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5" d="100"/>
          <a:sy n="75" d="100"/>
        </p:scale>
        <p:origin x="1644" y="42"/>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2" name="Shape 4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Rm=L/(\mu S)</a:t>
            </a:r>
          </a:p>
          <a:p>
            <a:r>
              <a:t>R=p 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a:spLocks noGrp="1" noRot="1" noChangeAspect="1"/>
          </p:cNvSpPr>
          <p:nvPr>
            <p:ph type="sldImg"/>
          </p:nvPr>
        </p:nvSpPr>
        <p:spPr>
          <a:prstGeom prst="rect">
            <a:avLst/>
          </a:prstGeom>
        </p:spPr>
        <p:txBody>
          <a:bodyPr/>
          <a:lstStyle/>
          <a:p>
            <a:endParaRPr/>
          </a:p>
        </p:txBody>
      </p:sp>
      <p:sp>
        <p:nvSpPr>
          <p:cNvPr id="545" name="Shape 545"/>
          <p:cNvSpPr>
            <a:spLocks noGrp="1"/>
          </p:cNvSpPr>
          <p:nvPr>
            <p:ph type="body" sz="quarter" idx="1"/>
          </p:nvPr>
        </p:nvSpPr>
        <p:spPr>
          <a:prstGeom prst="rect">
            <a:avLst/>
          </a:prstGeom>
        </p:spPr>
        <p:txBody>
          <a:bodyPr/>
          <a:lstStyle/>
          <a:p>
            <a:r>
              <a:t>因数Q是表示线圈质量的一个重要参数。Q值的大小，表明电感线圈损耗的大小，其Q值越大，线圈的损耗越小;反之，其损耗越大。</a:t>
            </a:r>
          </a:p>
          <a:p>
            <a:r>
              <a:t>Q=ωL/R=1/ωRC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 name="Shape 1478"/>
          <p:cNvSpPr>
            <a:spLocks noGrp="1" noRot="1" noChangeAspect="1"/>
          </p:cNvSpPr>
          <p:nvPr>
            <p:ph type="sldImg"/>
          </p:nvPr>
        </p:nvSpPr>
        <p:spPr>
          <a:prstGeom prst="rect">
            <a:avLst/>
          </a:prstGeom>
        </p:spPr>
        <p:txBody>
          <a:bodyPr/>
          <a:lstStyle/>
          <a:p>
            <a:endParaRPr/>
          </a:p>
        </p:txBody>
      </p:sp>
      <p:sp>
        <p:nvSpPr>
          <p:cNvPr id="1479" name="Shape 1479"/>
          <p:cNvSpPr>
            <a:spLocks noGrp="1"/>
          </p:cNvSpPr>
          <p:nvPr>
            <p:ph type="body" sz="quarter" idx="1"/>
          </p:nvPr>
        </p:nvSpPr>
        <p:spPr>
          <a:prstGeom prst="rect">
            <a:avLst/>
          </a:prstGeom>
        </p:spPr>
        <p:txBody>
          <a:bodyPr/>
          <a:lstStyle/>
          <a:p>
            <a:r>
              <a:t>here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 name="Shape 1598"/>
          <p:cNvSpPr>
            <a:spLocks noGrp="1" noRot="1" noChangeAspect="1"/>
          </p:cNvSpPr>
          <p:nvPr>
            <p:ph type="sldImg"/>
          </p:nvPr>
        </p:nvSpPr>
        <p:spPr>
          <a:prstGeom prst="rect">
            <a:avLst/>
          </a:prstGeom>
        </p:spPr>
        <p:txBody>
          <a:bodyPr/>
          <a:lstStyle/>
          <a:p>
            <a:endParaRPr/>
          </a:p>
        </p:txBody>
      </p:sp>
      <p:sp>
        <p:nvSpPr>
          <p:cNvPr id="1599" name="Shape 1599"/>
          <p:cNvSpPr>
            <a:spLocks noGrp="1"/>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调节电位器R可调平衡，图中电阻R1=R2=R0，电容C1=C2=C0，输出电压为UCD。</a:t>
            </a:r>
          </a:p>
          <a:p>
            <a:pPr defTabSz="914400">
              <a:lnSpc>
                <a:spcPct val="100000"/>
              </a:lnSpc>
              <a:spcBef>
                <a:spcPts val="400"/>
              </a:spcBef>
              <a:defRPr sz="1200">
                <a:latin typeface="Times New Roman"/>
                <a:ea typeface="Times New Roman"/>
                <a:cs typeface="Times New Roman"/>
                <a:sym typeface="Times New Roman"/>
              </a:defRPr>
            </a:pPr>
            <a:r>
              <a:t>      当铁芯在中间时,e=0,只有er起作用，输出电压UCD＝0。若铁芯上移，e≠0，设e和er同相位，由于er&gt;&gt;e，故er正半周时D1、D2仍导通，但D1回路内总电势为er＋e，而D2回路内总电势为er－e，故回路电流i1＞i2输出电压UCD=R0（i1–i2）&gt;0。当er负半周时，UCD=R0(i4-i3)&gt;0，因此铁芯上移时输出电压UCD&gt;0。当铁芯下移时，e和er相位相反。同理可得UCD&lt;0。</a:t>
            </a:r>
          </a:p>
          <a:p>
            <a:pPr defTabSz="914400">
              <a:lnSpc>
                <a:spcPct val="100000"/>
              </a:lnSpc>
              <a:spcBef>
                <a:spcPts val="400"/>
              </a:spcBef>
              <a:defRPr sz="1200">
                <a:latin typeface="Times New Roman"/>
                <a:ea typeface="Times New Roman"/>
                <a:cs typeface="Times New Roman"/>
                <a:sym typeface="Times New Roman"/>
              </a:defRPr>
            </a:pPr>
            <a:r>
              <a:t>由此可见，该电路能判别铁芯移动的方向。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Shape 1872"/>
          <p:cNvSpPr>
            <a:spLocks noGrp="1" noRot="1" noChangeAspect="1"/>
          </p:cNvSpPr>
          <p:nvPr>
            <p:ph type="sldImg"/>
          </p:nvPr>
        </p:nvSpPr>
        <p:spPr>
          <a:prstGeom prst="rect">
            <a:avLst/>
          </a:prstGeom>
        </p:spPr>
        <p:txBody>
          <a:bodyPr/>
          <a:lstStyle/>
          <a:p>
            <a:endParaRPr/>
          </a:p>
        </p:txBody>
      </p:sp>
      <p:sp>
        <p:nvSpPr>
          <p:cNvPr id="1873" name="Shape 1873"/>
          <p:cNvSpPr>
            <a:spLocks noGrp="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r>
              <a:t>思考——无线充电技术</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38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384" name="“在此键入引文。”"/>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3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392" name="图像"/>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39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0"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正文级别 1…"/>
          <p:cNvSpPr txBox="1">
            <a:spLocks noGrp="1"/>
          </p:cNvSpPr>
          <p:nvPr>
            <p:ph type="body" idx="1"/>
          </p:nvPr>
        </p:nvSpPr>
        <p:spPr>
          <a:xfrm>
            <a:off x="634959" y="1872248"/>
            <a:ext cx="11099800" cy="6286500"/>
          </a:xfrm>
          <a:prstGeom prst="rect">
            <a:avLst/>
          </a:prstGeom>
        </p:spPr>
        <p:txBody>
          <a:body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pic>
        <p:nvPicPr>
          <p:cNvPr id="57"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59"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61" name="中国海洋大学  电子工程系     wangnan@ouc.edu.cn"/>
          <p:cNvSpPr txBox="1"/>
          <p:nvPr/>
        </p:nvSpPr>
        <p:spPr>
          <a:xfrm>
            <a:off x="409723" y="9420443"/>
            <a:ext cx="4565353"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solidFill>
                  <a:srgbClr val="929292"/>
                </a:solidFill>
              </a:defRPr>
            </a:lvl1pPr>
          </a:lstStyle>
          <a:p>
            <a:r>
              <a:rPr dirty="0" err="1"/>
              <a:t>中国海洋大学</a:t>
            </a:r>
            <a:r>
              <a:rPr dirty="0"/>
              <a:t>  </a:t>
            </a:r>
            <a:r>
              <a:rPr dirty="0" err="1"/>
              <a:t>电子工程系</a:t>
            </a:r>
            <a:r>
              <a:rPr dirty="0"/>
              <a:t>     </a:t>
            </a:r>
            <a:r>
              <a:rPr lang="en-US" altLang="zh-CN" dirty="0" err="1" smtClean="0"/>
              <a:t>rsh</a:t>
            </a:r>
            <a:r>
              <a:rPr dirty="0" err="1" smtClean="0"/>
              <a:t>@ouc.edu.cn</a:t>
            </a:r>
            <a:endParaRPr dirty="0"/>
          </a:p>
        </p:txBody>
      </p:sp>
      <p:pic>
        <p:nvPicPr>
          <p:cNvPr id="62" name="线条" descr="线条"/>
          <p:cNvPicPr>
            <a:picLocks/>
          </p:cNvPicPr>
          <p:nvPr/>
        </p:nvPicPr>
        <p:blipFill>
          <a:blip r:embed="rId4">
            <a:extLst/>
          </a:blip>
          <a:stretch>
            <a:fillRect/>
          </a:stretch>
        </p:blipFill>
        <p:spPr>
          <a:xfrm>
            <a:off x="-136439" y="56214"/>
            <a:ext cx="5924616" cy="1016001"/>
          </a:xfrm>
          <a:prstGeom prst="rect">
            <a:avLst/>
          </a:prstGeom>
        </p:spPr>
      </p:pic>
      <p:sp>
        <p:nvSpPr>
          <p:cNvPr id="64" name="标题文本"/>
          <p:cNvSpPr txBox="1">
            <a:spLocks noGrp="1"/>
          </p:cNvSpPr>
          <p:nvPr>
            <p:ph type="title"/>
          </p:nvPr>
        </p:nvSpPr>
        <p:spPr>
          <a:xfrm rot="21575834">
            <a:off x="413524" y="15605"/>
            <a:ext cx="4443999" cy="1097220"/>
          </a:xfrm>
          <a:prstGeom prst="rect">
            <a:avLst/>
          </a:prstGeom>
        </p:spPr>
        <p:txBody>
          <a:bodyPr/>
          <a:lstStyle>
            <a:lvl1pPr>
              <a:defRPr sz="4500">
                <a:latin typeface="华文楷体"/>
                <a:ea typeface="华文楷体"/>
                <a:cs typeface="华文楷体"/>
                <a:sym typeface="华文楷体"/>
              </a:defRPr>
            </a:lvl1pPr>
          </a:lstStyle>
          <a:p>
            <a:r>
              <a:t>标题文本</a:t>
            </a:r>
          </a:p>
        </p:txBody>
      </p:sp>
      <p:sp>
        <p:nvSpPr>
          <p:cNvPr id="34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355" name="图像"/>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356" name="标题文本"/>
          <p:cNvSpPr txBox="1">
            <a:spLocks noGrp="1"/>
          </p:cNvSpPr>
          <p:nvPr>
            <p:ph type="title"/>
          </p:nvPr>
        </p:nvSpPr>
        <p:spPr>
          <a:prstGeom prst="rect">
            <a:avLst/>
          </a:prstGeom>
        </p:spPr>
        <p:txBody>
          <a:bodyPr/>
          <a:lstStyle/>
          <a:p>
            <a:r>
              <a:t>标题文本</a:t>
            </a:r>
          </a:p>
        </p:txBody>
      </p:sp>
      <p:sp>
        <p:nvSpPr>
          <p:cNvPr id="357"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358" name="幻灯片编号"/>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65"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373" name="图像"/>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374" name="图像"/>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375" name="图像"/>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3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tif"/><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2.png"/></Relationships>
</file>

<file path=ppt/slides/_rels/slide8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检测技术与仪器"/>
          <p:cNvSpPr txBox="1">
            <a:spLocks noGrp="1"/>
          </p:cNvSpPr>
          <p:nvPr>
            <p:ph type="subTitle" sz="quarter" idx="1"/>
          </p:nvPr>
        </p:nvSpPr>
        <p:spPr>
          <a:xfrm>
            <a:off x="1270000" y="6515100"/>
            <a:ext cx="10464800" cy="1130300"/>
          </a:xfrm>
          <a:prstGeom prst="rect">
            <a:avLst/>
          </a:prstGeom>
        </p:spPr>
        <p:txBody>
          <a:bodyPr anchor="b"/>
          <a:lstStyle>
            <a:lvl1pPr defTabSz="443991">
              <a:spcBef>
                <a:spcPts val="3500"/>
              </a:spcBef>
              <a:defRPr sz="5776">
                <a:solidFill>
                  <a:srgbClr val="000066"/>
                </a:solidFill>
                <a:latin typeface="楷体"/>
                <a:ea typeface="楷体"/>
                <a:cs typeface="楷体"/>
                <a:sym typeface="楷体"/>
              </a:defRPr>
            </a:lvl1pPr>
          </a:lstStyle>
          <a:p>
            <a:r>
              <a:t>检测技术与仪器</a:t>
            </a:r>
          </a:p>
        </p:txBody>
      </p:sp>
      <p:pic>
        <p:nvPicPr>
          <p:cNvPr id="425" name="640.jpeg" descr="640.jpeg"/>
          <p:cNvPicPr>
            <a:picLocks noChangeAspect="1"/>
          </p:cNvPicPr>
          <p:nvPr/>
        </p:nvPicPr>
        <p:blipFill>
          <a:blip r:embed="rId2">
            <a:extLst/>
          </a:blip>
          <a:stretch>
            <a:fillRect/>
          </a:stretch>
        </p:blipFill>
        <p:spPr>
          <a:xfrm>
            <a:off x="1560474" y="828724"/>
            <a:ext cx="9883852" cy="5497893"/>
          </a:xfrm>
          <a:prstGeom prst="rect">
            <a:avLst/>
          </a:prstGeom>
          <a:ln w="12700">
            <a:miter lim="400000"/>
          </a:ln>
        </p:spPr>
      </p:pic>
      <p:sp>
        <p:nvSpPr>
          <p:cNvPr id="426" name="变磁阻式传感器"/>
          <p:cNvSpPr txBox="1"/>
          <p:nvPr/>
        </p:nvSpPr>
        <p:spPr>
          <a:xfrm>
            <a:off x="4889500" y="7988300"/>
            <a:ext cx="3225801"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a:defRPr sz="3500" b="0">
                <a:solidFill>
                  <a:schemeClr val="accent1">
                    <a:hueOff val="114395"/>
                    <a:lumOff val="-24975"/>
                  </a:schemeClr>
                </a:solidFill>
              </a:defRPr>
            </a:lvl1pPr>
          </a:lstStyle>
          <a:p>
            <a:r>
              <a:rPr dirty="0" err="1" smtClean="0"/>
              <a:t>变磁阻式传感器</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1</a:t>
            </a:fld>
            <a:endParaRPr lang="zh-CN" altLang="en-US"/>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8" name="成组"/>
          <p:cNvGrpSpPr/>
          <p:nvPr/>
        </p:nvGrpSpPr>
        <p:grpSpPr>
          <a:xfrm>
            <a:off x="4200942" y="3115410"/>
            <a:ext cx="2693988" cy="1101726"/>
            <a:chOff x="0" y="0"/>
            <a:chExt cx="2693987" cy="1101725"/>
          </a:xfrm>
        </p:grpSpPr>
        <p:sp>
          <p:nvSpPr>
            <p:cNvPr id="526" name="矩形"/>
            <p:cNvSpPr/>
            <p:nvPr/>
          </p:nvSpPr>
          <p:spPr>
            <a:xfrm>
              <a:off x="0" y="0"/>
              <a:ext cx="2693988" cy="1101725"/>
            </a:xfrm>
            <a:prstGeom prst="rect">
              <a:avLst/>
            </a:prstGeom>
            <a:solidFill>
              <a:srgbClr val="FFFF66"/>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27" name="image.pdf" descr="image.pdf"/>
            <p:cNvPicPr>
              <a:picLocks noChangeAspect="1"/>
            </p:cNvPicPr>
            <p:nvPr/>
          </p:nvPicPr>
          <p:blipFill>
            <a:blip r:embed="rId2">
              <a:extLst/>
            </a:blip>
            <a:stretch>
              <a:fillRect/>
            </a:stretch>
          </p:blipFill>
          <p:spPr>
            <a:xfrm>
              <a:off x="0" y="0"/>
              <a:ext cx="2693988" cy="1101725"/>
            </a:xfrm>
            <a:prstGeom prst="rect">
              <a:avLst/>
            </a:prstGeom>
            <a:ln w="12700" cap="flat">
              <a:noFill/>
              <a:miter lim="400000"/>
            </a:ln>
            <a:effectLst/>
          </p:spPr>
        </p:pic>
      </p:grpSp>
      <p:sp>
        <p:nvSpPr>
          <p:cNvPr id="529" name="上式表明，当线圈匝数W为常数时，电感L仅仅是磁路中磁阻的函数，只要改变lδ 或 S均可导致电感变化。因此变磁阻式传感器又可分为变气隙厚度lδ的传感器和变气隙面积 S 的传感器。使用最广泛的是变气隙厚度式电感传感器。"/>
          <p:cNvSpPr txBox="1"/>
          <p:nvPr/>
        </p:nvSpPr>
        <p:spPr>
          <a:xfrm>
            <a:off x="742032" y="4856045"/>
            <a:ext cx="11825536" cy="2576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lnSpc>
                <a:spcPct val="150000"/>
              </a:lnSpc>
              <a:tabLst>
                <a:tab pos="2870200" algn="l"/>
              </a:tabLst>
              <a:defRPr sz="2800" b="0">
                <a:latin typeface="Songti SC Bold"/>
                <a:ea typeface="Songti SC Bold"/>
                <a:cs typeface="Songti SC Bold"/>
                <a:sym typeface="Songti SC Bold"/>
              </a:defRPr>
            </a:pPr>
            <a:r>
              <a:rPr dirty="0" err="1">
                <a:latin typeface="Songti SC Regular"/>
                <a:ea typeface="Songti SC Regular"/>
                <a:cs typeface="Songti SC Regular"/>
                <a:sym typeface="Songti SC Regular"/>
              </a:rPr>
              <a:t>上式表明，当线圈匝数W为常数时，电感L仅仅是磁路中磁阻的函数，只要改变</a:t>
            </a:r>
            <a:r>
              <a:rPr b="1" i="1" dirty="0" err="1">
                <a:latin typeface="Times New Roman"/>
                <a:ea typeface="Times New Roman"/>
                <a:cs typeface="Times New Roman"/>
                <a:sym typeface="Times New Roman"/>
              </a:rPr>
              <a:t>l</a:t>
            </a:r>
            <a:r>
              <a:rPr b="1" baseline="-18214" dirty="0" err="1">
                <a:latin typeface="Times New Roman"/>
                <a:ea typeface="Times New Roman"/>
                <a:cs typeface="Times New Roman"/>
                <a:sym typeface="Times New Roman"/>
              </a:rPr>
              <a:t>δ</a:t>
            </a:r>
            <a:r>
              <a:rPr b="1" baseline="-18214" dirty="0">
                <a:latin typeface="Times New Roman"/>
                <a:ea typeface="Times New Roman"/>
                <a:cs typeface="Times New Roman"/>
                <a:sym typeface="Times New Roman"/>
              </a:rPr>
              <a:t> </a:t>
            </a:r>
            <a:r>
              <a:rPr dirty="0">
                <a:latin typeface="Songti SC Regular"/>
                <a:ea typeface="Songti SC Regular"/>
                <a:cs typeface="Songti SC Regular"/>
                <a:sym typeface="Songti SC Regular"/>
              </a:rPr>
              <a:t>或</a:t>
            </a:r>
            <a:r>
              <a:rPr b="1" i="1" dirty="0">
                <a:latin typeface="Times New Roman"/>
                <a:ea typeface="Times New Roman"/>
                <a:cs typeface="Times New Roman"/>
                <a:sym typeface="Times New Roman"/>
              </a:rPr>
              <a:t> </a:t>
            </a:r>
            <a:r>
              <a:rPr b="1" i="1" dirty="0" err="1">
                <a:latin typeface="Times New Roman"/>
                <a:ea typeface="Times New Roman"/>
                <a:cs typeface="Times New Roman"/>
                <a:sym typeface="Times New Roman"/>
              </a:rPr>
              <a:t>S</a:t>
            </a:r>
            <a:r>
              <a:rPr dirty="0" err="1">
                <a:latin typeface="Songti SC Regular"/>
                <a:ea typeface="Songti SC Regular"/>
                <a:cs typeface="Songti SC Regular"/>
                <a:sym typeface="Songti SC Regular"/>
              </a:rPr>
              <a:t>均可导致电感变化。因此变磁阻式传感器又可分为</a:t>
            </a:r>
            <a:r>
              <a:rPr dirty="0" err="1">
                <a:solidFill>
                  <a:srgbClr val="CC0099"/>
                </a:solidFill>
                <a:latin typeface="Songti SC Regular"/>
                <a:ea typeface="Songti SC Regular"/>
                <a:cs typeface="Songti SC Regular"/>
                <a:sym typeface="Songti SC Regular"/>
              </a:rPr>
              <a:t>变气隙厚度</a:t>
            </a:r>
            <a:r>
              <a:rPr b="1" i="1" dirty="0" err="1">
                <a:latin typeface="Times New Roman"/>
                <a:ea typeface="Times New Roman"/>
                <a:cs typeface="Times New Roman"/>
                <a:sym typeface="Times New Roman"/>
              </a:rPr>
              <a:t>l</a:t>
            </a:r>
            <a:r>
              <a:rPr b="1" i="1" baseline="-5999" dirty="0" err="1">
                <a:latin typeface="Times New Roman"/>
                <a:ea typeface="Times New Roman"/>
                <a:cs typeface="Times New Roman"/>
                <a:sym typeface="Times New Roman"/>
              </a:rPr>
              <a:t>δ</a:t>
            </a:r>
            <a:r>
              <a:rPr dirty="0" err="1">
                <a:latin typeface="Songti SC Regular"/>
                <a:ea typeface="Songti SC Regular"/>
                <a:cs typeface="Songti SC Regular"/>
                <a:sym typeface="Songti SC Regular"/>
              </a:rPr>
              <a:t>的传感器和</a:t>
            </a:r>
            <a:r>
              <a:rPr dirty="0" err="1">
                <a:solidFill>
                  <a:srgbClr val="CC0099"/>
                </a:solidFill>
                <a:latin typeface="Songti SC Regular"/>
                <a:ea typeface="Songti SC Regular"/>
                <a:cs typeface="Songti SC Regular"/>
                <a:sym typeface="Songti SC Regular"/>
              </a:rPr>
              <a:t>变气隙面积</a:t>
            </a:r>
            <a:r>
              <a:rPr dirty="0">
                <a:solidFill>
                  <a:srgbClr val="CC0099"/>
                </a:solidFill>
                <a:latin typeface="Songti SC Regular"/>
                <a:ea typeface="Songti SC Regular"/>
                <a:cs typeface="Songti SC Regular"/>
                <a:sym typeface="Songti SC Regular"/>
              </a:rPr>
              <a:t> </a:t>
            </a:r>
            <a:r>
              <a:rPr b="1" i="1" dirty="0">
                <a:latin typeface="Times New Roman"/>
                <a:ea typeface="Times New Roman"/>
                <a:cs typeface="Times New Roman"/>
                <a:sym typeface="Times New Roman"/>
              </a:rPr>
              <a:t>S</a:t>
            </a:r>
            <a:r>
              <a:rPr dirty="0"/>
              <a:t> </a:t>
            </a:r>
            <a:r>
              <a:rPr dirty="0" err="1">
                <a:latin typeface="Songti SC Regular"/>
                <a:ea typeface="Songti SC Regular"/>
                <a:cs typeface="Songti SC Regular"/>
                <a:sym typeface="Songti SC Regular"/>
              </a:rPr>
              <a:t>的传感器。使用最广泛的是变气隙厚度式电感传感器</a:t>
            </a:r>
            <a:r>
              <a:rPr dirty="0">
                <a:latin typeface="Songti SC Regular"/>
                <a:ea typeface="Songti SC Regular"/>
                <a:cs typeface="Songti SC Regular"/>
                <a:sym typeface="Songti SC Regular"/>
              </a:rPr>
              <a:t>。</a:t>
            </a:r>
          </a:p>
        </p:txBody>
      </p:sp>
      <p:sp>
        <p:nvSpPr>
          <p:cNvPr id="530" name="联立前几式，可得"/>
          <p:cNvSpPr txBox="1"/>
          <p:nvPr/>
        </p:nvSpPr>
        <p:spPr>
          <a:xfrm>
            <a:off x="831850" y="2286000"/>
            <a:ext cx="304800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914400">
              <a:lnSpc>
                <a:spcPct val="130000"/>
              </a:lnSpc>
              <a:spcBef>
                <a:spcPts val="500"/>
              </a:spcBef>
              <a:defRPr sz="2800" b="0">
                <a:latin typeface="Songti SC Regular"/>
                <a:ea typeface="Songti SC Regular"/>
                <a:cs typeface="Songti SC Regular"/>
                <a:sym typeface="Songti SC Regular"/>
              </a:defRPr>
            </a:lvl1pPr>
          </a:lstStyle>
          <a:p>
            <a:pPr>
              <a:defRPr>
                <a:latin typeface="Songti SC Bold"/>
                <a:ea typeface="Songti SC Bold"/>
                <a:cs typeface="Songti SC Bold"/>
                <a:sym typeface="Songti SC Bold"/>
              </a:defRPr>
            </a:pPr>
            <a:r>
              <a:rPr>
                <a:latin typeface="Songti SC Regular"/>
                <a:ea typeface="Songti SC Regular"/>
                <a:cs typeface="Songti SC Regular"/>
                <a:sym typeface="Songti SC Regular"/>
              </a:rPr>
              <a:t>联立前几式，可得 </a:t>
            </a:r>
          </a:p>
        </p:txBody>
      </p:sp>
      <p:sp>
        <p:nvSpPr>
          <p:cNvPr id="531" name="电气参数分析"/>
          <p:cNvSpPr>
            <a:spLocks noGrp="1"/>
          </p:cNvSpPr>
          <p:nvPr>
            <p:ph type="title"/>
          </p:nvPr>
        </p:nvSpPr>
        <p:spPr>
          <a:prstGeom prst="rect">
            <a:avLst/>
          </a:prstGeom>
        </p:spPr>
        <p:txBody>
          <a:bodyPr/>
          <a:lstStyle/>
          <a:p>
            <a:r>
              <a:t>电气参数分析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a:t>
            </a:fld>
            <a:endParaRPr lang="zh-CN" altLang="en-US"/>
          </a:p>
        </p:txBody>
      </p:sp>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0" name="对于正磁致伸缩材料，如果存在拉应力，将使磁化方向转向拉应力方向，加强拉应力方向的磁化，从而使拉应力方向的磁导率增大。反之，压应力将使磁化方向转向垂直于压应力的方向，削弱应力方向的磁化，从而使压应力方向的磁导率减小。对于负磁致伸缩材料，情况正好相反。…"/>
          <p:cNvSpPr txBox="1">
            <a:spLocks noGrp="1"/>
          </p:cNvSpPr>
          <p:nvPr>
            <p:ph type="body" idx="1"/>
          </p:nvPr>
        </p:nvSpPr>
        <p:spPr>
          <a:xfrm>
            <a:off x="952500" y="2001154"/>
            <a:ext cx="11099800" cy="6286501"/>
          </a:xfrm>
          <a:prstGeom prst="rect">
            <a:avLst/>
          </a:prstGeom>
        </p:spPr>
        <p:txBody>
          <a:bodyPr/>
          <a:lstStyle/>
          <a:p>
            <a:pPr marL="465364" indent="-465364">
              <a:spcBef>
                <a:spcPts val="900"/>
              </a:spcBef>
              <a:buClr>
                <a:srgbClr val="FF3300"/>
              </a:buClr>
              <a:buChar char="➢"/>
              <a:defRPr sz="2800">
                <a:latin typeface="黑体"/>
                <a:ea typeface="黑体"/>
                <a:cs typeface="黑体"/>
                <a:sym typeface="黑体"/>
              </a:defRPr>
            </a:pPr>
            <a:r>
              <a:t>对于正磁致伸缩材料，</a:t>
            </a:r>
            <a:r>
              <a:rPr>
                <a:solidFill>
                  <a:srgbClr val="FF3300"/>
                </a:solidFill>
              </a:rPr>
              <a:t>如果存在拉应力，将使磁化方向转向拉应力方向，加强拉应力方向的磁化，从而使拉应力方向的磁导率增大。</a:t>
            </a:r>
            <a:r>
              <a:t>反之，压应力将使磁化方向转向垂直于压应力的方向，削弱应力方向的磁化，从而使压应力方向的磁导率减小。对于负磁致伸缩材料，情况正好相反。</a:t>
            </a:r>
          </a:p>
          <a:p>
            <a:pPr marL="487680" indent="-487680">
              <a:buSzTx/>
              <a:buNone/>
              <a:defRPr sz="2800">
                <a:latin typeface="黑体"/>
                <a:ea typeface="黑体"/>
                <a:cs typeface="黑体"/>
                <a:sym typeface="黑体"/>
              </a:defRPr>
            </a:pPr>
            <a:endParaRPr/>
          </a:p>
          <a:p>
            <a:pPr marL="465364" indent="-465364">
              <a:spcBef>
                <a:spcPts val="900"/>
              </a:spcBef>
              <a:buClr>
                <a:srgbClr val="FF3300"/>
              </a:buClr>
              <a:buChar char="➢"/>
              <a:defRPr sz="2800">
                <a:latin typeface="黑体"/>
                <a:ea typeface="黑体"/>
                <a:cs typeface="黑体"/>
                <a:sym typeface="黑体"/>
              </a:defRPr>
            </a:pPr>
            <a:r>
              <a:t>这种被磁化的铁磁材料在应力影响下形成磁弹性能，使磁化强度矢量重新取向从而改变应力方向的磁导率的现象，称为</a:t>
            </a:r>
            <a:r>
              <a:rPr>
                <a:solidFill>
                  <a:srgbClr val="D60093"/>
                </a:solidFill>
              </a:rPr>
              <a:t>磁弹性效应</a:t>
            </a:r>
            <a:r>
              <a:t>，或称</a:t>
            </a:r>
            <a:r>
              <a:rPr>
                <a:solidFill>
                  <a:srgbClr val="D60093"/>
                </a:solidFill>
              </a:rPr>
              <a:t>压磁效应</a:t>
            </a:r>
            <a:r>
              <a:t>。</a:t>
            </a:r>
          </a:p>
        </p:txBody>
      </p:sp>
      <p:sp>
        <p:nvSpPr>
          <p:cNvPr id="2041" name="压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压磁式传感器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100</a:t>
            </a:fld>
            <a:endParaRPr lang="zh-CN" altLang="en-US"/>
          </a:p>
        </p:txBody>
      </p:sp>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 name="从上式可知，用于磁弹性式传感器的铁磁材料要求能承受大的应力、磁导率高、饱和磁感应强度小。常用的材料是硅钢片与铁镍软磁合金，由于后者价贵且性能不够稳定，目前大都采用硅钢片。"/>
          <p:cNvSpPr txBox="1">
            <a:spLocks noGrp="1"/>
          </p:cNvSpPr>
          <p:nvPr>
            <p:ph type="body" sz="half" idx="1"/>
          </p:nvPr>
        </p:nvSpPr>
        <p:spPr>
          <a:xfrm>
            <a:off x="751666" y="4624010"/>
            <a:ext cx="12008588" cy="2232780"/>
          </a:xfrm>
          <a:prstGeom prst="rect">
            <a:avLst/>
          </a:prstGeom>
        </p:spPr>
        <p:txBody>
          <a:bodyPr/>
          <a:lstStyle>
            <a:lvl1pPr marL="0" indent="0">
              <a:spcBef>
                <a:spcPts val="900"/>
              </a:spcBef>
              <a:buSzTx/>
              <a:buNone/>
              <a:defRPr sz="2800">
                <a:latin typeface="宋体"/>
                <a:ea typeface="宋体"/>
                <a:cs typeface="宋体"/>
                <a:sym typeface="宋体"/>
              </a:defRPr>
            </a:lvl1pPr>
          </a:lstStyle>
          <a:p>
            <a:r>
              <a:t>从上式可知，用于磁弹性式传感器的铁磁材料要求能承受大的应力、磁导率高、饱和磁感应强度小。常用的材料是硅钢片与铁镍软磁合金，由于后者价贵且性能不够稳定，目前大都采用硅钢片。</a:t>
            </a:r>
          </a:p>
        </p:txBody>
      </p:sp>
      <p:grpSp>
        <p:nvGrpSpPr>
          <p:cNvPr id="2046" name="image005"/>
          <p:cNvGrpSpPr/>
          <p:nvPr/>
        </p:nvGrpSpPr>
        <p:grpSpPr>
          <a:xfrm>
            <a:off x="2883064" y="2507474"/>
            <a:ext cx="4506526" cy="1433690"/>
            <a:chOff x="0" y="0"/>
            <a:chExt cx="4506524" cy="1433688"/>
          </a:xfrm>
        </p:grpSpPr>
        <p:sp>
          <p:nvSpPr>
            <p:cNvPr id="2044" name="矩形"/>
            <p:cNvSpPr/>
            <p:nvPr/>
          </p:nvSpPr>
          <p:spPr>
            <a:xfrm>
              <a:off x="0" y="0"/>
              <a:ext cx="4506525" cy="1433689"/>
            </a:xfrm>
            <a:prstGeom prst="rect">
              <a:avLst/>
            </a:prstGeom>
            <a:solidFill>
              <a:srgbClr val="FFFF99"/>
            </a:solidFill>
            <a:ln w="12700" cap="flat">
              <a:noFill/>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pic>
          <p:nvPicPr>
            <p:cNvPr id="2045" name="image005.pdf" descr="image005.pdf"/>
            <p:cNvPicPr>
              <a:picLocks noChangeAspect="1"/>
            </p:cNvPicPr>
            <p:nvPr/>
          </p:nvPicPr>
          <p:blipFill>
            <a:blip r:embed="rId2">
              <a:extLst/>
            </a:blip>
            <a:stretch>
              <a:fillRect/>
            </a:stretch>
          </p:blipFill>
          <p:spPr>
            <a:xfrm>
              <a:off x="0" y="0"/>
              <a:ext cx="4506525" cy="1433689"/>
            </a:xfrm>
            <a:prstGeom prst="rect">
              <a:avLst/>
            </a:prstGeom>
            <a:ln w="12700" cap="flat">
              <a:noFill/>
              <a:miter lim="400000"/>
            </a:ln>
            <a:effectLst/>
          </p:spPr>
        </p:pic>
      </p:grpSp>
      <p:sp>
        <p:nvSpPr>
          <p:cNvPr id="2047" name="铁磁材料的相对导磁率变化与应力σ之间的关系为"/>
          <p:cNvSpPr txBox="1"/>
          <p:nvPr/>
        </p:nvSpPr>
        <p:spPr>
          <a:xfrm>
            <a:off x="1042552" y="1705122"/>
            <a:ext cx="7799116"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900"/>
              </a:spcBef>
              <a:defRPr sz="2800" b="0">
                <a:latin typeface="黑体"/>
                <a:ea typeface="黑体"/>
                <a:cs typeface="黑体"/>
                <a:sym typeface="黑体"/>
              </a:defRPr>
            </a:pPr>
            <a:r>
              <a:t>铁磁材料的相对导磁率变化与应力σ之间的关系为</a:t>
            </a:r>
          </a:p>
        </p:txBody>
      </p:sp>
      <p:sp>
        <p:nvSpPr>
          <p:cNvPr id="2048" name="式中  μ——铁磁材料的磁导率；BS——饱和磁感应强度"/>
          <p:cNvSpPr txBox="1"/>
          <p:nvPr/>
        </p:nvSpPr>
        <p:spPr>
          <a:xfrm>
            <a:off x="1122194" y="4133916"/>
            <a:ext cx="10009860" cy="578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87680" indent="-487680" algn="l">
              <a:spcBef>
                <a:spcPts val="900"/>
              </a:spcBef>
              <a:defRPr b="0">
                <a:latin typeface="宋体"/>
                <a:ea typeface="宋体"/>
                <a:cs typeface="宋体"/>
                <a:sym typeface="宋体"/>
              </a:defRPr>
            </a:pPr>
            <a:r>
              <a:t>式中  μ——铁磁材料的磁导率；B</a:t>
            </a:r>
            <a:r>
              <a:rPr baseline="-34000"/>
              <a:t>S</a:t>
            </a:r>
            <a:r>
              <a:t>——饱和磁感应强度</a:t>
            </a:r>
          </a:p>
        </p:txBody>
      </p:sp>
      <p:sp>
        <p:nvSpPr>
          <p:cNvPr id="2049" name="压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压磁式传感器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101</a:t>
            </a:fld>
            <a:endParaRPr lang="zh-CN" altLang="en-US"/>
          </a:p>
        </p:txBody>
      </p:sp>
    </p:spTree>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二．压磁式传感器的工作原理"/>
          <p:cNvSpPr txBox="1"/>
          <p:nvPr/>
        </p:nvSpPr>
        <p:spPr>
          <a:xfrm>
            <a:off x="2315144" y="1394089"/>
            <a:ext cx="5397501"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4200"/>
              </a:spcBef>
              <a:defRPr sz="3200">
                <a:solidFill>
                  <a:srgbClr val="993300"/>
                </a:solidFill>
                <a:latin typeface="楷体_GB2312"/>
                <a:ea typeface="楷体_GB2312"/>
                <a:cs typeface="楷体_GB2312"/>
                <a:sym typeface="楷体_GB2312"/>
              </a:defRPr>
            </a:lvl1pPr>
          </a:lstStyle>
          <a:p>
            <a:r>
              <a:t>二．压磁式传感器的工作原理</a:t>
            </a:r>
          </a:p>
        </p:txBody>
      </p:sp>
      <p:sp>
        <p:nvSpPr>
          <p:cNvPr id="2052" name="压磁式测力传感器的压磁元件由具有正磁致伸缩特性的硅钢片粘叠而成。如图3.36所示，硅钢片上冲有四个对称的孔，孔1、2的连线与孔3、4相互垂〔图(a)〕。孔1、2间绕有激磁绕组W12，孔3、4间绕有测量绕组W34，外力F与绕组W12、W34所在平面成45°角。当激磁绕组W12通过一定的交变电流时，铁心中就产生磁场H，方向如图(b)所示。"/>
          <p:cNvSpPr txBox="1"/>
          <p:nvPr/>
        </p:nvSpPr>
        <p:spPr>
          <a:xfrm>
            <a:off x="402878" y="2381265"/>
            <a:ext cx="12199044" cy="2257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900"/>
              </a:spcBef>
              <a:defRPr sz="2800" b="0">
                <a:solidFill>
                  <a:srgbClr val="333399"/>
                </a:solidFill>
                <a:latin typeface="黑体"/>
                <a:ea typeface="黑体"/>
                <a:cs typeface="黑体"/>
                <a:sym typeface="黑体"/>
              </a:defRPr>
            </a:pPr>
            <a:r>
              <a:rPr dirty="0"/>
              <a:t>压磁式测力传感器的压磁元件由具有正磁致伸缩特性的硅钢片粘叠而成</a:t>
            </a:r>
            <a:r>
              <a:rPr dirty="0">
                <a:solidFill>
                  <a:srgbClr val="000000"/>
                </a:solidFill>
              </a:rPr>
              <a:t>。</a:t>
            </a:r>
            <a:r>
              <a:rPr dirty="0" smtClean="0">
                <a:solidFill>
                  <a:srgbClr val="000000"/>
                </a:solidFill>
              </a:rPr>
              <a:t>如图所示</a:t>
            </a:r>
            <a:r>
              <a:rPr dirty="0">
                <a:solidFill>
                  <a:srgbClr val="000000"/>
                </a:solidFill>
              </a:rPr>
              <a:t>，硅钢片上冲有四个对称的孔，孔1、2的连线与孔3、4相互垂〔图(a)〕。孔1、2间绕有激磁绕组W</a:t>
            </a:r>
            <a:r>
              <a:rPr baseline="-30000" dirty="0">
                <a:solidFill>
                  <a:srgbClr val="000000"/>
                </a:solidFill>
              </a:rPr>
              <a:t>12</a:t>
            </a:r>
            <a:r>
              <a:rPr dirty="0">
                <a:solidFill>
                  <a:srgbClr val="000000"/>
                </a:solidFill>
              </a:rPr>
              <a:t>，孔3、4间绕有测量绕组W</a:t>
            </a:r>
            <a:r>
              <a:rPr baseline="-30000" dirty="0">
                <a:solidFill>
                  <a:srgbClr val="000000"/>
                </a:solidFill>
              </a:rPr>
              <a:t>34</a:t>
            </a:r>
            <a:r>
              <a:rPr dirty="0">
                <a:solidFill>
                  <a:srgbClr val="000000"/>
                </a:solidFill>
              </a:rPr>
              <a:t>，外力F与绕组W</a:t>
            </a:r>
            <a:r>
              <a:rPr baseline="-30000" dirty="0">
                <a:solidFill>
                  <a:srgbClr val="000000"/>
                </a:solidFill>
              </a:rPr>
              <a:t>12</a:t>
            </a:r>
            <a:r>
              <a:rPr dirty="0">
                <a:solidFill>
                  <a:srgbClr val="000000"/>
                </a:solidFill>
              </a:rPr>
              <a:t>、W</a:t>
            </a:r>
            <a:r>
              <a:rPr baseline="-30000" dirty="0">
                <a:solidFill>
                  <a:srgbClr val="000000"/>
                </a:solidFill>
              </a:rPr>
              <a:t>34</a:t>
            </a:r>
            <a:r>
              <a:rPr dirty="0">
                <a:solidFill>
                  <a:srgbClr val="000000"/>
                </a:solidFill>
              </a:rPr>
              <a:t>所在平面成45°角。当激磁绕组W</a:t>
            </a:r>
            <a:r>
              <a:rPr baseline="-30000" dirty="0">
                <a:solidFill>
                  <a:srgbClr val="000000"/>
                </a:solidFill>
              </a:rPr>
              <a:t>12</a:t>
            </a:r>
            <a:r>
              <a:rPr dirty="0">
                <a:solidFill>
                  <a:srgbClr val="000000"/>
                </a:solidFill>
              </a:rPr>
              <a:t>通过一定的交变电流时，铁心中就产生磁场H，方向如图(b)</a:t>
            </a:r>
            <a:r>
              <a:rPr dirty="0" err="1">
                <a:solidFill>
                  <a:srgbClr val="000000"/>
                </a:solidFill>
              </a:rPr>
              <a:t>所示</a:t>
            </a:r>
            <a:r>
              <a:rPr dirty="0">
                <a:solidFill>
                  <a:srgbClr val="000000"/>
                </a:solidFill>
              </a:rPr>
              <a:t>。</a:t>
            </a:r>
          </a:p>
        </p:txBody>
      </p:sp>
      <p:grpSp>
        <p:nvGrpSpPr>
          <p:cNvPr id="2055" name="成组"/>
          <p:cNvGrpSpPr/>
          <p:nvPr/>
        </p:nvGrpSpPr>
        <p:grpSpPr>
          <a:xfrm>
            <a:off x="1700618" y="5059700"/>
            <a:ext cx="8705992" cy="3172179"/>
            <a:chOff x="0" y="0"/>
            <a:chExt cx="8705991" cy="3172177"/>
          </a:xfrm>
        </p:grpSpPr>
        <p:pic>
          <p:nvPicPr>
            <p:cNvPr id="2053" name="image007" descr="image007"/>
            <p:cNvPicPr>
              <a:picLocks noChangeAspect="1"/>
            </p:cNvPicPr>
            <p:nvPr/>
          </p:nvPicPr>
          <p:blipFill>
            <a:blip r:embed="rId2">
              <a:extLst/>
            </a:blip>
            <a:stretch>
              <a:fillRect/>
            </a:stretch>
          </p:blipFill>
          <p:spPr>
            <a:xfrm>
              <a:off x="153528" y="0"/>
              <a:ext cx="8398935" cy="3172178"/>
            </a:xfrm>
            <a:prstGeom prst="rect">
              <a:avLst/>
            </a:prstGeom>
            <a:ln w="12700" cap="flat">
              <a:noFill/>
              <a:miter lim="400000"/>
            </a:ln>
            <a:effectLst/>
          </p:spPr>
        </p:pic>
        <p:sp>
          <p:nvSpPr>
            <p:cNvPr id="2054" name="压磁式测力传感器的工作原理"/>
            <p:cNvSpPr/>
            <p:nvPr/>
          </p:nvSpPr>
          <p:spPr>
            <a:xfrm>
              <a:off x="0" y="3052568"/>
              <a:ext cx="870599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defTabSz="1300480">
                <a:lnSpc>
                  <a:spcPct val="130000"/>
                </a:lnSpc>
                <a:spcBef>
                  <a:spcPts val="1500"/>
                </a:spcBef>
                <a:defRPr b="0">
                  <a:latin typeface="宋体"/>
                  <a:ea typeface="宋体"/>
                  <a:cs typeface="宋体"/>
                  <a:sym typeface="宋体"/>
                </a:defRPr>
              </a:pPr>
              <a:r>
                <a:t> </a:t>
              </a:r>
              <a:r>
                <a:rPr>
                  <a:latin typeface="黑体"/>
                  <a:ea typeface="黑体"/>
                  <a:cs typeface="黑体"/>
                  <a:sym typeface="黑体"/>
                </a:rPr>
                <a:t>压磁式测力传感器的工作原理</a:t>
              </a:r>
            </a:p>
          </p:txBody>
        </p:sp>
      </p:grpSp>
      <p:sp>
        <p:nvSpPr>
          <p:cNvPr id="2056" name="压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压磁式传感器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102</a:t>
            </a:fld>
            <a:endParaRPr lang="zh-CN" altLang="en-US"/>
          </a:p>
        </p:txBody>
      </p:sp>
    </p:spTree>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0" name="成组"/>
          <p:cNvGrpSpPr/>
          <p:nvPr/>
        </p:nvGrpSpPr>
        <p:grpSpPr>
          <a:xfrm>
            <a:off x="1928259" y="4909755"/>
            <a:ext cx="8841400" cy="3776369"/>
            <a:chOff x="0" y="0"/>
            <a:chExt cx="8841399" cy="3776368"/>
          </a:xfrm>
        </p:grpSpPr>
        <p:pic>
          <p:nvPicPr>
            <p:cNvPr id="2058" name="image007" descr="image007"/>
            <p:cNvPicPr>
              <a:picLocks noChangeAspect="1"/>
            </p:cNvPicPr>
            <p:nvPr/>
          </p:nvPicPr>
          <p:blipFill>
            <a:blip r:embed="rId2">
              <a:extLst/>
            </a:blip>
            <a:stretch>
              <a:fillRect/>
            </a:stretch>
          </p:blipFill>
          <p:spPr>
            <a:xfrm>
              <a:off x="0" y="0"/>
              <a:ext cx="8398934" cy="3172178"/>
            </a:xfrm>
            <a:prstGeom prst="rect">
              <a:avLst/>
            </a:prstGeom>
            <a:ln w="12700" cap="flat">
              <a:noFill/>
              <a:miter lim="400000"/>
            </a:ln>
            <a:effectLst/>
          </p:spPr>
        </p:pic>
        <p:sp>
          <p:nvSpPr>
            <p:cNvPr id="2059" name="压磁式测力传感器的工作原理"/>
            <p:cNvSpPr txBox="1"/>
            <p:nvPr/>
          </p:nvSpPr>
          <p:spPr>
            <a:xfrm>
              <a:off x="135408" y="3227220"/>
              <a:ext cx="8705992" cy="5491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defTabSz="1300480">
                <a:lnSpc>
                  <a:spcPct val="130000"/>
                </a:lnSpc>
                <a:spcBef>
                  <a:spcPts val="1500"/>
                </a:spcBef>
                <a:defRPr b="0">
                  <a:latin typeface="宋体"/>
                  <a:ea typeface="宋体"/>
                  <a:cs typeface="宋体"/>
                  <a:sym typeface="宋体"/>
                </a:defRPr>
              </a:pPr>
              <a:r>
                <a:t> </a:t>
              </a:r>
              <a:r>
                <a:rPr>
                  <a:latin typeface="黑体"/>
                  <a:ea typeface="黑体"/>
                  <a:cs typeface="黑体"/>
                  <a:sym typeface="黑体"/>
                </a:rPr>
                <a:t>压磁式测力传感器的工作原理</a:t>
              </a:r>
            </a:p>
          </p:txBody>
        </p:sp>
      </p:grpSp>
      <p:sp>
        <p:nvSpPr>
          <p:cNvPr id="2061" name="在磁场作用下，导磁体沿H方向磁化，磁通密度B与H取向相同。由于测量绕组无磁通通过，故不产生感应电势。"/>
          <p:cNvSpPr txBox="1"/>
          <p:nvPr/>
        </p:nvSpPr>
        <p:spPr>
          <a:xfrm>
            <a:off x="764501" y="3865084"/>
            <a:ext cx="11776570"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900"/>
              </a:spcBef>
              <a:defRPr sz="2800" b="0">
                <a:latin typeface="Songti SC Regular"/>
                <a:ea typeface="Songti SC Regular"/>
                <a:cs typeface="Songti SC Regular"/>
                <a:sym typeface="Songti SC Regular"/>
              </a:defRPr>
            </a:lvl1pPr>
          </a:lstStyle>
          <a:p>
            <a:r>
              <a:t>在磁场作用下，导磁体沿H方向磁化，磁通密度B与H取向相同。由于测量绕组无磁通通过，故不产生感应电势。</a:t>
            </a:r>
          </a:p>
        </p:txBody>
      </p:sp>
      <p:sp>
        <p:nvSpPr>
          <p:cNvPr id="2062" name="设将孔间区域分成A、B、C、D四部分。无外力作用时，A、B、C、D四部分的磁导率相同，磁力线呈轴对称分布，合成磁场强度H平行于测量绕组W34的平面。"/>
          <p:cNvSpPr txBox="1"/>
          <p:nvPr/>
        </p:nvSpPr>
        <p:spPr>
          <a:xfrm>
            <a:off x="764501" y="1922074"/>
            <a:ext cx="11537656" cy="17109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900"/>
              </a:spcBef>
              <a:defRPr sz="2800" b="0">
                <a:solidFill>
                  <a:srgbClr val="333399"/>
                </a:solidFill>
                <a:latin typeface="Songti SC Regular"/>
                <a:ea typeface="Songti SC Regular"/>
                <a:cs typeface="Songti SC Regular"/>
                <a:sym typeface="Songti SC Regular"/>
              </a:defRPr>
            </a:pPr>
            <a:r>
              <a:rPr>
                <a:solidFill>
                  <a:srgbClr val="000000"/>
                </a:solidFill>
              </a:rPr>
              <a:t>设将孔间区域分成A、B、C、D四部分。无外力作用时，A、B、C、D四部分的磁导率相同，磁力线呈轴对称分布，合成磁场强度H平行于测量绕组W</a:t>
            </a:r>
            <a:r>
              <a:rPr baseline="-30000">
                <a:solidFill>
                  <a:srgbClr val="000000"/>
                </a:solidFill>
              </a:rPr>
              <a:t>34</a:t>
            </a:r>
            <a:r>
              <a:rPr>
                <a:solidFill>
                  <a:srgbClr val="000000"/>
                </a:solidFill>
              </a:rPr>
              <a:t>的平面。</a:t>
            </a:r>
          </a:p>
        </p:txBody>
      </p:sp>
      <p:sp>
        <p:nvSpPr>
          <p:cNvPr id="2063" name="压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压磁式传感器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103</a:t>
            </a:fld>
            <a:endParaRPr lang="zh-CN" altLang="en-US"/>
          </a:p>
        </p:txBody>
      </p:sp>
    </p:spTree>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若对压磁元件施加压力F，如图(c)所示，A、B区域将产生很大的压应力σ，而C、D区域基本上仍处于自由状态。对于正磁致伸缩材料，压应力σ使其磁化方向转向垂直于压力的方向。因此，A、B区的磁导率μ下降，磁阻增大，而与应力垂直方向的μ上升，磁阻减小。磁通密度B偏向水平方向，与测量绕组W34交链，W34中将产生感应电势e。F值越大，W34交链的磁通越多，e值就越大。经变换处理后，即能用电流或电压来表示被测力F的大小。"/>
          <p:cNvSpPr txBox="1">
            <a:spLocks noGrp="1"/>
          </p:cNvSpPr>
          <p:nvPr>
            <p:ph type="body" sz="half" idx="1"/>
          </p:nvPr>
        </p:nvSpPr>
        <p:spPr>
          <a:xfrm>
            <a:off x="762065" y="1612362"/>
            <a:ext cx="12010834" cy="3879333"/>
          </a:xfrm>
          <a:prstGeom prst="rect">
            <a:avLst/>
          </a:prstGeom>
        </p:spPr>
        <p:txBody>
          <a:bodyPr/>
          <a:lstStyle>
            <a:lvl1pPr marL="0" indent="0">
              <a:spcBef>
                <a:spcPts val="900"/>
              </a:spcBef>
              <a:buSzTx/>
              <a:buNone/>
              <a:defRPr sz="2800">
                <a:latin typeface="Songti SC Regular"/>
                <a:ea typeface="Songti SC Regular"/>
                <a:cs typeface="Songti SC Regular"/>
                <a:sym typeface="Songti SC Regular"/>
              </a:defRPr>
            </a:lvl1pPr>
          </a:lstStyle>
          <a:p>
            <a:r>
              <a:t>若对压磁元件施加压力F，如图(c)所示，A、B区域将产生很大的压应力σ，而C、D区域基本上仍处于自由状态。对于正磁致伸缩材料，压应力σ使其磁化方向转向垂直于压力的方向。因此，A、B区的磁导率μ下降，磁阻增大，而与应力垂直方向的μ上升，磁阻减小。磁通密度B偏向水平方向，与测量绕组W34交链，W34中将产生感应电势e。F值越大，W34交链的磁通越多，e值就越大。经变换处理后，即能用电流或电压来表示被测力F的大小。</a:t>
            </a:r>
          </a:p>
        </p:txBody>
      </p:sp>
      <p:grpSp>
        <p:nvGrpSpPr>
          <p:cNvPr id="2068" name="成组"/>
          <p:cNvGrpSpPr/>
          <p:nvPr/>
        </p:nvGrpSpPr>
        <p:grpSpPr>
          <a:xfrm>
            <a:off x="1676236" y="4980840"/>
            <a:ext cx="8841400" cy="3776369"/>
            <a:chOff x="0" y="0"/>
            <a:chExt cx="8841399" cy="3776368"/>
          </a:xfrm>
        </p:grpSpPr>
        <p:pic>
          <p:nvPicPr>
            <p:cNvPr id="2066" name="image007" descr="image007"/>
            <p:cNvPicPr>
              <a:picLocks noChangeAspect="1"/>
            </p:cNvPicPr>
            <p:nvPr/>
          </p:nvPicPr>
          <p:blipFill>
            <a:blip r:embed="rId2">
              <a:extLst/>
            </a:blip>
            <a:stretch>
              <a:fillRect/>
            </a:stretch>
          </p:blipFill>
          <p:spPr>
            <a:xfrm>
              <a:off x="0" y="0"/>
              <a:ext cx="8398934" cy="3172178"/>
            </a:xfrm>
            <a:prstGeom prst="rect">
              <a:avLst/>
            </a:prstGeom>
            <a:ln w="12700" cap="flat">
              <a:noFill/>
              <a:miter lim="400000"/>
            </a:ln>
            <a:effectLst/>
          </p:spPr>
        </p:pic>
        <p:sp>
          <p:nvSpPr>
            <p:cNvPr id="2067" name="压磁式测力传感器的工作原理"/>
            <p:cNvSpPr txBox="1"/>
            <p:nvPr/>
          </p:nvSpPr>
          <p:spPr>
            <a:xfrm>
              <a:off x="135408" y="3227220"/>
              <a:ext cx="8705992" cy="5491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defTabSz="1300480">
                <a:lnSpc>
                  <a:spcPct val="130000"/>
                </a:lnSpc>
                <a:spcBef>
                  <a:spcPts val="1500"/>
                </a:spcBef>
                <a:defRPr b="0">
                  <a:latin typeface="宋体"/>
                  <a:ea typeface="宋体"/>
                  <a:cs typeface="宋体"/>
                  <a:sym typeface="宋体"/>
                </a:defRPr>
              </a:pPr>
              <a:r>
                <a:t> </a:t>
              </a:r>
              <a:r>
                <a:rPr>
                  <a:latin typeface="黑体"/>
                  <a:ea typeface="黑体"/>
                  <a:cs typeface="黑体"/>
                  <a:sym typeface="黑体"/>
                </a:rPr>
                <a:t>压磁式测力传感器的工作原理</a:t>
              </a:r>
            </a:p>
          </p:txBody>
        </p:sp>
      </p:grpSp>
      <p:sp>
        <p:nvSpPr>
          <p:cNvPr id="2069" name="压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压磁式传感器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104</a:t>
            </a:fld>
            <a:endParaRPr lang="zh-CN" altLang="en-US"/>
          </a:p>
        </p:txBody>
      </p:sp>
    </p:spTree>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3" name="成组"/>
          <p:cNvGrpSpPr/>
          <p:nvPr/>
        </p:nvGrpSpPr>
        <p:grpSpPr>
          <a:xfrm>
            <a:off x="2953449" y="4946386"/>
            <a:ext cx="5926379" cy="3845927"/>
            <a:chOff x="0" y="0"/>
            <a:chExt cx="5926377" cy="3845926"/>
          </a:xfrm>
        </p:grpSpPr>
        <p:pic>
          <p:nvPicPr>
            <p:cNvPr id="2071" name="image009" descr="image009"/>
            <p:cNvPicPr>
              <a:picLocks noChangeAspect="1"/>
            </p:cNvPicPr>
            <p:nvPr/>
          </p:nvPicPr>
          <p:blipFill>
            <a:blip r:embed="rId2">
              <a:extLst/>
            </a:blip>
            <a:stretch>
              <a:fillRect/>
            </a:stretch>
          </p:blipFill>
          <p:spPr>
            <a:xfrm>
              <a:off x="397822" y="0"/>
              <a:ext cx="5130734" cy="3537496"/>
            </a:xfrm>
            <a:prstGeom prst="rect">
              <a:avLst/>
            </a:prstGeom>
            <a:ln w="12700" cap="flat">
              <a:noFill/>
              <a:miter lim="400000"/>
            </a:ln>
            <a:effectLst/>
          </p:spPr>
        </p:pic>
        <p:sp>
          <p:nvSpPr>
            <p:cNvPr id="2072" name="压磁式测力传感器的结构"/>
            <p:cNvSpPr txBox="1"/>
            <p:nvPr/>
          </p:nvSpPr>
          <p:spPr>
            <a:xfrm>
              <a:off x="0" y="3371611"/>
              <a:ext cx="5926378" cy="4743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noAutofit/>
            </a:bodyPr>
            <a:lstStyle>
              <a:lvl1pPr marL="487680" indent="-487680" defTabSz="1300480">
                <a:lnSpc>
                  <a:spcPct val="130000"/>
                </a:lnSpc>
                <a:spcBef>
                  <a:spcPts val="1500"/>
                </a:spcBef>
                <a:defRPr b="0">
                  <a:latin typeface="黑体"/>
                  <a:ea typeface="黑体"/>
                  <a:cs typeface="黑体"/>
                  <a:sym typeface="黑体"/>
                </a:defRPr>
              </a:lvl1pPr>
            </a:lstStyle>
            <a:p>
              <a:pPr>
                <a:defRPr>
                  <a:latin typeface="宋体"/>
                  <a:ea typeface="宋体"/>
                  <a:cs typeface="宋体"/>
                  <a:sym typeface="宋体"/>
                </a:defRPr>
              </a:pPr>
              <a:r>
                <a:rPr>
                  <a:latin typeface="黑体"/>
                  <a:ea typeface="黑体"/>
                  <a:cs typeface="黑体"/>
                  <a:sym typeface="黑体"/>
                </a:rPr>
                <a:t>压磁式测力传感器的结构</a:t>
              </a:r>
            </a:p>
          </p:txBody>
        </p:sp>
      </p:grpSp>
      <p:sp>
        <p:nvSpPr>
          <p:cNvPr id="2074" name="压磁式测力传感器的核心部件是压磁元件。组成压磁元件的铁心有四孔圆弧形、六孔圆弧形、“中”字形和“田”字形等多种，图3.37为一种典型的测力传感器。可按测力大小、输出特性的要求和灵敏度等选用。为扩大测力范围，可以将几个冲片联成多联冲片。…"/>
          <p:cNvSpPr txBox="1"/>
          <p:nvPr/>
        </p:nvSpPr>
        <p:spPr>
          <a:xfrm>
            <a:off x="523208" y="2041278"/>
            <a:ext cx="11958383" cy="3210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300"/>
              </a:spcBef>
              <a:defRPr sz="2800" b="0">
                <a:latin typeface="黑体"/>
                <a:ea typeface="黑体"/>
                <a:cs typeface="黑体"/>
                <a:sym typeface="黑体"/>
              </a:defRPr>
            </a:pPr>
            <a:r>
              <a:t>压磁式测力传感器的</a:t>
            </a:r>
            <a:r>
              <a:rPr>
                <a:solidFill>
                  <a:srgbClr val="D60093"/>
                </a:solidFill>
              </a:rPr>
              <a:t>核心部件</a:t>
            </a:r>
            <a:r>
              <a:t>是</a:t>
            </a:r>
            <a:r>
              <a:rPr>
                <a:solidFill>
                  <a:srgbClr val="D60093"/>
                </a:solidFill>
              </a:rPr>
              <a:t>压磁元件</a:t>
            </a:r>
            <a:r>
              <a:t>。组成压磁元件的铁心有四孔圆弧形、六孔圆弧形、</a:t>
            </a:r>
            <a:r>
              <a:rPr>
                <a:latin typeface="Arial"/>
                <a:ea typeface="Arial"/>
                <a:cs typeface="Arial"/>
                <a:sym typeface="Arial"/>
              </a:rPr>
              <a:t>“</a:t>
            </a:r>
            <a:r>
              <a:t>中</a:t>
            </a:r>
            <a:r>
              <a:rPr>
                <a:latin typeface="Arial"/>
                <a:ea typeface="Arial"/>
                <a:cs typeface="Arial"/>
                <a:sym typeface="Arial"/>
              </a:rPr>
              <a:t>”</a:t>
            </a:r>
            <a:r>
              <a:t>字形和</a:t>
            </a:r>
            <a:r>
              <a:rPr>
                <a:latin typeface="Arial"/>
                <a:ea typeface="Arial"/>
                <a:cs typeface="Arial"/>
                <a:sym typeface="Arial"/>
              </a:rPr>
              <a:t>“</a:t>
            </a:r>
            <a:r>
              <a:t>田</a:t>
            </a:r>
            <a:r>
              <a:rPr>
                <a:latin typeface="Arial"/>
                <a:ea typeface="Arial"/>
                <a:cs typeface="Arial"/>
                <a:sym typeface="Arial"/>
              </a:rPr>
              <a:t>”</a:t>
            </a:r>
            <a:r>
              <a:t>字形等多种，图3.37为一种典型的测力传感器。可按测力大小、输出特性的要求和灵敏度等选用。为扩大测力范围，可以将几个冲片联成多联冲片。</a:t>
            </a:r>
          </a:p>
          <a:p>
            <a:pPr algn="l">
              <a:spcBef>
                <a:spcPts val="300"/>
              </a:spcBef>
              <a:defRPr sz="3800" b="0">
                <a:latin typeface="黑体"/>
                <a:ea typeface="黑体"/>
                <a:cs typeface="黑体"/>
                <a:sym typeface="黑体"/>
              </a:defRPr>
            </a:pPr>
            <a:r>
              <a:rPr sz="2800"/>
              <a:t>此外，还有</a:t>
            </a:r>
            <a:r>
              <a:rPr sz="2800">
                <a:latin typeface="Arial"/>
                <a:ea typeface="Arial"/>
                <a:cs typeface="Arial"/>
                <a:sym typeface="Arial"/>
              </a:rPr>
              <a:t>“</a:t>
            </a:r>
            <a:r>
              <a:rPr sz="2800"/>
              <a:t>Ⅱ</a:t>
            </a:r>
            <a:r>
              <a:rPr sz="2800">
                <a:latin typeface="Arial"/>
                <a:ea typeface="Arial"/>
                <a:cs typeface="Arial"/>
                <a:sym typeface="Arial"/>
              </a:rPr>
              <a:t>”</a:t>
            </a:r>
            <a:r>
              <a:rPr sz="2800"/>
              <a:t>字形与横</a:t>
            </a:r>
            <a:r>
              <a:rPr sz="2800">
                <a:latin typeface="Arial"/>
                <a:ea typeface="Arial"/>
                <a:cs typeface="Arial"/>
                <a:sym typeface="Arial"/>
              </a:rPr>
              <a:t>“</a:t>
            </a:r>
            <a:r>
              <a:rPr sz="2800"/>
              <a:t>曰</a:t>
            </a:r>
            <a:r>
              <a:rPr sz="2800">
                <a:latin typeface="Arial"/>
                <a:ea typeface="Arial"/>
                <a:cs typeface="Arial"/>
                <a:sym typeface="Arial"/>
              </a:rPr>
              <a:t>”</a:t>
            </a:r>
            <a:r>
              <a:rPr sz="2800"/>
              <a:t>字形冲片，常用于测定或控制拉力或压力，以及无损检测残余应力。所有铁心都由冲片叠合而成，以减小涡流损耗。</a:t>
            </a:r>
          </a:p>
        </p:txBody>
      </p:sp>
      <p:sp>
        <p:nvSpPr>
          <p:cNvPr id="2075" name="三.压磁式测力传感器的结构"/>
          <p:cNvSpPr txBox="1"/>
          <p:nvPr/>
        </p:nvSpPr>
        <p:spPr>
          <a:xfrm>
            <a:off x="2496651" y="1277780"/>
            <a:ext cx="510401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993300"/>
                </a:solidFill>
                <a:latin typeface="楷体_GB2312"/>
                <a:ea typeface="楷体_GB2312"/>
                <a:cs typeface="楷体_GB2312"/>
                <a:sym typeface="楷体_GB2312"/>
              </a:defRPr>
            </a:pPr>
            <a:r>
              <a:t>三.压磁式测力传感器的结构</a:t>
            </a:r>
          </a:p>
        </p:txBody>
      </p:sp>
      <p:sp>
        <p:nvSpPr>
          <p:cNvPr id="2076" name="压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压磁式传感器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105</a:t>
            </a:fld>
            <a:endParaRPr lang="zh-CN" altLang="en-US"/>
          </a:p>
        </p:txBody>
      </p:sp>
    </p:spTree>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0" name="成组"/>
          <p:cNvGrpSpPr/>
          <p:nvPr/>
        </p:nvGrpSpPr>
        <p:grpSpPr>
          <a:xfrm>
            <a:off x="409722" y="3543539"/>
            <a:ext cx="12506177" cy="4774390"/>
            <a:chOff x="0" y="0"/>
            <a:chExt cx="10001706" cy="4774388"/>
          </a:xfrm>
        </p:grpSpPr>
        <p:pic>
          <p:nvPicPr>
            <p:cNvPr id="2078" name="image011" descr="image011"/>
            <p:cNvPicPr>
              <a:picLocks noChangeAspect="1"/>
            </p:cNvPicPr>
            <p:nvPr/>
          </p:nvPicPr>
          <p:blipFill>
            <a:blip r:embed="rId2">
              <a:extLst/>
            </a:blip>
            <a:stretch>
              <a:fillRect/>
            </a:stretch>
          </p:blipFill>
          <p:spPr>
            <a:xfrm>
              <a:off x="0" y="0"/>
              <a:ext cx="10001707" cy="4364345"/>
            </a:xfrm>
            <a:prstGeom prst="rect">
              <a:avLst/>
            </a:prstGeom>
            <a:ln w="12700" cap="flat">
              <a:noFill/>
              <a:miter lim="400000"/>
            </a:ln>
            <a:effectLst/>
          </p:spPr>
        </p:pic>
        <p:sp>
          <p:nvSpPr>
            <p:cNvPr id="2079" name="压磁式传感器的电路原理框图"/>
            <p:cNvSpPr txBox="1"/>
            <p:nvPr/>
          </p:nvSpPr>
          <p:spPr>
            <a:xfrm>
              <a:off x="2587049" y="4225240"/>
              <a:ext cx="4181349" cy="5491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numCol="1" anchor="t">
              <a:spAutoFit/>
            </a:bodyPr>
            <a:lstStyle/>
            <a:p>
              <a:pPr marL="487680" indent="-487680" defTabSz="1300480">
                <a:lnSpc>
                  <a:spcPct val="130000"/>
                </a:lnSpc>
                <a:spcBef>
                  <a:spcPts val="600"/>
                </a:spcBef>
                <a:defRPr b="0">
                  <a:latin typeface="宋体"/>
                  <a:ea typeface="宋体"/>
                  <a:cs typeface="宋体"/>
                  <a:sym typeface="宋体"/>
                </a:defRPr>
              </a:pPr>
              <a:r>
                <a:t> </a:t>
              </a:r>
              <a:r>
                <a:rPr>
                  <a:latin typeface="黑体"/>
                  <a:ea typeface="黑体"/>
                  <a:cs typeface="黑体"/>
                  <a:sym typeface="黑体"/>
                </a:rPr>
                <a:t>压磁式传感器的电路原理框图</a:t>
              </a:r>
            </a:p>
          </p:txBody>
        </p:sp>
      </p:grpSp>
      <p:sp>
        <p:nvSpPr>
          <p:cNvPr id="2081" name="四.测量电路"/>
          <p:cNvSpPr txBox="1"/>
          <p:nvPr/>
        </p:nvSpPr>
        <p:spPr>
          <a:xfrm>
            <a:off x="1411438" y="1784018"/>
            <a:ext cx="225921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993300"/>
                </a:solidFill>
                <a:latin typeface="楷体_GB2312"/>
                <a:ea typeface="楷体_GB2312"/>
                <a:cs typeface="楷体_GB2312"/>
                <a:sym typeface="楷体_GB2312"/>
              </a:defRPr>
            </a:pPr>
            <a:r>
              <a:t>四.测量电路</a:t>
            </a:r>
          </a:p>
        </p:txBody>
      </p:sp>
      <p:sp>
        <p:nvSpPr>
          <p:cNvPr id="2082" name="压磁式传感器的输出信号较大，一般不需要放大。所以测量电路主要由激磁电源、滤波电路、相敏整流和显示器等组成，基本电路如图所示。"/>
          <p:cNvSpPr txBox="1"/>
          <p:nvPr/>
        </p:nvSpPr>
        <p:spPr>
          <a:xfrm>
            <a:off x="626917" y="2554223"/>
            <a:ext cx="12054105"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900"/>
              </a:spcBef>
              <a:defRPr sz="2800" b="0">
                <a:latin typeface="Songti SC Regular"/>
                <a:ea typeface="Songti SC Regular"/>
                <a:cs typeface="Songti SC Regular"/>
                <a:sym typeface="Songti SC Regular"/>
              </a:defRPr>
            </a:pPr>
            <a:r>
              <a:t>压磁式传感器的输出信号较大，一般不需要放大。所以测量电路主要由</a:t>
            </a:r>
            <a:r>
              <a:rPr>
                <a:solidFill>
                  <a:srgbClr val="D60093"/>
                </a:solidFill>
              </a:rPr>
              <a:t>激磁电源</a:t>
            </a:r>
            <a:r>
              <a:t>、</a:t>
            </a:r>
            <a:r>
              <a:rPr>
                <a:solidFill>
                  <a:srgbClr val="D60093"/>
                </a:solidFill>
              </a:rPr>
              <a:t>滤波电路</a:t>
            </a:r>
            <a:r>
              <a:t>、</a:t>
            </a:r>
            <a:r>
              <a:rPr>
                <a:solidFill>
                  <a:srgbClr val="D60093"/>
                </a:solidFill>
              </a:rPr>
              <a:t>相敏整流</a:t>
            </a:r>
            <a:r>
              <a:t>和</a:t>
            </a:r>
            <a:r>
              <a:rPr>
                <a:solidFill>
                  <a:srgbClr val="D60093"/>
                </a:solidFill>
              </a:rPr>
              <a:t>显示器</a:t>
            </a:r>
            <a:r>
              <a:t>等组成，基本电路如图所示。</a:t>
            </a:r>
          </a:p>
        </p:txBody>
      </p:sp>
      <p:sp>
        <p:nvSpPr>
          <p:cNvPr id="2083" name="压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压磁式传感器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106</a:t>
            </a:fld>
            <a:endParaRPr lang="zh-CN" altLang="en-US"/>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5" name="成组"/>
          <p:cNvGrpSpPr/>
          <p:nvPr/>
        </p:nvGrpSpPr>
        <p:grpSpPr>
          <a:xfrm>
            <a:off x="1035826" y="3002754"/>
            <a:ext cx="3959226" cy="4283300"/>
            <a:chOff x="0" y="0"/>
            <a:chExt cx="3959225" cy="4283298"/>
          </a:xfrm>
        </p:grpSpPr>
        <p:sp>
          <p:nvSpPr>
            <p:cNvPr id="533" name="传感器线圈的等效电路"/>
            <p:cNvSpPr txBox="1"/>
            <p:nvPr/>
          </p:nvSpPr>
          <p:spPr>
            <a:xfrm>
              <a:off x="627062" y="3762598"/>
              <a:ext cx="3162301"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342900" indent="-342900" defTabSz="914400">
                <a:lnSpc>
                  <a:spcPct val="120000"/>
                </a:lnSpc>
                <a:spcBef>
                  <a:spcPts val="600"/>
                </a:spcBef>
                <a:defRPr b="0">
                  <a:latin typeface="黑体"/>
                  <a:ea typeface="黑体"/>
                  <a:cs typeface="黑体"/>
                  <a:sym typeface="黑体"/>
                </a:defRPr>
              </a:lvl1pPr>
            </a:lstStyle>
            <a:p>
              <a:pPr>
                <a:defRPr>
                  <a:latin typeface="宋体"/>
                  <a:ea typeface="宋体"/>
                  <a:cs typeface="宋体"/>
                  <a:sym typeface="宋体"/>
                </a:defRPr>
              </a:pPr>
              <a:r>
                <a:rPr>
                  <a:latin typeface="黑体"/>
                  <a:ea typeface="黑体"/>
                  <a:cs typeface="黑体"/>
                  <a:sym typeface="黑体"/>
                </a:rPr>
                <a:t>传感器线圈的等效电路</a:t>
              </a:r>
            </a:p>
          </p:txBody>
        </p:sp>
        <p:pic>
          <p:nvPicPr>
            <p:cNvPr id="534" name="image003" descr="image003"/>
            <p:cNvPicPr>
              <a:picLocks noChangeAspect="1"/>
            </p:cNvPicPr>
            <p:nvPr/>
          </p:nvPicPr>
          <p:blipFill>
            <a:blip r:embed="rId2">
              <a:extLst/>
            </a:blip>
            <a:srcRect/>
            <a:stretch>
              <a:fillRect/>
            </a:stretch>
          </p:blipFill>
          <p:spPr>
            <a:xfrm>
              <a:off x="0" y="0"/>
              <a:ext cx="3959225" cy="3887788"/>
            </a:xfrm>
            <a:prstGeom prst="rect">
              <a:avLst/>
            </a:prstGeom>
            <a:ln w="12700" cap="flat">
              <a:noFill/>
              <a:miter lim="400000"/>
            </a:ln>
            <a:effectLst/>
          </p:spPr>
        </p:pic>
      </p:grpSp>
      <p:sp>
        <p:nvSpPr>
          <p:cNvPr id="536" name="图中，L-线圈电感；Rc-线圈铜耗电阻；Re-铁心涡流损耗电阻；Rh磁滞损耗电阻；C-线圈的寄生电容"/>
          <p:cNvSpPr txBox="1"/>
          <p:nvPr/>
        </p:nvSpPr>
        <p:spPr>
          <a:xfrm>
            <a:off x="692132" y="7318480"/>
            <a:ext cx="4646613" cy="18933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spcBef>
                <a:spcPts val="600"/>
              </a:spcBef>
              <a:defRPr b="0">
                <a:latin typeface="Songti SC Regular"/>
                <a:ea typeface="Songti SC Regular"/>
                <a:cs typeface="Songti SC Regular"/>
                <a:sym typeface="Songti SC Regular"/>
              </a:defRPr>
            </a:pPr>
            <a:r>
              <a:t>图中，L-线圈电感；R</a:t>
            </a:r>
            <a:r>
              <a:rPr baseline="-26583"/>
              <a:t>c</a:t>
            </a:r>
            <a:r>
              <a:t>-线圈铜耗电阻；R</a:t>
            </a:r>
            <a:r>
              <a:rPr baseline="-26583"/>
              <a:t>e</a:t>
            </a:r>
            <a:r>
              <a:t>-铁心涡流损耗电阻；R</a:t>
            </a:r>
            <a:r>
              <a:rPr baseline="-26583"/>
              <a:t>h</a:t>
            </a:r>
            <a:r>
              <a:t>磁滞损耗电阻；C-线圈的寄生电容</a:t>
            </a:r>
          </a:p>
        </p:txBody>
      </p:sp>
      <p:sp>
        <p:nvSpPr>
          <p:cNvPr id="537" name="但除了线圈电感外，传感器线圈还有其他多种特性，可将传感器线圈等效成下图所示的等效电路。"/>
          <p:cNvSpPr txBox="1"/>
          <p:nvPr/>
        </p:nvSpPr>
        <p:spPr>
          <a:xfrm>
            <a:off x="692132" y="1790700"/>
            <a:ext cx="11620537"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914400">
              <a:spcBef>
                <a:spcPts val="600"/>
              </a:spcBef>
              <a:buClr>
                <a:srgbClr val="3333CC"/>
              </a:buClr>
              <a:buFont typeface="Wingdings"/>
              <a:defRPr sz="2800" b="0">
                <a:latin typeface="Songti SC Regular"/>
                <a:ea typeface="Songti SC Regular"/>
                <a:cs typeface="Songti SC Regular"/>
                <a:sym typeface="Songti SC Regular"/>
              </a:defRPr>
            </a:lvl1pPr>
          </a:lstStyle>
          <a:p>
            <a:r>
              <a:t>但除了线圈电感外，传感器线圈还有其他多种特性，可将传感器线圈等效成下图所示的等效电路。</a:t>
            </a:r>
          </a:p>
        </p:txBody>
      </p:sp>
      <p:sp>
        <p:nvSpPr>
          <p:cNvPr id="538" name="铜损电阻Rc…"/>
          <p:cNvSpPr txBox="1">
            <a:spLocks noGrp="1"/>
          </p:cNvSpPr>
          <p:nvPr>
            <p:ph type="body" sz="half" idx="1"/>
          </p:nvPr>
        </p:nvSpPr>
        <p:spPr>
          <a:xfrm>
            <a:off x="5476835" y="2493615"/>
            <a:ext cx="6804007" cy="6305898"/>
          </a:xfrm>
          <a:prstGeom prst="rect">
            <a:avLst/>
          </a:prstGeom>
        </p:spPr>
        <p:txBody>
          <a:bodyPr lIns="45719" tIns="45719" rIns="45719" bIns="45719" anchor="t"/>
          <a:lstStyle/>
          <a:p>
            <a:pPr marL="0" indent="0" defTabSz="841247">
              <a:spcBef>
                <a:spcPts val="0"/>
              </a:spcBef>
              <a:buSzTx/>
              <a:buNone/>
              <a:defRPr sz="2392">
                <a:latin typeface="Songti SC Regular"/>
                <a:ea typeface="Songti SC Regular"/>
                <a:cs typeface="Songti SC Regular"/>
                <a:sym typeface="Songti SC Regular"/>
              </a:defRPr>
            </a:pPr>
            <a:r>
              <a:rPr>
                <a:solidFill>
                  <a:srgbClr val="D60093"/>
                </a:solidFill>
              </a:rPr>
              <a:t>铜损电阻R</a:t>
            </a:r>
            <a:r>
              <a:rPr baseline="-15364">
                <a:solidFill>
                  <a:srgbClr val="D60093"/>
                </a:solidFill>
              </a:rPr>
              <a:t>c</a:t>
            </a:r>
          </a:p>
          <a:p>
            <a:pPr marL="0" indent="0" defTabSz="841247">
              <a:spcBef>
                <a:spcPts val="0"/>
              </a:spcBef>
              <a:buSzTx/>
              <a:buNone/>
              <a:defRPr sz="2392">
                <a:latin typeface="Songti SC Regular"/>
                <a:ea typeface="Songti SC Regular"/>
                <a:cs typeface="Songti SC Regular"/>
                <a:sym typeface="Songti SC Regular"/>
              </a:defRPr>
            </a:pPr>
            <a:r>
              <a:t>取决于导线材料及线圈的几何尺寸</a:t>
            </a:r>
          </a:p>
          <a:p>
            <a:pPr marL="0" indent="0" defTabSz="841247">
              <a:spcBef>
                <a:spcPts val="0"/>
              </a:spcBef>
              <a:buSzTx/>
              <a:buNone/>
              <a:defRPr sz="2392">
                <a:latin typeface="Songti SC Regular"/>
                <a:ea typeface="Songti SC Regular"/>
                <a:cs typeface="Songti SC Regular"/>
                <a:sym typeface="Songti SC Regular"/>
              </a:defRPr>
            </a:pPr>
            <a:r>
              <a:rPr>
                <a:solidFill>
                  <a:srgbClr val="D60093"/>
                </a:solidFill>
              </a:rPr>
              <a:t>涡流损耗电阻R</a:t>
            </a:r>
            <a:r>
              <a:rPr baseline="-34093">
                <a:solidFill>
                  <a:srgbClr val="D60093"/>
                </a:solidFill>
              </a:rPr>
              <a:t>ｅ</a:t>
            </a:r>
            <a:r>
              <a:t>  </a:t>
            </a:r>
          </a:p>
          <a:p>
            <a:pPr marL="0" indent="0" defTabSz="841247">
              <a:spcBef>
                <a:spcPts val="0"/>
              </a:spcBef>
              <a:buSzTx/>
              <a:buNone/>
              <a:defRPr sz="2392">
                <a:latin typeface="Songti SC Regular"/>
                <a:ea typeface="Songti SC Regular"/>
                <a:cs typeface="Songti SC Regular"/>
                <a:sym typeface="Songti SC Regular"/>
              </a:defRPr>
            </a:pPr>
            <a:r>
              <a:t>由频率为f的交变电流激励产生的交变磁场，会在线圈铁心中造成涡流及磁滞损耗。根据经典的涡流损耗计算公式知，为降低涡流损耗，叠片式铁心的片厚应薄；高电阻率有利于损耗的下降，而高磁导率却会使涡流损耗增加。</a:t>
            </a:r>
          </a:p>
          <a:p>
            <a:pPr marL="0" indent="0" defTabSz="841247">
              <a:spcBef>
                <a:spcPts val="0"/>
              </a:spcBef>
              <a:buSzTx/>
              <a:buNone/>
              <a:defRPr sz="2392">
                <a:latin typeface="Songti SC Regular"/>
                <a:ea typeface="Songti SC Regular"/>
                <a:cs typeface="Songti SC Regular"/>
                <a:sym typeface="Songti SC Regular"/>
              </a:defRPr>
            </a:pPr>
            <a:r>
              <a:rPr>
                <a:solidFill>
                  <a:srgbClr val="D60093"/>
                </a:solidFill>
              </a:rPr>
              <a:t>磁滞损耗电阻R</a:t>
            </a:r>
            <a:r>
              <a:rPr baseline="-34093">
                <a:solidFill>
                  <a:srgbClr val="D60093"/>
                </a:solidFill>
              </a:rPr>
              <a:t>h</a:t>
            </a:r>
          </a:p>
          <a:p>
            <a:pPr marL="0" indent="0" defTabSz="841247">
              <a:spcBef>
                <a:spcPts val="0"/>
              </a:spcBef>
              <a:buSzTx/>
              <a:buNone/>
              <a:defRPr sz="2392">
                <a:latin typeface="Songti SC Regular"/>
                <a:ea typeface="Songti SC Regular"/>
                <a:cs typeface="Songti SC Regular"/>
                <a:sym typeface="Songti SC Regular"/>
              </a:defRPr>
            </a:pPr>
            <a:r>
              <a:t>铁磁物质在交变磁化时，磁分子来回翻转要克服阻力，类似摩擦生热的能量损耗。</a:t>
            </a:r>
          </a:p>
          <a:p>
            <a:pPr marL="0" indent="0" defTabSz="841247">
              <a:spcBef>
                <a:spcPts val="0"/>
              </a:spcBef>
              <a:buSzTx/>
              <a:buNone/>
              <a:defRPr sz="2392">
                <a:latin typeface="Songti SC Regular"/>
                <a:ea typeface="Songti SC Regular"/>
                <a:cs typeface="Songti SC Regular"/>
                <a:sym typeface="Songti SC Regular"/>
              </a:defRPr>
            </a:pPr>
            <a:r>
              <a:rPr>
                <a:solidFill>
                  <a:srgbClr val="D60093"/>
                </a:solidFill>
              </a:rPr>
              <a:t>并联寄生电容C</a:t>
            </a:r>
          </a:p>
          <a:p>
            <a:pPr marL="0" indent="0" defTabSz="841247">
              <a:spcBef>
                <a:spcPts val="0"/>
              </a:spcBef>
              <a:buSzTx/>
              <a:buNone/>
              <a:defRPr sz="2392">
                <a:latin typeface="Songti SC Regular"/>
                <a:ea typeface="Songti SC Regular"/>
                <a:cs typeface="Songti SC Regular"/>
                <a:sym typeface="Songti SC Regular"/>
              </a:defRPr>
            </a:pPr>
            <a:r>
              <a:t>并联寄生电容主要由线圈绕组的固有电容与电缆分布电容所构成。</a:t>
            </a:r>
          </a:p>
        </p:txBody>
      </p:sp>
      <p:sp>
        <p:nvSpPr>
          <p:cNvPr id="539" name="电气参数分析"/>
          <p:cNvSpPr>
            <a:spLocks noGrp="1"/>
          </p:cNvSpPr>
          <p:nvPr>
            <p:ph type="title"/>
          </p:nvPr>
        </p:nvSpPr>
        <p:spPr>
          <a:prstGeom prst="rect">
            <a:avLst/>
          </a:prstGeom>
        </p:spPr>
        <p:txBody>
          <a:bodyPr/>
          <a:lstStyle/>
          <a:p>
            <a:r>
              <a:t>电气参数分析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11</a:t>
            </a:fld>
            <a:endParaRPr lang="zh-CN" altLang="en-US"/>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自感式传感器"/>
          <p:cNvSpPr>
            <a:spLocks noGrp="1"/>
          </p:cNvSpPr>
          <p:nvPr>
            <p:ph type="title"/>
          </p:nvPr>
        </p:nvSpPr>
        <p:spPr>
          <a:prstGeom prst="rect">
            <a:avLst/>
          </a:prstGeom>
        </p:spPr>
        <p:txBody>
          <a:bodyPr/>
          <a:lstStyle/>
          <a:p>
            <a:r>
              <a:t>自感式传感器</a:t>
            </a:r>
          </a:p>
        </p:txBody>
      </p:sp>
      <p:sp>
        <p:nvSpPr>
          <p:cNvPr id="542" name="自感式传感器实质上是一个带气隙的铁心线圈。…"/>
          <p:cNvSpPr txBox="1"/>
          <p:nvPr/>
        </p:nvSpPr>
        <p:spPr>
          <a:xfrm>
            <a:off x="769518" y="2726801"/>
            <a:ext cx="11247748"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914400">
              <a:defRPr sz="2800" b="0">
                <a:latin typeface="Songti SC Regular"/>
                <a:ea typeface="Songti SC Regular"/>
                <a:cs typeface="Songti SC Regular"/>
                <a:sym typeface="Songti SC Regular"/>
              </a:defRPr>
            </a:pPr>
            <a:r>
              <a:t>自感式传感器实质上是一个带气隙的铁心线圈。</a:t>
            </a:r>
          </a:p>
          <a:p>
            <a:pPr algn="just" defTabSz="914400">
              <a:defRPr sz="2800" b="0">
                <a:latin typeface="Songti SC Regular"/>
                <a:ea typeface="Songti SC Regular"/>
                <a:cs typeface="Songti SC Regular"/>
                <a:sym typeface="Songti SC Regular"/>
              </a:defRPr>
            </a:pPr>
            <a:r>
              <a:t>按磁路几何参数变化形式的不同，目前常用的自感式传感器有变气隙式、变面积式与螺管式三种；按磁路的结构型式又有Π型、E型或罐型等等；按组成方式分，有单一式与差动式两种。</a:t>
            </a:r>
          </a:p>
        </p:txBody>
      </p:sp>
      <p:sp>
        <p:nvSpPr>
          <p:cNvPr id="543" name="一.工作原理与输出特性"/>
          <p:cNvSpPr txBox="1"/>
          <p:nvPr/>
        </p:nvSpPr>
        <p:spPr>
          <a:xfrm>
            <a:off x="1183359" y="1808005"/>
            <a:ext cx="429121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914400">
              <a:lnSpc>
                <a:spcPct val="130000"/>
              </a:lnSpc>
              <a:spcBef>
                <a:spcPts val="700"/>
              </a:spcBef>
              <a:defRPr sz="3200">
                <a:solidFill>
                  <a:srgbClr val="993300"/>
                </a:solidFill>
                <a:latin typeface="楷体_GB2312"/>
                <a:ea typeface="楷体_GB2312"/>
                <a:cs typeface="楷体_GB2312"/>
                <a:sym typeface="楷体_GB2312"/>
              </a:defRPr>
            </a:pPr>
            <a:r>
              <a:t>一.工作原理与输出特性</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12</a:t>
            </a:fld>
            <a:endParaRPr lang="zh-CN" altLang="en-US"/>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1.变气隙式自感传感器"/>
          <p:cNvSpPr txBox="1"/>
          <p:nvPr/>
        </p:nvSpPr>
        <p:spPr>
          <a:xfrm rot="11534">
            <a:off x="1682475" y="1577578"/>
            <a:ext cx="4305126"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914400">
              <a:spcBef>
                <a:spcPts val="700"/>
              </a:spcBef>
              <a:buClr>
                <a:srgbClr val="3333CC"/>
              </a:buClr>
              <a:buFont typeface="Wingdings"/>
              <a:defRPr sz="3200">
                <a:solidFill>
                  <a:srgbClr val="FF3300"/>
                </a:solidFill>
                <a:latin typeface="Tahoma"/>
                <a:ea typeface="Tahoma"/>
                <a:cs typeface="Tahoma"/>
                <a:sym typeface="Tahoma"/>
              </a:defRPr>
            </a:pPr>
            <a:r>
              <a:t>1.</a:t>
            </a:r>
            <a:r>
              <a:rPr b="0">
                <a:latin typeface="宋体"/>
                <a:ea typeface="宋体"/>
                <a:cs typeface="宋体"/>
                <a:sym typeface="宋体"/>
              </a:rPr>
              <a:t>变气隙式自感传感器</a:t>
            </a:r>
          </a:p>
        </p:txBody>
      </p:sp>
      <p:grpSp>
        <p:nvGrpSpPr>
          <p:cNvPr id="550" name="image001"/>
          <p:cNvGrpSpPr/>
          <p:nvPr/>
        </p:nvGrpSpPr>
        <p:grpSpPr>
          <a:xfrm>
            <a:off x="6214971" y="3803203"/>
            <a:ext cx="3995611" cy="1101063"/>
            <a:chOff x="0" y="0"/>
            <a:chExt cx="3995609" cy="1101062"/>
          </a:xfrm>
        </p:grpSpPr>
        <p:sp>
          <p:nvSpPr>
            <p:cNvPr id="548" name="矩形"/>
            <p:cNvSpPr/>
            <p:nvPr/>
          </p:nvSpPr>
          <p:spPr>
            <a:xfrm>
              <a:off x="0" y="0"/>
              <a:ext cx="3995610" cy="1101063"/>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49" name="image001.pdf" descr="image001.pdf"/>
            <p:cNvPicPr>
              <a:picLocks noChangeAspect="1"/>
            </p:cNvPicPr>
            <p:nvPr/>
          </p:nvPicPr>
          <p:blipFill>
            <a:blip r:embed="rId2">
              <a:extLst/>
            </a:blip>
            <a:stretch>
              <a:fillRect/>
            </a:stretch>
          </p:blipFill>
          <p:spPr>
            <a:xfrm>
              <a:off x="0" y="0"/>
              <a:ext cx="3995610" cy="1101063"/>
            </a:xfrm>
            <a:prstGeom prst="rect">
              <a:avLst/>
            </a:prstGeom>
            <a:ln w="12700" cap="flat">
              <a:noFill/>
              <a:miter lim="400000"/>
            </a:ln>
            <a:effectLst/>
          </p:spPr>
        </p:pic>
      </p:grpSp>
      <p:grpSp>
        <p:nvGrpSpPr>
          <p:cNvPr id="553" name="image003"/>
          <p:cNvGrpSpPr/>
          <p:nvPr/>
        </p:nvGrpSpPr>
        <p:grpSpPr>
          <a:xfrm>
            <a:off x="6184982" y="5182317"/>
            <a:ext cx="5791201" cy="1079501"/>
            <a:chOff x="0" y="0"/>
            <a:chExt cx="5791200" cy="1079500"/>
          </a:xfrm>
        </p:grpSpPr>
        <p:sp>
          <p:nvSpPr>
            <p:cNvPr id="551" name="矩形"/>
            <p:cNvSpPr/>
            <p:nvPr/>
          </p:nvSpPr>
          <p:spPr>
            <a:xfrm>
              <a:off x="0" y="0"/>
              <a:ext cx="5791200" cy="1079500"/>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52" name="image003.pdf" descr="image003.pdf"/>
            <p:cNvPicPr>
              <a:picLocks noChangeAspect="1"/>
            </p:cNvPicPr>
            <p:nvPr/>
          </p:nvPicPr>
          <p:blipFill>
            <a:blip r:embed="rId3">
              <a:extLst/>
            </a:blip>
            <a:stretch>
              <a:fillRect/>
            </a:stretch>
          </p:blipFill>
          <p:spPr>
            <a:xfrm>
              <a:off x="0" y="0"/>
              <a:ext cx="5791200" cy="1079500"/>
            </a:xfrm>
            <a:prstGeom prst="rect">
              <a:avLst/>
            </a:prstGeom>
            <a:ln w="12700" cap="flat">
              <a:noFill/>
              <a:miter lim="400000"/>
            </a:ln>
            <a:effectLst/>
          </p:spPr>
        </p:pic>
      </p:grpSp>
      <p:sp>
        <p:nvSpPr>
          <p:cNvPr id="554" name="则"/>
          <p:cNvSpPr txBox="1"/>
          <p:nvPr/>
        </p:nvSpPr>
        <p:spPr>
          <a:xfrm>
            <a:off x="5488895" y="5417267"/>
            <a:ext cx="500029"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b="0">
                <a:latin typeface="Songti SC Bold"/>
                <a:ea typeface="Songti SC Bold"/>
                <a:cs typeface="Songti SC Bold"/>
                <a:sym typeface="Songti SC Bold"/>
              </a:defRPr>
            </a:lvl1pPr>
          </a:lstStyle>
          <a:p>
            <a:r>
              <a:t>则</a:t>
            </a:r>
          </a:p>
        </p:txBody>
      </p:sp>
      <p:sp>
        <p:nvSpPr>
          <p:cNvPr id="555" name="当铁心、衔铁的材料和结构与线圈匝数确定后，若S不变，则L即为lδ的单值函数，这就是变气隙式传感器的工作原理。"/>
          <p:cNvSpPr txBox="1"/>
          <p:nvPr/>
        </p:nvSpPr>
        <p:spPr>
          <a:xfrm>
            <a:off x="4968650" y="7148098"/>
            <a:ext cx="7335390" cy="15339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l">
              <a:spcBef>
                <a:spcPts val="3200"/>
              </a:spcBef>
              <a:defRPr sz="2800" b="0">
                <a:solidFill>
                  <a:srgbClr val="E22400"/>
                </a:solidFill>
              </a:defRPr>
            </a:pPr>
            <a:r>
              <a:t>当铁心、衔铁的材料和结构与线圈匝数确定后，若S不变，则</a:t>
            </a:r>
            <a:r>
              <a:rPr i="1"/>
              <a:t>L</a:t>
            </a:r>
            <a:r>
              <a:t>即为</a:t>
            </a:r>
            <a:r>
              <a:rPr i="1"/>
              <a:t>l</a:t>
            </a:r>
            <a:r>
              <a:rPr baseline="-18214"/>
              <a:t>δ</a:t>
            </a:r>
            <a:r>
              <a:t>的单值函数，这就是变气隙式传感器的工作原理。</a:t>
            </a:r>
          </a:p>
        </p:txBody>
      </p:sp>
      <p:sp>
        <p:nvSpPr>
          <p:cNvPr id="556" name="变气隙式自感传感器的结构原理。由于变气隙式传感器的气隙通常较小，可以认为气隙磁场是均匀的，若忽略磁路铁损，则传感器的磁路总磁阻为"/>
          <p:cNvSpPr txBox="1"/>
          <p:nvPr/>
        </p:nvSpPr>
        <p:spPr>
          <a:xfrm>
            <a:off x="423925" y="2407551"/>
            <a:ext cx="12156949"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914400">
              <a:spcBef>
                <a:spcPts val="700"/>
              </a:spcBef>
              <a:buClr>
                <a:srgbClr val="3333CC"/>
              </a:buClr>
              <a:buFont typeface="Wingdings"/>
              <a:defRPr sz="2800" b="0">
                <a:latin typeface="Songti SC Bold"/>
                <a:ea typeface="Songti SC Bold"/>
                <a:cs typeface="Songti SC Bold"/>
                <a:sym typeface="Songti SC Bold"/>
              </a:defRPr>
            </a:lvl1pPr>
          </a:lstStyle>
          <a:p>
            <a:r>
              <a:t>变气隙式自感传感器的结构原理。由于变气隙式传感器的气隙通常较小，可以认为气隙磁场是均匀的，若忽略磁路铁损，则传感器的磁路总磁阻为</a:t>
            </a:r>
          </a:p>
        </p:txBody>
      </p:sp>
      <p:sp>
        <p:nvSpPr>
          <p:cNvPr id="557" name="自感式传感器"/>
          <p:cNvSpPr>
            <a:spLocks noGrp="1"/>
          </p:cNvSpPr>
          <p:nvPr>
            <p:ph type="title"/>
          </p:nvPr>
        </p:nvSpPr>
        <p:spPr>
          <a:prstGeom prst="rect">
            <a:avLst/>
          </a:prstGeom>
        </p:spPr>
        <p:txBody>
          <a:bodyPr/>
          <a:lstStyle/>
          <a:p>
            <a:r>
              <a:t>自感式传感器</a:t>
            </a:r>
          </a:p>
        </p:txBody>
      </p:sp>
      <p:grpSp>
        <p:nvGrpSpPr>
          <p:cNvPr id="576" name="成组"/>
          <p:cNvGrpSpPr/>
          <p:nvPr/>
        </p:nvGrpSpPr>
        <p:grpSpPr>
          <a:xfrm>
            <a:off x="423925" y="3692774"/>
            <a:ext cx="4412701" cy="4611165"/>
            <a:chOff x="0" y="0"/>
            <a:chExt cx="4412699" cy="4611163"/>
          </a:xfrm>
        </p:grpSpPr>
        <p:grpSp>
          <p:nvGrpSpPr>
            <p:cNvPr id="560" name="4-01"/>
            <p:cNvGrpSpPr/>
            <p:nvPr/>
          </p:nvGrpSpPr>
          <p:grpSpPr>
            <a:xfrm>
              <a:off x="0" y="-1"/>
              <a:ext cx="4412700" cy="4611165"/>
              <a:chOff x="0" y="0"/>
              <a:chExt cx="4412699" cy="4611163"/>
            </a:xfrm>
          </p:grpSpPr>
          <p:sp>
            <p:nvSpPr>
              <p:cNvPr id="558" name="矩形"/>
              <p:cNvSpPr/>
              <p:nvPr/>
            </p:nvSpPr>
            <p:spPr>
              <a:xfrm>
                <a:off x="76619" y="72966"/>
                <a:ext cx="4259461" cy="4465232"/>
              </a:xfrm>
              <a:prstGeom prst="rect">
                <a:avLst/>
              </a:prstGeom>
              <a:solidFill>
                <a:srgbClr val="FFFFFF"/>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59" name="4-01.png" descr="4-01.png"/>
              <p:cNvPicPr>
                <a:picLocks noChangeAspect="1"/>
              </p:cNvPicPr>
              <p:nvPr/>
            </p:nvPicPr>
            <p:blipFill>
              <a:blip r:embed="rId4">
                <a:extLst/>
              </a:blip>
              <a:stretch>
                <a:fillRect/>
              </a:stretch>
            </p:blipFill>
            <p:spPr>
              <a:xfrm rot="120000">
                <a:off x="76619" y="72966"/>
                <a:ext cx="4259461" cy="4465232"/>
              </a:xfrm>
              <a:prstGeom prst="rect">
                <a:avLst/>
              </a:prstGeom>
              <a:ln w="12700" cap="flat">
                <a:noFill/>
                <a:miter lim="400000"/>
              </a:ln>
              <a:effectLst/>
            </p:spPr>
          </p:pic>
        </p:grpSp>
        <p:pic>
          <p:nvPicPr>
            <p:cNvPr id="561" name="image.pdf" descr="image.pdf"/>
            <p:cNvPicPr>
              <a:picLocks noChangeAspect="1"/>
            </p:cNvPicPr>
            <p:nvPr/>
          </p:nvPicPr>
          <p:blipFill>
            <a:blip r:embed="rId5">
              <a:extLst/>
            </a:blip>
            <a:stretch>
              <a:fillRect/>
            </a:stretch>
          </p:blipFill>
          <p:spPr>
            <a:xfrm>
              <a:off x="1469003" y="166706"/>
              <a:ext cx="400111" cy="450411"/>
            </a:xfrm>
            <a:prstGeom prst="rect">
              <a:avLst/>
            </a:prstGeom>
            <a:ln w="12700" cap="flat">
              <a:noFill/>
              <a:miter lim="400000"/>
            </a:ln>
            <a:effectLst/>
          </p:spPr>
        </p:pic>
        <p:pic>
          <p:nvPicPr>
            <p:cNvPr id="562" name="image.pdf" descr="image.pdf"/>
            <p:cNvPicPr>
              <a:picLocks noChangeAspect="1"/>
            </p:cNvPicPr>
            <p:nvPr/>
          </p:nvPicPr>
          <p:blipFill>
            <a:blip r:embed="rId6">
              <a:extLst/>
            </a:blip>
            <a:stretch>
              <a:fillRect/>
            </a:stretch>
          </p:blipFill>
          <p:spPr>
            <a:xfrm>
              <a:off x="3670753" y="2715980"/>
              <a:ext cx="354384" cy="557869"/>
            </a:xfrm>
            <a:prstGeom prst="rect">
              <a:avLst/>
            </a:prstGeom>
            <a:ln w="12700" cap="flat">
              <a:noFill/>
              <a:miter lim="400000"/>
            </a:ln>
            <a:effectLst/>
          </p:spPr>
        </p:pic>
        <p:pic>
          <p:nvPicPr>
            <p:cNvPr id="563" name="image.pdf" descr="image.pdf"/>
            <p:cNvPicPr>
              <a:picLocks noChangeAspect="1"/>
            </p:cNvPicPr>
            <p:nvPr/>
          </p:nvPicPr>
          <p:blipFill>
            <a:blip r:embed="rId7">
              <a:extLst/>
            </a:blip>
            <a:stretch>
              <a:fillRect/>
            </a:stretch>
          </p:blipFill>
          <p:spPr>
            <a:xfrm>
              <a:off x="2303519" y="3943747"/>
              <a:ext cx="603596" cy="576160"/>
            </a:xfrm>
            <a:prstGeom prst="rect">
              <a:avLst/>
            </a:prstGeom>
            <a:ln w="12700" cap="flat">
              <a:noFill/>
              <a:miter lim="400000"/>
            </a:ln>
            <a:effectLst/>
          </p:spPr>
        </p:pic>
        <p:sp>
          <p:nvSpPr>
            <p:cNvPr id="564" name="线条"/>
            <p:cNvSpPr/>
            <p:nvPr/>
          </p:nvSpPr>
          <p:spPr>
            <a:xfrm>
              <a:off x="2127470" y="3879729"/>
              <a:ext cx="1" cy="562442"/>
            </a:xfrm>
            <a:prstGeom prst="line">
              <a:avLst/>
            </a:prstGeom>
            <a:noFill/>
            <a:ln w="38100" cap="sq">
              <a:solidFill>
                <a:srgbClr val="FF0066"/>
              </a:solidFill>
              <a:prstDash val="solid"/>
              <a:round/>
              <a:headEnd type="triangle" w="med" len="me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567" name="成组"/>
            <p:cNvGrpSpPr/>
            <p:nvPr/>
          </p:nvGrpSpPr>
          <p:grpSpPr>
            <a:xfrm>
              <a:off x="481302" y="2592518"/>
              <a:ext cx="2304637" cy="548723"/>
              <a:chOff x="0" y="0"/>
              <a:chExt cx="2304635" cy="548722"/>
            </a:xfrm>
          </p:grpSpPr>
          <p:sp>
            <p:nvSpPr>
              <p:cNvPr id="565" name="线条"/>
              <p:cNvSpPr/>
              <p:nvPr/>
            </p:nvSpPr>
            <p:spPr>
              <a:xfrm flipV="1">
                <a:off x="-1" y="-1"/>
                <a:ext cx="2" cy="548724"/>
              </a:xfrm>
              <a:prstGeom prst="line">
                <a:avLst/>
              </a:prstGeom>
              <a:noFill/>
              <a:ln w="38100" cap="flat">
                <a:solidFill>
                  <a:srgbClr val="FF0066"/>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566" name="线条"/>
              <p:cNvSpPr/>
              <p:nvPr/>
            </p:nvSpPr>
            <p:spPr>
              <a:xfrm flipV="1">
                <a:off x="2304635" y="0"/>
                <a:ext cx="1" cy="438979"/>
              </a:xfrm>
              <a:prstGeom prst="line">
                <a:avLst/>
              </a:prstGeom>
              <a:noFill/>
              <a:ln w="38100" cap="flat">
                <a:solidFill>
                  <a:srgbClr val="FF0066"/>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nvGrpSpPr>
            <p:cNvPr id="571" name="成组"/>
            <p:cNvGrpSpPr/>
            <p:nvPr/>
          </p:nvGrpSpPr>
          <p:grpSpPr>
            <a:xfrm>
              <a:off x="490448" y="836605"/>
              <a:ext cx="2304636" cy="1755914"/>
              <a:chOff x="0" y="0"/>
              <a:chExt cx="2304635" cy="1755912"/>
            </a:xfrm>
          </p:grpSpPr>
          <p:sp>
            <p:nvSpPr>
              <p:cNvPr id="568" name="线条"/>
              <p:cNvSpPr/>
              <p:nvPr/>
            </p:nvSpPr>
            <p:spPr>
              <a:xfrm flipV="1">
                <a:off x="-1" y="0"/>
                <a:ext cx="2" cy="1755913"/>
              </a:xfrm>
              <a:prstGeom prst="line">
                <a:avLst/>
              </a:prstGeom>
              <a:noFill/>
              <a:ln w="38100" cap="flat">
                <a:solidFill>
                  <a:srgbClr val="9F24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569" name="线条"/>
              <p:cNvSpPr/>
              <p:nvPr/>
            </p:nvSpPr>
            <p:spPr>
              <a:xfrm flipV="1">
                <a:off x="2304635" y="-1"/>
                <a:ext cx="1" cy="1646170"/>
              </a:xfrm>
              <a:prstGeom prst="line">
                <a:avLst/>
              </a:prstGeom>
              <a:noFill/>
              <a:ln w="38100" cap="flat">
                <a:solidFill>
                  <a:srgbClr val="9F24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570" name="线条"/>
              <p:cNvSpPr/>
              <p:nvPr/>
            </p:nvSpPr>
            <p:spPr>
              <a:xfrm flipH="1" flipV="1">
                <a:off x="0" y="1829"/>
                <a:ext cx="2304636" cy="1"/>
              </a:xfrm>
              <a:prstGeom prst="line">
                <a:avLst/>
              </a:prstGeom>
              <a:noFill/>
              <a:ln w="38100" cap="flat">
                <a:solidFill>
                  <a:srgbClr val="9F24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nvGrpSpPr>
            <p:cNvPr id="575" name="成组"/>
            <p:cNvGrpSpPr/>
            <p:nvPr/>
          </p:nvGrpSpPr>
          <p:grpSpPr>
            <a:xfrm>
              <a:off x="490448" y="3077223"/>
              <a:ext cx="2304636" cy="331063"/>
              <a:chOff x="0" y="0"/>
              <a:chExt cx="2304635" cy="331062"/>
            </a:xfrm>
          </p:grpSpPr>
          <p:sp>
            <p:nvSpPr>
              <p:cNvPr id="572" name="线条"/>
              <p:cNvSpPr/>
              <p:nvPr/>
            </p:nvSpPr>
            <p:spPr>
              <a:xfrm flipH="1" flipV="1">
                <a:off x="0" y="331062"/>
                <a:ext cx="2304636" cy="1"/>
              </a:xfrm>
              <a:prstGeom prst="line">
                <a:avLst/>
              </a:prstGeom>
              <a:noFill/>
              <a:ln w="38100" cap="flat">
                <a:solidFill>
                  <a:srgbClr val="FFCF01"/>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573" name="线条"/>
              <p:cNvSpPr/>
              <p:nvPr/>
            </p:nvSpPr>
            <p:spPr>
              <a:xfrm flipV="1">
                <a:off x="-1" y="109744"/>
                <a:ext cx="2" cy="219490"/>
              </a:xfrm>
              <a:prstGeom prst="line">
                <a:avLst/>
              </a:prstGeom>
              <a:noFill/>
              <a:ln w="38100" cap="flat">
                <a:solidFill>
                  <a:srgbClr val="FFCF01"/>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574" name="线条"/>
              <p:cNvSpPr/>
              <p:nvPr/>
            </p:nvSpPr>
            <p:spPr>
              <a:xfrm flipV="1">
                <a:off x="2304635" y="0"/>
                <a:ext cx="1" cy="329234"/>
              </a:xfrm>
              <a:prstGeom prst="line">
                <a:avLst/>
              </a:prstGeom>
              <a:noFill/>
              <a:ln w="38100" cap="flat">
                <a:solidFill>
                  <a:srgbClr val="FFCF01"/>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sp>
        <p:nvSpPr>
          <p:cNvPr id="577" name="通常气隙磁阻远大于铁芯和衔铁的磁阻"/>
          <p:cNvSpPr txBox="1"/>
          <p:nvPr/>
        </p:nvSpPr>
        <p:spPr>
          <a:xfrm>
            <a:off x="5112048" y="6400158"/>
            <a:ext cx="65024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42900" indent="-342900" algn="l" defTabSz="914400">
              <a:lnSpc>
                <a:spcPct val="130000"/>
              </a:lnSpc>
              <a:spcBef>
                <a:spcPts val="500"/>
              </a:spcBef>
              <a:buClr>
                <a:srgbClr val="0000FF"/>
              </a:buClr>
              <a:buSzPct val="60000"/>
              <a:buChar char="◆"/>
              <a:defRPr sz="2800" b="0">
                <a:latin typeface="Songti SC Regular"/>
                <a:ea typeface="Songti SC Regular"/>
                <a:cs typeface="Songti SC Regular"/>
                <a:sym typeface="Songti SC Regular"/>
              </a:defRPr>
            </a:lvl1pPr>
          </a:lstStyle>
          <a:p>
            <a:pPr>
              <a:defRPr>
                <a:latin typeface="Songti SC Bold"/>
                <a:ea typeface="Songti SC Bold"/>
                <a:cs typeface="Songti SC Bold"/>
                <a:sym typeface="Songti SC Bold"/>
              </a:defRPr>
            </a:pPr>
            <a:r>
              <a:rPr>
                <a:latin typeface="Songti SC Regular"/>
                <a:ea typeface="Songti SC Regular"/>
                <a:cs typeface="Songti SC Regular"/>
                <a:sym typeface="Songti SC Regular"/>
              </a:rPr>
              <a:t>通常气隙磁阻远大于铁芯和衔铁的磁阻</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13</a:t>
            </a:fld>
            <a:endParaRPr lang="zh-CN" altLang="en-US"/>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为了精确分析传感器的特性，利用前述等效磁导率μe的概念："/>
          <p:cNvSpPr txBox="1"/>
          <p:nvPr/>
        </p:nvSpPr>
        <p:spPr>
          <a:xfrm>
            <a:off x="725153" y="2048099"/>
            <a:ext cx="9645566" cy="653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just" defTabSz="914400">
              <a:lnSpc>
                <a:spcPct val="130000"/>
              </a:lnSpc>
              <a:spcBef>
                <a:spcPts val="400"/>
              </a:spcBef>
              <a:defRPr sz="2800" b="0">
                <a:latin typeface="Songti SC Regular"/>
                <a:ea typeface="Songti SC Regular"/>
                <a:cs typeface="Songti SC Regular"/>
                <a:sym typeface="Songti SC Regular"/>
              </a:defRPr>
            </a:pPr>
            <a:r>
              <a:t>为了精确分析传感器的特性，利用前述等效磁导率μ</a:t>
            </a:r>
            <a:r>
              <a:rPr baseline="-18214"/>
              <a:t>e</a:t>
            </a:r>
            <a:r>
              <a:t>的概念：</a:t>
            </a:r>
          </a:p>
        </p:txBody>
      </p:sp>
      <p:grpSp>
        <p:nvGrpSpPr>
          <p:cNvPr id="582" name="image005"/>
          <p:cNvGrpSpPr/>
          <p:nvPr/>
        </p:nvGrpSpPr>
        <p:grpSpPr>
          <a:xfrm>
            <a:off x="4511675" y="2708022"/>
            <a:ext cx="3383747" cy="705103"/>
            <a:chOff x="0" y="0"/>
            <a:chExt cx="3383746" cy="705102"/>
          </a:xfrm>
        </p:grpSpPr>
        <p:sp>
          <p:nvSpPr>
            <p:cNvPr id="580" name="矩形"/>
            <p:cNvSpPr/>
            <p:nvPr/>
          </p:nvSpPr>
          <p:spPr>
            <a:xfrm>
              <a:off x="0" y="0"/>
              <a:ext cx="3383747" cy="705103"/>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81" name="image005.pdf" descr="image005.pdf"/>
            <p:cNvPicPr>
              <a:picLocks noChangeAspect="1"/>
            </p:cNvPicPr>
            <p:nvPr/>
          </p:nvPicPr>
          <p:blipFill>
            <a:blip r:embed="rId2">
              <a:extLst/>
            </a:blip>
            <a:stretch>
              <a:fillRect/>
            </a:stretch>
          </p:blipFill>
          <p:spPr>
            <a:xfrm>
              <a:off x="0" y="0"/>
              <a:ext cx="3383747" cy="705103"/>
            </a:xfrm>
            <a:prstGeom prst="rect">
              <a:avLst/>
            </a:prstGeom>
            <a:ln w="12700" cap="flat">
              <a:noFill/>
              <a:miter lim="400000"/>
            </a:ln>
            <a:effectLst/>
          </p:spPr>
        </p:pic>
      </p:grpSp>
      <p:sp>
        <p:nvSpPr>
          <p:cNvPr id="583" name="同时有："/>
          <p:cNvSpPr txBox="1">
            <a:spLocks noGrp="1"/>
          </p:cNvSpPr>
          <p:nvPr>
            <p:ph type="body" sz="quarter" idx="1"/>
          </p:nvPr>
        </p:nvSpPr>
        <p:spPr>
          <a:xfrm>
            <a:off x="725153" y="3744465"/>
            <a:ext cx="3172580" cy="705104"/>
          </a:xfrm>
          <a:prstGeom prst="rect">
            <a:avLst/>
          </a:prstGeom>
        </p:spPr>
        <p:txBody>
          <a:bodyPr/>
          <a:lstStyle>
            <a:lvl1pPr marL="0" indent="0" algn="just" defTabSz="914400">
              <a:lnSpc>
                <a:spcPct val="130000"/>
              </a:lnSpc>
              <a:spcBef>
                <a:spcPts val="400"/>
              </a:spcBef>
              <a:buSzTx/>
              <a:buNone/>
              <a:defRPr sz="2800">
                <a:latin typeface="Songti SC Regular"/>
                <a:ea typeface="Songti SC Regular"/>
                <a:cs typeface="Songti SC Regular"/>
                <a:sym typeface="Songti SC Regular"/>
              </a:defRPr>
            </a:lvl1pPr>
          </a:lstStyle>
          <a:p>
            <a:r>
              <a:t>同时有：</a:t>
            </a:r>
          </a:p>
        </p:txBody>
      </p:sp>
      <p:grpSp>
        <p:nvGrpSpPr>
          <p:cNvPr id="586" name="image007"/>
          <p:cNvGrpSpPr/>
          <p:nvPr/>
        </p:nvGrpSpPr>
        <p:grpSpPr>
          <a:xfrm>
            <a:off x="3014408" y="3828850"/>
            <a:ext cx="6096001" cy="1022351"/>
            <a:chOff x="0" y="0"/>
            <a:chExt cx="6096000" cy="1022350"/>
          </a:xfrm>
        </p:grpSpPr>
        <p:sp>
          <p:nvSpPr>
            <p:cNvPr id="584" name="矩形"/>
            <p:cNvSpPr/>
            <p:nvPr/>
          </p:nvSpPr>
          <p:spPr>
            <a:xfrm>
              <a:off x="0" y="0"/>
              <a:ext cx="6096000" cy="1022350"/>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85" name="image007.pdf" descr="image007.pdf"/>
            <p:cNvPicPr>
              <a:picLocks noChangeAspect="1"/>
            </p:cNvPicPr>
            <p:nvPr/>
          </p:nvPicPr>
          <p:blipFill>
            <a:blip r:embed="rId3">
              <a:extLst/>
            </a:blip>
            <a:stretch>
              <a:fillRect/>
            </a:stretch>
          </p:blipFill>
          <p:spPr>
            <a:xfrm>
              <a:off x="0" y="0"/>
              <a:ext cx="6096000" cy="1022350"/>
            </a:xfrm>
            <a:prstGeom prst="rect">
              <a:avLst/>
            </a:prstGeom>
            <a:ln w="12700" cap="flat">
              <a:noFill/>
              <a:miter lim="400000"/>
            </a:ln>
            <a:effectLst/>
          </p:spPr>
        </p:pic>
      </p:grpSp>
      <p:sp>
        <p:nvSpPr>
          <p:cNvPr id="587" name="式中，μr为铁心和衔铁的相对磁导率，通常μr&gt;&gt;1。…"/>
          <p:cNvSpPr txBox="1"/>
          <p:nvPr/>
        </p:nvSpPr>
        <p:spPr>
          <a:xfrm>
            <a:off x="725153" y="5320998"/>
            <a:ext cx="8496301" cy="1329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gn="just" defTabSz="914400">
              <a:lnSpc>
                <a:spcPct val="130000"/>
              </a:lnSpc>
              <a:spcBef>
                <a:spcPts val="400"/>
              </a:spcBef>
              <a:defRPr sz="2800" b="0">
                <a:latin typeface="Times New Roman"/>
                <a:ea typeface="Times New Roman"/>
                <a:cs typeface="Times New Roman"/>
                <a:sym typeface="Times New Roman"/>
              </a:defRPr>
            </a:pPr>
            <a:r>
              <a:rPr>
                <a:latin typeface="黑体"/>
                <a:ea typeface="黑体"/>
                <a:cs typeface="黑体"/>
                <a:sym typeface="黑体"/>
              </a:rPr>
              <a:t>式中，</a:t>
            </a:r>
            <a:r>
              <a:t>μ</a:t>
            </a:r>
            <a:r>
              <a:rPr baseline="-5999"/>
              <a:t>r</a:t>
            </a:r>
            <a:r>
              <a:t>为</a:t>
            </a:r>
            <a:r>
              <a:rPr>
                <a:latin typeface="黑体"/>
                <a:ea typeface="黑体"/>
                <a:cs typeface="黑体"/>
                <a:sym typeface="黑体"/>
              </a:rPr>
              <a:t>铁心和衔铁的相对磁导率，通常</a:t>
            </a:r>
            <a:r>
              <a:t>μ</a:t>
            </a:r>
            <a:r>
              <a:rPr baseline="-5999"/>
              <a:t>r</a:t>
            </a:r>
            <a:r>
              <a:t>&gt;&gt;1</a:t>
            </a:r>
            <a:r>
              <a:rPr>
                <a:latin typeface="黑体"/>
                <a:ea typeface="黑体"/>
                <a:cs typeface="黑体"/>
                <a:sym typeface="黑体"/>
              </a:rPr>
              <a:t>。</a:t>
            </a:r>
          </a:p>
          <a:p>
            <a:pPr marL="342900" indent="-342900" algn="just" defTabSz="914400">
              <a:lnSpc>
                <a:spcPct val="130000"/>
              </a:lnSpc>
              <a:spcBef>
                <a:spcPts val="400"/>
              </a:spcBef>
              <a:defRPr sz="2800" b="0">
                <a:latin typeface="Times New Roman"/>
                <a:ea typeface="Times New Roman"/>
                <a:cs typeface="Times New Roman"/>
                <a:sym typeface="Times New Roman"/>
              </a:defRPr>
            </a:pPr>
            <a:r>
              <a:rPr>
                <a:latin typeface="黑体"/>
                <a:ea typeface="黑体"/>
                <a:cs typeface="黑体"/>
                <a:sym typeface="黑体"/>
              </a:rPr>
              <a:t>所以</a:t>
            </a:r>
            <a:r>
              <a:t>   </a:t>
            </a:r>
            <a:r>
              <a:rPr>
                <a:solidFill>
                  <a:srgbClr val="CCECFF"/>
                </a:solidFill>
              </a:rPr>
              <a:t>          </a:t>
            </a:r>
          </a:p>
        </p:txBody>
      </p:sp>
      <p:grpSp>
        <p:nvGrpSpPr>
          <p:cNvPr id="590" name="image009"/>
          <p:cNvGrpSpPr/>
          <p:nvPr/>
        </p:nvGrpSpPr>
        <p:grpSpPr>
          <a:xfrm>
            <a:off x="3223835" y="6088668"/>
            <a:ext cx="4648201" cy="1179514"/>
            <a:chOff x="0" y="0"/>
            <a:chExt cx="4648200" cy="1179512"/>
          </a:xfrm>
        </p:grpSpPr>
        <p:sp>
          <p:nvSpPr>
            <p:cNvPr id="588" name="矩形"/>
            <p:cNvSpPr/>
            <p:nvPr/>
          </p:nvSpPr>
          <p:spPr>
            <a:xfrm>
              <a:off x="0" y="0"/>
              <a:ext cx="4648200" cy="1179513"/>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89" name="image009.pdf" descr="image009.pdf"/>
            <p:cNvPicPr>
              <a:picLocks noChangeAspect="1"/>
            </p:cNvPicPr>
            <p:nvPr/>
          </p:nvPicPr>
          <p:blipFill>
            <a:blip r:embed="rId4">
              <a:extLst/>
            </a:blip>
            <a:stretch>
              <a:fillRect/>
            </a:stretch>
          </p:blipFill>
          <p:spPr>
            <a:xfrm>
              <a:off x="0" y="0"/>
              <a:ext cx="4648200" cy="1179513"/>
            </a:xfrm>
            <a:prstGeom prst="rect">
              <a:avLst/>
            </a:prstGeom>
            <a:ln w="12700" cap="flat">
              <a:noFill/>
              <a:miter lim="400000"/>
            </a:ln>
            <a:effectLst/>
          </p:spPr>
        </p:pic>
      </p:grpSp>
      <p:sp>
        <p:nvSpPr>
          <p:cNvPr id="591" name="代入可得带气隙铁心线圈的电感为"/>
          <p:cNvSpPr txBox="1"/>
          <p:nvPr/>
        </p:nvSpPr>
        <p:spPr>
          <a:xfrm>
            <a:off x="725153" y="7641268"/>
            <a:ext cx="7993063"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900" indent="-342900" algn="just" defTabSz="914400">
              <a:lnSpc>
                <a:spcPct val="130000"/>
              </a:lnSpc>
              <a:spcBef>
                <a:spcPts val="400"/>
              </a:spcBef>
              <a:defRPr sz="2800" b="0">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代入可得带气隙铁心线圈的电感为</a:t>
            </a:r>
          </a:p>
        </p:txBody>
      </p:sp>
      <p:sp>
        <p:nvSpPr>
          <p:cNvPr id="592" name="自感式传感器"/>
          <p:cNvSpPr>
            <a:spLocks noGrp="1"/>
          </p:cNvSpPr>
          <p:nvPr>
            <p:ph type="title"/>
          </p:nvPr>
        </p:nvSpPr>
        <p:spPr>
          <a:prstGeom prst="rect">
            <a:avLst/>
          </a:prstGeom>
        </p:spPr>
        <p:txBody>
          <a:body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14</a:t>
            </a:fld>
            <a:endParaRPr lang="zh-CN" altLang="en-US"/>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6" name="image011"/>
          <p:cNvGrpSpPr/>
          <p:nvPr/>
        </p:nvGrpSpPr>
        <p:grpSpPr>
          <a:xfrm>
            <a:off x="3624262" y="1365810"/>
            <a:ext cx="5559800" cy="1494642"/>
            <a:chOff x="0" y="0"/>
            <a:chExt cx="5559798" cy="1494641"/>
          </a:xfrm>
        </p:grpSpPr>
        <p:sp>
          <p:nvSpPr>
            <p:cNvPr id="594" name="矩形"/>
            <p:cNvSpPr/>
            <p:nvPr/>
          </p:nvSpPr>
          <p:spPr>
            <a:xfrm>
              <a:off x="0" y="0"/>
              <a:ext cx="5559799" cy="1494642"/>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95" name="image011.pdf" descr="image011.pdf"/>
            <p:cNvPicPr>
              <a:picLocks noChangeAspect="1"/>
            </p:cNvPicPr>
            <p:nvPr/>
          </p:nvPicPr>
          <p:blipFill>
            <a:blip r:embed="rId2">
              <a:extLst/>
            </a:blip>
            <a:stretch>
              <a:fillRect/>
            </a:stretch>
          </p:blipFill>
          <p:spPr>
            <a:xfrm>
              <a:off x="0" y="0"/>
              <a:ext cx="5559799" cy="1494642"/>
            </a:xfrm>
            <a:prstGeom prst="rect">
              <a:avLst/>
            </a:prstGeom>
            <a:ln w="12700" cap="flat">
              <a:noFill/>
              <a:miter lim="400000"/>
            </a:ln>
            <a:effectLst/>
          </p:spPr>
        </p:pic>
      </p:grpSp>
      <p:grpSp>
        <p:nvGrpSpPr>
          <p:cNvPr id="599" name="成组"/>
          <p:cNvGrpSpPr/>
          <p:nvPr/>
        </p:nvGrpSpPr>
        <p:grpSpPr>
          <a:xfrm>
            <a:off x="866266" y="2989963"/>
            <a:ext cx="12181200" cy="611810"/>
            <a:chOff x="0" y="0"/>
            <a:chExt cx="12181198" cy="611808"/>
          </a:xfrm>
        </p:grpSpPr>
        <p:sp>
          <p:nvSpPr>
            <p:cNvPr id="597" name="式中                     为一常数。对上式进行微分可得传感器的灵敏度为"/>
            <p:cNvSpPr txBox="1"/>
            <p:nvPr/>
          </p:nvSpPr>
          <p:spPr>
            <a:xfrm>
              <a:off x="0" y="0"/>
              <a:ext cx="12181199" cy="5994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marL="342900" indent="-342900" algn="just" defTabSz="914400">
                <a:spcBef>
                  <a:spcPts val="1000"/>
                </a:spcBef>
                <a:defRPr sz="2800" b="0">
                  <a:latin typeface="Songti SC Regular"/>
                  <a:ea typeface="Songti SC Regular"/>
                  <a:cs typeface="Songti SC Regular"/>
                  <a:sym typeface="Songti SC Regular"/>
                </a:defRPr>
              </a:lvl1pPr>
            </a:lstStyle>
            <a:p>
              <a:r>
                <a:t>式中                     为一常数。对上式进行微分可得传感器的灵敏度为</a:t>
              </a:r>
            </a:p>
          </p:txBody>
        </p:sp>
        <p:pic>
          <p:nvPicPr>
            <p:cNvPr id="598" name="image013" descr="image013"/>
            <p:cNvPicPr>
              <a:picLocks noChangeAspect="1"/>
            </p:cNvPicPr>
            <p:nvPr/>
          </p:nvPicPr>
          <p:blipFill>
            <a:blip r:embed="rId3">
              <a:extLst/>
            </a:blip>
            <a:srcRect t="1386" b="1386"/>
            <a:stretch>
              <a:fillRect/>
            </a:stretch>
          </p:blipFill>
          <p:spPr>
            <a:xfrm>
              <a:off x="743078" y="51530"/>
              <a:ext cx="1905001" cy="560279"/>
            </a:xfrm>
            <a:prstGeom prst="rect">
              <a:avLst/>
            </a:prstGeom>
            <a:ln w="12700" cap="flat">
              <a:noFill/>
              <a:miter lim="400000"/>
            </a:ln>
            <a:effectLst/>
          </p:spPr>
        </p:pic>
      </p:grpSp>
      <p:grpSp>
        <p:nvGrpSpPr>
          <p:cNvPr id="602" name="image015"/>
          <p:cNvGrpSpPr/>
          <p:nvPr/>
        </p:nvGrpSpPr>
        <p:grpSpPr>
          <a:xfrm>
            <a:off x="3819307" y="3731283"/>
            <a:ext cx="5366186" cy="1363593"/>
            <a:chOff x="0" y="0"/>
            <a:chExt cx="5366184" cy="1363591"/>
          </a:xfrm>
        </p:grpSpPr>
        <p:sp>
          <p:nvSpPr>
            <p:cNvPr id="600" name="矩形"/>
            <p:cNvSpPr/>
            <p:nvPr/>
          </p:nvSpPr>
          <p:spPr>
            <a:xfrm>
              <a:off x="0" y="0"/>
              <a:ext cx="5366185" cy="1363592"/>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601" name="image015.pdf" descr="image015.pdf"/>
            <p:cNvPicPr>
              <a:picLocks noChangeAspect="1"/>
            </p:cNvPicPr>
            <p:nvPr/>
          </p:nvPicPr>
          <p:blipFill>
            <a:blip r:embed="rId4">
              <a:extLst/>
            </a:blip>
            <a:stretch>
              <a:fillRect/>
            </a:stretch>
          </p:blipFill>
          <p:spPr>
            <a:xfrm>
              <a:off x="0" y="0"/>
              <a:ext cx="5366185" cy="1363592"/>
            </a:xfrm>
            <a:prstGeom prst="rect">
              <a:avLst/>
            </a:prstGeom>
            <a:ln w="12700" cap="flat">
              <a:noFill/>
              <a:miter lim="400000"/>
            </a:ln>
            <a:effectLst/>
          </p:spPr>
        </p:pic>
      </p:grpSp>
      <p:sp>
        <p:nvSpPr>
          <p:cNvPr id="603" name="由上式可知，变气隙式传感器的输出特性是非线性的，式中负号表示灵敏度随气隙增加而减小，欲增大灵敏度，应减小lδ，但受到工艺和结构的限制。为保证一定的测量范围与线性度，对变气隙式传感器，常取δ＝lδ/2＝0.1～0.5ｍｍ，Δδ＝(1/5～1/10)δ。"/>
          <p:cNvSpPr txBox="1"/>
          <p:nvPr/>
        </p:nvSpPr>
        <p:spPr>
          <a:xfrm>
            <a:off x="813375" y="5606344"/>
            <a:ext cx="11624588" cy="2167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defTabSz="914400">
              <a:spcBef>
                <a:spcPts val="500"/>
              </a:spcBef>
              <a:defRPr sz="2800" b="0">
                <a:latin typeface="Times New Roman"/>
                <a:ea typeface="Times New Roman"/>
                <a:cs typeface="Times New Roman"/>
                <a:sym typeface="Times New Roman"/>
              </a:defRPr>
            </a:pPr>
            <a:r>
              <a:t>由上式可知，变气隙式传感器的输出特性是非线性的，式中负号表示灵敏度随气隙增加而减小，欲增大灵敏度，应减小</a:t>
            </a:r>
            <a:r>
              <a:rPr i="1"/>
              <a:t>l</a:t>
            </a:r>
            <a:r>
              <a:rPr i="1" baseline="-22285"/>
              <a:t>δ</a:t>
            </a:r>
            <a:r>
              <a:t>，但受到工艺和结构的限制。为保证一定的测量范围与线性度，对变气隙式传感器，常取</a:t>
            </a:r>
            <a:r>
              <a:rPr i="1"/>
              <a:t>δ＝l</a:t>
            </a:r>
            <a:r>
              <a:rPr i="1" baseline="-5999"/>
              <a:t>δ</a:t>
            </a:r>
            <a:r>
              <a:rPr i="1"/>
              <a:t>/2</a:t>
            </a:r>
            <a:r>
              <a:t>＝0.1～0.5ｍｍ，Δδ＝(1/5～1/10)δ。</a:t>
            </a:r>
          </a:p>
        </p:txBody>
      </p:sp>
      <p:sp>
        <p:nvSpPr>
          <p:cNvPr id="604" name="自感式传感器"/>
          <p:cNvSpPr>
            <a:spLocks noGrp="1"/>
          </p:cNvSpPr>
          <p:nvPr>
            <p:ph type="title"/>
          </p:nvPr>
        </p:nvSpPr>
        <p:spPr>
          <a:prstGeom prst="rect">
            <a:avLst/>
          </a:prstGeom>
        </p:spPr>
        <p:txBody>
          <a:body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15</a:t>
            </a:fld>
            <a:endParaRPr lang="zh-CN" altLang="en-US"/>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8" name="image017"/>
          <p:cNvGrpSpPr/>
          <p:nvPr/>
        </p:nvGrpSpPr>
        <p:grpSpPr>
          <a:xfrm>
            <a:off x="2054681" y="3595860"/>
            <a:ext cx="4319588" cy="1079501"/>
            <a:chOff x="0" y="0"/>
            <a:chExt cx="4319587" cy="1079500"/>
          </a:xfrm>
        </p:grpSpPr>
        <p:sp>
          <p:nvSpPr>
            <p:cNvPr id="606" name="矩形"/>
            <p:cNvSpPr/>
            <p:nvPr/>
          </p:nvSpPr>
          <p:spPr>
            <a:xfrm>
              <a:off x="0" y="0"/>
              <a:ext cx="4319588" cy="1079500"/>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607" name="image017.pdf" descr="image017.pdf"/>
            <p:cNvPicPr>
              <a:picLocks noChangeAspect="1"/>
            </p:cNvPicPr>
            <p:nvPr/>
          </p:nvPicPr>
          <p:blipFill>
            <a:blip r:embed="rId2">
              <a:extLst/>
            </a:blip>
            <a:stretch>
              <a:fillRect/>
            </a:stretch>
          </p:blipFill>
          <p:spPr>
            <a:xfrm>
              <a:off x="0" y="0"/>
              <a:ext cx="4319588" cy="1079500"/>
            </a:xfrm>
            <a:prstGeom prst="rect">
              <a:avLst/>
            </a:prstGeom>
            <a:ln w="12700" cap="flat">
              <a:noFill/>
              <a:miter lim="400000"/>
            </a:ln>
            <a:effectLst/>
          </p:spPr>
        </p:pic>
      </p:grpSp>
      <p:grpSp>
        <p:nvGrpSpPr>
          <p:cNvPr id="611" name="成组"/>
          <p:cNvGrpSpPr/>
          <p:nvPr/>
        </p:nvGrpSpPr>
        <p:grpSpPr>
          <a:xfrm>
            <a:off x="840302" y="4790600"/>
            <a:ext cx="7111620" cy="1561132"/>
            <a:chOff x="0" y="0"/>
            <a:chExt cx="7111619" cy="1561130"/>
          </a:xfrm>
        </p:grpSpPr>
        <p:sp>
          <p:nvSpPr>
            <p:cNvPr id="609" name="式中                            为一常数。对上式微分得灵敏度为"/>
            <p:cNvSpPr txBox="1"/>
            <p:nvPr/>
          </p:nvSpPr>
          <p:spPr>
            <a:xfrm>
              <a:off x="0" y="189203"/>
              <a:ext cx="7111620" cy="13719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just" defTabSz="914400">
                <a:lnSpc>
                  <a:spcPct val="140000"/>
                </a:lnSpc>
                <a:spcBef>
                  <a:spcPts val="700"/>
                </a:spcBef>
                <a:defRPr sz="2800" b="0">
                  <a:latin typeface="Songti SC Regular"/>
                  <a:ea typeface="Songti SC Regular"/>
                  <a:cs typeface="Songti SC Regular"/>
                  <a:sym typeface="Songti SC Regular"/>
                </a:defRPr>
              </a:lvl1pPr>
            </a:lstStyle>
            <a:p>
              <a:r>
                <a:t>式中                            为一常数。对上式微分得灵敏度为</a:t>
              </a:r>
            </a:p>
          </p:txBody>
        </p:sp>
        <p:pic>
          <p:nvPicPr>
            <p:cNvPr id="610" name="image019" descr="image019"/>
            <p:cNvPicPr>
              <a:picLocks noChangeAspect="1"/>
            </p:cNvPicPr>
            <p:nvPr/>
          </p:nvPicPr>
          <p:blipFill>
            <a:blip r:embed="rId3">
              <a:extLst/>
            </a:blip>
            <a:srcRect r="8895"/>
            <a:stretch>
              <a:fillRect/>
            </a:stretch>
          </p:blipFill>
          <p:spPr>
            <a:xfrm>
              <a:off x="721825" y="0"/>
              <a:ext cx="2569964" cy="997681"/>
            </a:xfrm>
            <a:prstGeom prst="rect">
              <a:avLst/>
            </a:prstGeom>
            <a:ln w="12700" cap="flat">
              <a:noFill/>
              <a:miter lim="400000"/>
            </a:ln>
            <a:effectLst/>
          </p:spPr>
        </p:pic>
      </p:grpSp>
      <p:grpSp>
        <p:nvGrpSpPr>
          <p:cNvPr id="614" name="image021"/>
          <p:cNvGrpSpPr/>
          <p:nvPr/>
        </p:nvGrpSpPr>
        <p:grpSpPr>
          <a:xfrm>
            <a:off x="1893728" y="6523124"/>
            <a:ext cx="2735265" cy="1033464"/>
            <a:chOff x="0" y="0"/>
            <a:chExt cx="2735263" cy="1033463"/>
          </a:xfrm>
        </p:grpSpPr>
        <p:sp>
          <p:nvSpPr>
            <p:cNvPr id="612" name="矩形"/>
            <p:cNvSpPr/>
            <p:nvPr/>
          </p:nvSpPr>
          <p:spPr>
            <a:xfrm>
              <a:off x="0" y="0"/>
              <a:ext cx="2735263" cy="1033463"/>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613" name="image021.pdf" descr="image021.pdf"/>
            <p:cNvPicPr>
              <a:picLocks noChangeAspect="1"/>
            </p:cNvPicPr>
            <p:nvPr/>
          </p:nvPicPr>
          <p:blipFill>
            <a:blip r:embed="rId4">
              <a:extLst/>
            </a:blip>
            <a:stretch>
              <a:fillRect/>
            </a:stretch>
          </p:blipFill>
          <p:spPr>
            <a:xfrm>
              <a:off x="0" y="0"/>
              <a:ext cx="2735263" cy="1033463"/>
            </a:xfrm>
            <a:prstGeom prst="rect">
              <a:avLst/>
            </a:prstGeom>
            <a:ln w="12700" cap="flat">
              <a:noFill/>
              <a:miter lim="400000"/>
            </a:ln>
            <a:effectLst/>
          </p:spPr>
        </p:pic>
      </p:grpSp>
      <p:sp>
        <p:nvSpPr>
          <p:cNvPr id="615" name="2.变面积式自感传感器"/>
          <p:cNvSpPr txBox="1"/>
          <p:nvPr/>
        </p:nvSpPr>
        <p:spPr>
          <a:xfrm>
            <a:off x="2944272" y="1204409"/>
            <a:ext cx="4157664"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just" defTabSz="914400">
              <a:spcBef>
                <a:spcPts val="700"/>
              </a:spcBef>
              <a:buClr>
                <a:srgbClr val="3333CC"/>
              </a:buClr>
              <a:buFont typeface="Wingdings"/>
              <a:defRPr sz="3200">
                <a:solidFill>
                  <a:srgbClr val="FF3300"/>
                </a:solidFill>
                <a:latin typeface="Tahoma"/>
                <a:ea typeface="Tahoma"/>
                <a:cs typeface="Tahoma"/>
                <a:sym typeface="Tahoma"/>
              </a:defRPr>
            </a:pPr>
            <a:r>
              <a:t>2.</a:t>
            </a:r>
            <a:r>
              <a:rPr b="0">
                <a:latin typeface="宋体"/>
                <a:ea typeface="宋体"/>
                <a:cs typeface="宋体"/>
                <a:sym typeface="宋体"/>
              </a:rPr>
              <a:t>变面积式自感传感器</a:t>
            </a:r>
          </a:p>
        </p:txBody>
      </p:sp>
      <p:sp>
        <p:nvSpPr>
          <p:cNvPr id="616" name="若传感器的气隙长度lδ保持不变，令磁通截面积随被测非电量而变(衔铁水平方向移动)，即构成变面积式自感传感器。此时有"/>
          <p:cNvSpPr txBox="1"/>
          <p:nvPr/>
        </p:nvSpPr>
        <p:spPr>
          <a:xfrm>
            <a:off x="766826" y="2217496"/>
            <a:ext cx="11761662" cy="1174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914400">
              <a:spcBef>
                <a:spcPts val="700"/>
              </a:spcBef>
              <a:buClr>
                <a:srgbClr val="3333CC"/>
              </a:buClr>
              <a:buFont typeface="Wingdings"/>
              <a:defRPr sz="3200" b="0">
                <a:latin typeface="Songti SC Regular"/>
                <a:ea typeface="Songti SC Regular"/>
                <a:cs typeface="Songti SC Regular"/>
                <a:sym typeface="Songti SC Regular"/>
              </a:defRPr>
            </a:pPr>
            <a:r>
              <a:rPr sz="2800"/>
              <a:t>若传感器的气隙长度</a:t>
            </a:r>
            <a:r>
              <a:rPr sz="2800" i="1">
                <a:latin typeface="Times New Roman"/>
                <a:ea typeface="Times New Roman"/>
                <a:cs typeface="Times New Roman"/>
                <a:sym typeface="Times New Roman"/>
              </a:rPr>
              <a:t>l</a:t>
            </a:r>
            <a:r>
              <a:rPr sz="2800" baseline="-30000">
                <a:latin typeface="Times New Roman"/>
                <a:ea typeface="Times New Roman"/>
                <a:cs typeface="Times New Roman"/>
                <a:sym typeface="Times New Roman"/>
              </a:rPr>
              <a:t>δ</a:t>
            </a:r>
            <a:r>
              <a:rPr sz="2800"/>
              <a:t>保持不变，令磁通截面积随被测非电量而变(衔铁水平方向移动)，即构成变面积式自感传感器。此时有</a:t>
            </a:r>
          </a:p>
        </p:txBody>
      </p:sp>
      <p:pic>
        <p:nvPicPr>
          <p:cNvPr id="617" name="图像" descr="图像"/>
          <p:cNvPicPr>
            <a:picLocks noChangeAspect="1"/>
          </p:cNvPicPr>
          <p:nvPr/>
        </p:nvPicPr>
        <p:blipFill>
          <a:blip r:embed="rId5">
            <a:extLst/>
          </a:blip>
          <a:srcRect t="3570" r="5394" b="3977"/>
          <a:stretch>
            <a:fillRect/>
          </a:stretch>
        </p:blipFill>
        <p:spPr>
          <a:xfrm>
            <a:off x="8137515" y="3672720"/>
            <a:ext cx="4442522" cy="3796892"/>
          </a:xfrm>
          <a:custGeom>
            <a:avLst/>
            <a:gdLst/>
            <a:ahLst/>
            <a:cxnLst>
              <a:cxn ang="0">
                <a:pos x="wd2" y="hd2"/>
              </a:cxn>
              <a:cxn ang="5400000">
                <a:pos x="wd2" y="hd2"/>
              </a:cxn>
              <a:cxn ang="10800000">
                <a:pos x="wd2" y="hd2"/>
              </a:cxn>
              <a:cxn ang="16200000">
                <a:pos x="wd2" y="hd2"/>
              </a:cxn>
            </a:cxnLst>
            <a:rect l="0" t="0" r="r" b="b"/>
            <a:pathLst>
              <a:path w="21593" h="21430" extrusionOk="0">
                <a:moveTo>
                  <a:pt x="15266" y="9"/>
                </a:moveTo>
                <a:cubicBezTo>
                  <a:pt x="15246" y="22"/>
                  <a:pt x="15224" y="50"/>
                  <a:pt x="15201" y="94"/>
                </a:cubicBezTo>
                <a:cubicBezTo>
                  <a:pt x="15172" y="148"/>
                  <a:pt x="15100" y="172"/>
                  <a:pt x="15041" y="146"/>
                </a:cubicBezTo>
                <a:cubicBezTo>
                  <a:pt x="14981" y="119"/>
                  <a:pt x="14910" y="136"/>
                  <a:pt x="14884" y="184"/>
                </a:cubicBezTo>
                <a:cubicBezTo>
                  <a:pt x="14812" y="319"/>
                  <a:pt x="14562" y="287"/>
                  <a:pt x="14448" y="128"/>
                </a:cubicBezTo>
                <a:cubicBezTo>
                  <a:pt x="14356" y="-2"/>
                  <a:pt x="14339" y="-2"/>
                  <a:pt x="14277" y="128"/>
                </a:cubicBezTo>
                <a:cubicBezTo>
                  <a:pt x="14235" y="214"/>
                  <a:pt x="14100" y="271"/>
                  <a:pt x="13935" y="271"/>
                </a:cubicBezTo>
                <a:cubicBezTo>
                  <a:pt x="13668" y="271"/>
                  <a:pt x="13556" y="460"/>
                  <a:pt x="13742" y="594"/>
                </a:cubicBezTo>
                <a:cubicBezTo>
                  <a:pt x="13850" y="671"/>
                  <a:pt x="13842" y="1677"/>
                  <a:pt x="13733" y="1803"/>
                </a:cubicBezTo>
                <a:cubicBezTo>
                  <a:pt x="13684" y="1859"/>
                  <a:pt x="13640" y="2043"/>
                  <a:pt x="13632" y="2211"/>
                </a:cubicBezTo>
                <a:lnTo>
                  <a:pt x="13619" y="2516"/>
                </a:lnTo>
                <a:lnTo>
                  <a:pt x="12124" y="2543"/>
                </a:lnTo>
                <a:cubicBezTo>
                  <a:pt x="10531" y="2569"/>
                  <a:pt x="10351" y="2548"/>
                  <a:pt x="10494" y="2348"/>
                </a:cubicBezTo>
                <a:cubicBezTo>
                  <a:pt x="10542" y="2281"/>
                  <a:pt x="10559" y="2197"/>
                  <a:pt x="10531" y="2164"/>
                </a:cubicBezTo>
                <a:cubicBezTo>
                  <a:pt x="10455" y="2077"/>
                  <a:pt x="10168" y="2094"/>
                  <a:pt x="10033" y="2193"/>
                </a:cubicBezTo>
                <a:cubicBezTo>
                  <a:pt x="9941" y="2261"/>
                  <a:pt x="9963" y="2297"/>
                  <a:pt x="10145" y="2377"/>
                </a:cubicBezTo>
                <a:cubicBezTo>
                  <a:pt x="10458" y="2515"/>
                  <a:pt x="10298" y="2696"/>
                  <a:pt x="9942" y="2605"/>
                </a:cubicBezTo>
                <a:cubicBezTo>
                  <a:pt x="9798" y="2569"/>
                  <a:pt x="9457" y="2535"/>
                  <a:pt x="9184" y="2529"/>
                </a:cubicBezTo>
                <a:cubicBezTo>
                  <a:pt x="8625" y="2516"/>
                  <a:pt x="8505" y="2349"/>
                  <a:pt x="9022" y="2305"/>
                </a:cubicBezTo>
                <a:cubicBezTo>
                  <a:pt x="9207" y="2289"/>
                  <a:pt x="9392" y="2240"/>
                  <a:pt x="9431" y="2195"/>
                </a:cubicBezTo>
                <a:cubicBezTo>
                  <a:pt x="9473" y="2147"/>
                  <a:pt x="9163" y="2129"/>
                  <a:pt x="8681" y="2151"/>
                </a:cubicBezTo>
                <a:cubicBezTo>
                  <a:pt x="6476" y="2250"/>
                  <a:pt x="6150" y="2252"/>
                  <a:pt x="6109" y="2175"/>
                </a:cubicBezTo>
                <a:cubicBezTo>
                  <a:pt x="6055" y="2074"/>
                  <a:pt x="5606" y="2109"/>
                  <a:pt x="5471" y="2224"/>
                </a:cubicBezTo>
                <a:cubicBezTo>
                  <a:pt x="5417" y="2271"/>
                  <a:pt x="5310" y="2275"/>
                  <a:pt x="5233" y="2236"/>
                </a:cubicBezTo>
                <a:cubicBezTo>
                  <a:pt x="4942" y="2086"/>
                  <a:pt x="4395" y="2137"/>
                  <a:pt x="4228" y="2330"/>
                </a:cubicBezTo>
                <a:cubicBezTo>
                  <a:pt x="3898" y="2710"/>
                  <a:pt x="3870" y="2887"/>
                  <a:pt x="3870" y="4639"/>
                </a:cubicBezTo>
                <a:cubicBezTo>
                  <a:pt x="3870" y="6197"/>
                  <a:pt x="3881" y="6324"/>
                  <a:pt x="4009" y="6299"/>
                </a:cubicBezTo>
                <a:cubicBezTo>
                  <a:pt x="4089" y="6283"/>
                  <a:pt x="4147" y="6331"/>
                  <a:pt x="4147" y="6411"/>
                </a:cubicBezTo>
                <a:cubicBezTo>
                  <a:pt x="4147" y="6523"/>
                  <a:pt x="3988" y="6553"/>
                  <a:pt x="3277" y="6572"/>
                </a:cubicBezTo>
                <a:cubicBezTo>
                  <a:pt x="2800" y="6586"/>
                  <a:pt x="2357" y="6569"/>
                  <a:pt x="2292" y="6534"/>
                </a:cubicBezTo>
                <a:cubicBezTo>
                  <a:pt x="1932" y="6345"/>
                  <a:pt x="1186" y="6465"/>
                  <a:pt x="1308" y="6693"/>
                </a:cubicBezTo>
                <a:cubicBezTo>
                  <a:pt x="1331" y="6737"/>
                  <a:pt x="1294" y="6897"/>
                  <a:pt x="1225" y="7052"/>
                </a:cubicBezTo>
                <a:cubicBezTo>
                  <a:pt x="1109" y="7312"/>
                  <a:pt x="1077" y="7328"/>
                  <a:pt x="806" y="7267"/>
                </a:cubicBezTo>
                <a:cubicBezTo>
                  <a:pt x="645" y="7231"/>
                  <a:pt x="406" y="7199"/>
                  <a:pt x="276" y="7195"/>
                </a:cubicBezTo>
                <a:lnTo>
                  <a:pt x="41" y="7188"/>
                </a:lnTo>
                <a:lnTo>
                  <a:pt x="19" y="9941"/>
                </a:lnTo>
                <a:lnTo>
                  <a:pt x="0" y="12444"/>
                </a:lnTo>
                <a:lnTo>
                  <a:pt x="0" y="12694"/>
                </a:lnTo>
                <a:lnTo>
                  <a:pt x="633" y="12710"/>
                </a:lnTo>
                <a:cubicBezTo>
                  <a:pt x="982" y="12718"/>
                  <a:pt x="1299" y="12747"/>
                  <a:pt x="1335" y="12773"/>
                </a:cubicBezTo>
                <a:cubicBezTo>
                  <a:pt x="1371" y="12799"/>
                  <a:pt x="1389" y="12965"/>
                  <a:pt x="1377" y="13142"/>
                </a:cubicBezTo>
                <a:lnTo>
                  <a:pt x="1356" y="13465"/>
                </a:lnTo>
                <a:lnTo>
                  <a:pt x="1921" y="13476"/>
                </a:lnTo>
                <a:cubicBezTo>
                  <a:pt x="2771" y="13492"/>
                  <a:pt x="2728" y="13472"/>
                  <a:pt x="2704" y="13832"/>
                </a:cubicBezTo>
                <a:cubicBezTo>
                  <a:pt x="2693" y="14009"/>
                  <a:pt x="2661" y="14214"/>
                  <a:pt x="2635" y="14289"/>
                </a:cubicBezTo>
                <a:cubicBezTo>
                  <a:pt x="2609" y="14365"/>
                  <a:pt x="2573" y="14592"/>
                  <a:pt x="2556" y="14793"/>
                </a:cubicBezTo>
                <a:cubicBezTo>
                  <a:pt x="2513" y="15292"/>
                  <a:pt x="2412" y="15710"/>
                  <a:pt x="2332" y="15710"/>
                </a:cubicBezTo>
                <a:cubicBezTo>
                  <a:pt x="2296" y="15710"/>
                  <a:pt x="2227" y="15566"/>
                  <a:pt x="2180" y="15389"/>
                </a:cubicBezTo>
                <a:cubicBezTo>
                  <a:pt x="2079" y="15014"/>
                  <a:pt x="1896" y="14917"/>
                  <a:pt x="1927" y="15255"/>
                </a:cubicBezTo>
                <a:cubicBezTo>
                  <a:pt x="1939" y="15380"/>
                  <a:pt x="1972" y="15508"/>
                  <a:pt x="2000" y="15542"/>
                </a:cubicBezTo>
                <a:cubicBezTo>
                  <a:pt x="2029" y="15575"/>
                  <a:pt x="2012" y="15658"/>
                  <a:pt x="1962" y="15727"/>
                </a:cubicBezTo>
                <a:cubicBezTo>
                  <a:pt x="1897" y="15819"/>
                  <a:pt x="1894" y="15882"/>
                  <a:pt x="1956" y="15954"/>
                </a:cubicBezTo>
                <a:cubicBezTo>
                  <a:pt x="2010" y="16017"/>
                  <a:pt x="2017" y="16130"/>
                  <a:pt x="1973" y="16263"/>
                </a:cubicBezTo>
                <a:cubicBezTo>
                  <a:pt x="1886" y="16530"/>
                  <a:pt x="1919" y="16898"/>
                  <a:pt x="2047" y="17076"/>
                </a:cubicBezTo>
                <a:cubicBezTo>
                  <a:pt x="2101" y="17152"/>
                  <a:pt x="2120" y="17262"/>
                  <a:pt x="2089" y="17320"/>
                </a:cubicBezTo>
                <a:cubicBezTo>
                  <a:pt x="2058" y="17378"/>
                  <a:pt x="2021" y="17576"/>
                  <a:pt x="2006" y="17759"/>
                </a:cubicBezTo>
                <a:cubicBezTo>
                  <a:pt x="1961" y="18309"/>
                  <a:pt x="1929" y="18434"/>
                  <a:pt x="1804" y="18541"/>
                </a:cubicBezTo>
                <a:cubicBezTo>
                  <a:pt x="1738" y="18597"/>
                  <a:pt x="1667" y="18703"/>
                  <a:pt x="1645" y="18778"/>
                </a:cubicBezTo>
                <a:cubicBezTo>
                  <a:pt x="1624" y="18854"/>
                  <a:pt x="1538" y="18917"/>
                  <a:pt x="1454" y="18917"/>
                </a:cubicBezTo>
                <a:cubicBezTo>
                  <a:pt x="1317" y="18918"/>
                  <a:pt x="1302" y="18993"/>
                  <a:pt x="1294" y="19742"/>
                </a:cubicBezTo>
                <a:cubicBezTo>
                  <a:pt x="1290" y="20195"/>
                  <a:pt x="1308" y="20607"/>
                  <a:pt x="1333" y="20658"/>
                </a:cubicBezTo>
                <a:cubicBezTo>
                  <a:pt x="1401" y="20795"/>
                  <a:pt x="1394" y="21010"/>
                  <a:pt x="1316" y="21137"/>
                </a:cubicBezTo>
                <a:cubicBezTo>
                  <a:pt x="1248" y="21248"/>
                  <a:pt x="1268" y="21266"/>
                  <a:pt x="1580" y="21370"/>
                </a:cubicBezTo>
                <a:cubicBezTo>
                  <a:pt x="1645" y="21392"/>
                  <a:pt x="1746" y="21389"/>
                  <a:pt x="1806" y="21363"/>
                </a:cubicBezTo>
                <a:cubicBezTo>
                  <a:pt x="1865" y="21338"/>
                  <a:pt x="2043" y="21311"/>
                  <a:pt x="2201" y="21303"/>
                </a:cubicBezTo>
                <a:cubicBezTo>
                  <a:pt x="2359" y="21295"/>
                  <a:pt x="2552" y="21254"/>
                  <a:pt x="2629" y="21213"/>
                </a:cubicBezTo>
                <a:cubicBezTo>
                  <a:pt x="2725" y="21163"/>
                  <a:pt x="2822" y="21195"/>
                  <a:pt x="2932" y="21310"/>
                </a:cubicBezTo>
                <a:cubicBezTo>
                  <a:pt x="3009" y="21390"/>
                  <a:pt x="3049" y="21429"/>
                  <a:pt x="3081" y="21431"/>
                </a:cubicBezTo>
                <a:cubicBezTo>
                  <a:pt x="3112" y="21432"/>
                  <a:pt x="3135" y="21395"/>
                  <a:pt x="3171" y="21319"/>
                </a:cubicBezTo>
                <a:cubicBezTo>
                  <a:pt x="3214" y="21230"/>
                  <a:pt x="3278" y="21180"/>
                  <a:pt x="3316" y="21207"/>
                </a:cubicBezTo>
                <a:cubicBezTo>
                  <a:pt x="3354" y="21234"/>
                  <a:pt x="3408" y="21214"/>
                  <a:pt x="3436" y="21162"/>
                </a:cubicBezTo>
                <a:cubicBezTo>
                  <a:pt x="3463" y="21110"/>
                  <a:pt x="3512" y="21085"/>
                  <a:pt x="3544" y="21108"/>
                </a:cubicBezTo>
                <a:cubicBezTo>
                  <a:pt x="3575" y="21131"/>
                  <a:pt x="3603" y="20769"/>
                  <a:pt x="3605" y="20304"/>
                </a:cubicBezTo>
                <a:cubicBezTo>
                  <a:pt x="3609" y="19591"/>
                  <a:pt x="3591" y="19459"/>
                  <a:pt x="3484" y="19450"/>
                </a:cubicBezTo>
                <a:cubicBezTo>
                  <a:pt x="3414" y="19445"/>
                  <a:pt x="3235" y="19416"/>
                  <a:pt x="3085" y="19388"/>
                </a:cubicBezTo>
                <a:cubicBezTo>
                  <a:pt x="2934" y="19360"/>
                  <a:pt x="2769" y="19377"/>
                  <a:pt x="2718" y="19426"/>
                </a:cubicBezTo>
                <a:cubicBezTo>
                  <a:pt x="2654" y="19487"/>
                  <a:pt x="2590" y="19450"/>
                  <a:pt x="2510" y="19307"/>
                </a:cubicBezTo>
                <a:cubicBezTo>
                  <a:pt x="2342" y="19009"/>
                  <a:pt x="2272" y="18712"/>
                  <a:pt x="2357" y="18651"/>
                </a:cubicBezTo>
                <a:cubicBezTo>
                  <a:pt x="2433" y="18597"/>
                  <a:pt x="2427" y="18082"/>
                  <a:pt x="2350" y="17992"/>
                </a:cubicBezTo>
                <a:cubicBezTo>
                  <a:pt x="2325" y="17964"/>
                  <a:pt x="2332" y="17831"/>
                  <a:pt x="2365" y="17696"/>
                </a:cubicBezTo>
                <a:cubicBezTo>
                  <a:pt x="2398" y="17562"/>
                  <a:pt x="2401" y="17369"/>
                  <a:pt x="2371" y="17269"/>
                </a:cubicBezTo>
                <a:cubicBezTo>
                  <a:pt x="2299" y="17032"/>
                  <a:pt x="2424" y="16495"/>
                  <a:pt x="2606" y="16261"/>
                </a:cubicBezTo>
                <a:cubicBezTo>
                  <a:pt x="2684" y="16160"/>
                  <a:pt x="2764" y="15994"/>
                  <a:pt x="2782" y="15893"/>
                </a:cubicBezTo>
                <a:cubicBezTo>
                  <a:pt x="2799" y="15792"/>
                  <a:pt x="2861" y="15723"/>
                  <a:pt x="2921" y="15739"/>
                </a:cubicBezTo>
                <a:cubicBezTo>
                  <a:pt x="3006" y="15761"/>
                  <a:pt x="3009" y="15738"/>
                  <a:pt x="2932" y="15631"/>
                </a:cubicBezTo>
                <a:cubicBezTo>
                  <a:pt x="2879" y="15557"/>
                  <a:pt x="2866" y="15476"/>
                  <a:pt x="2903" y="15450"/>
                </a:cubicBezTo>
                <a:cubicBezTo>
                  <a:pt x="3004" y="15377"/>
                  <a:pt x="3022" y="14594"/>
                  <a:pt x="2926" y="14388"/>
                </a:cubicBezTo>
                <a:cubicBezTo>
                  <a:pt x="2878" y="14283"/>
                  <a:pt x="2873" y="14187"/>
                  <a:pt x="2915" y="14157"/>
                </a:cubicBezTo>
                <a:cubicBezTo>
                  <a:pt x="2954" y="14129"/>
                  <a:pt x="2969" y="14022"/>
                  <a:pt x="2946" y="13920"/>
                </a:cubicBezTo>
                <a:cubicBezTo>
                  <a:pt x="2885" y="13650"/>
                  <a:pt x="3133" y="13373"/>
                  <a:pt x="3438" y="13373"/>
                </a:cubicBezTo>
                <a:cubicBezTo>
                  <a:pt x="3809" y="13373"/>
                  <a:pt x="3880" y="13530"/>
                  <a:pt x="3833" y="14247"/>
                </a:cubicBezTo>
                <a:cubicBezTo>
                  <a:pt x="3801" y="14724"/>
                  <a:pt x="3818" y="14890"/>
                  <a:pt x="3906" y="14968"/>
                </a:cubicBezTo>
                <a:cubicBezTo>
                  <a:pt x="4062" y="15105"/>
                  <a:pt x="4096" y="16879"/>
                  <a:pt x="3947" y="17087"/>
                </a:cubicBezTo>
                <a:cubicBezTo>
                  <a:pt x="3863" y="17204"/>
                  <a:pt x="3873" y="17250"/>
                  <a:pt x="3997" y="17360"/>
                </a:cubicBezTo>
                <a:cubicBezTo>
                  <a:pt x="4116" y="17467"/>
                  <a:pt x="4430" y="17494"/>
                  <a:pt x="5529" y="17488"/>
                </a:cubicBezTo>
                <a:lnTo>
                  <a:pt x="6912" y="17479"/>
                </a:lnTo>
                <a:lnTo>
                  <a:pt x="6939" y="17694"/>
                </a:lnTo>
                <a:cubicBezTo>
                  <a:pt x="6954" y="17812"/>
                  <a:pt x="7015" y="17976"/>
                  <a:pt x="7078" y="18057"/>
                </a:cubicBezTo>
                <a:cubicBezTo>
                  <a:pt x="7173" y="18181"/>
                  <a:pt x="7175" y="18220"/>
                  <a:pt x="7083" y="18308"/>
                </a:cubicBezTo>
                <a:cubicBezTo>
                  <a:pt x="7024" y="18365"/>
                  <a:pt x="6960" y="18394"/>
                  <a:pt x="6943" y="18373"/>
                </a:cubicBezTo>
                <a:cubicBezTo>
                  <a:pt x="6882" y="18303"/>
                  <a:pt x="6915" y="19099"/>
                  <a:pt x="6977" y="19215"/>
                </a:cubicBezTo>
                <a:cubicBezTo>
                  <a:pt x="7048" y="19348"/>
                  <a:pt x="6883" y="19447"/>
                  <a:pt x="6665" y="19403"/>
                </a:cubicBezTo>
                <a:cubicBezTo>
                  <a:pt x="6450" y="19360"/>
                  <a:pt x="6166" y="19996"/>
                  <a:pt x="6294" y="20234"/>
                </a:cubicBezTo>
                <a:cubicBezTo>
                  <a:pt x="6346" y="20331"/>
                  <a:pt x="6363" y="20437"/>
                  <a:pt x="6333" y="20472"/>
                </a:cubicBezTo>
                <a:cubicBezTo>
                  <a:pt x="6303" y="20507"/>
                  <a:pt x="6275" y="20719"/>
                  <a:pt x="6269" y="20945"/>
                </a:cubicBezTo>
                <a:cubicBezTo>
                  <a:pt x="6262" y="21253"/>
                  <a:pt x="6286" y="21343"/>
                  <a:pt x="6366" y="21307"/>
                </a:cubicBezTo>
                <a:cubicBezTo>
                  <a:pt x="6424" y="21281"/>
                  <a:pt x="6492" y="21299"/>
                  <a:pt x="6516" y="21346"/>
                </a:cubicBezTo>
                <a:cubicBezTo>
                  <a:pt x="6543" y="21397"/>
                  <a:pt x="6637" y="21397"/>
                  <a:pt x="6754" y="21346"/>
                </a:cubicBezTo>
                <a:cubicBezTo>
                  <a:pt x="6875" y="21292"/>
                  <a:pt x="6963" y="21293"/>
                  <a:pt x="6993" y="21350"/>
                </a:cubicBezTo>
                <a:cubicBezTo>
                  <a:pt x="7019" y="21399"/>
                  <a:pt x="7082" y="21410"/>
                  <a:pt x="7132" y="21375"/>
                </a:cubicBezTo>
                <a:cubicBezTo>
                  <a:pt x="7182" y="21339"/>
                  <a:pt x="7317" y="21308"/>
                  <a:pt x="7434" y="21305"/>
                </a:cubicBezTo>
                <a:cubicBezTo>
                  <a:pt x="7552" y="21302"/>
                  <a:pt x="7676" y="21267"/>
                  <a:pt x="7708" y="21229"/>
                </a:cubicBezTo>
                <a:cubicBezTo>
                  <a:pt x="7741" y="21191"/>
                  <a:pt x="7851" y="21225"/>
                  <a:pt x="7953" y="21303"/>
                </a:cubicBezTo>
                <a:cubicBezTo>
                  <a:pt x="8056" y="21381"/>
                  <a:pt x="8182" y="21413"/>
                  <a:pt x="8235" y="21375"/>
                </a:cubicBezTo>
                <a:cubicBezTo>
                  <a:pt x="8288" y="21336"/>
                  <a:pt x="8393" y="21316"/>
                  <a:pt x="8467" y="21330"/>
                </a:cubicBezTo>
                <a:cubicBezTo>
                  <a:pt x="8574" y="21350"/>
                  <a:pt x="8596" y="21286"/>
                  <a:pt x="8584" y="21005"/>
                </a:cubicBezTo>
                <a:lnTo>
                  <a:pt x="8569" y="20658"/>
                </a:lnTo>
                <a:lnTo>
                  <a:pt x="8902" y="20665"/>
                </a:lnTo>
                <a:cubicBezTo>
                  <a:pt x="9231" y="20671"/>
                  <a:pt x="9235" y="20666"/>
                  <a:pt x="9225" y="20358"/>
                </a:cubicBezTo>
                <a:cubicBezTo>
                  <a:pt x="9215" y="20067"/>
                  <a:pt x="9198" y="20048"/>
                  <a:pt x="8985" y="20084"/>
                </a:cubicBezTo>
                <a:cubicBezTo>
                  <a:pt x="8709" y="20131"/>
                  <a:pt x="8510" y="19865"/>
                  <a:pt x="8580" y="19542"/>
                </a:cubicBezTo>
                <a:cubicBezTo>
                  <a:pt x="8614" y="19389"/>
                  <a:pt x="8592" y="19329"/>
                  <a:pt x="8503" y="19329"/>
                </a:cubicBezTo>
                <a:cubicBezTo>
                  <a:pt x="8436" y="19329"/>
                  <a:pt x="8358" y="19373"/>
                  <a:pt x="8330" y="19426"/>
                </a:cubicBezTo>
                <a:cubicBezTo>
                  <a:pt x="8294" y="19492"/>
                  <a:pt x="8247" y="19491"/>
                  <a:pt x="8175" y="19421"/>
                </a:cubicBezTo>
                <a:cubicBezTo>
                  <a:pt x="8099" y="19348"/>
                  <a:pt x="8055" y="19349"/>
                  <a:pt x="8015" y="19424"/>
                </a:cubicBezTo>
                <a:cubicBezTo>
                  <a:pt x="7985" y="19480"/>
                  <a:pt x="7916" y="19504"/>
                  <a:pt x="7861" y="19480"/>
                </a:cubicBezTo>
                <a:cubicBezTo>
                  <a:pt x="7805" y="19455"/>
                  <a:pt x="7722" y="19477"/>
                  <a:pt x="7678" y="19529"/>
                </a:cubicBezTo>
                <a:cubicBezTo>
                  <a:pt x="7576" y="19647"/>
                  <a:pt x="7425" y="19547"/>
                  <a:pt x="7425" y="19363"/>
                </a:cubicBezTo>
                <a:cubicBezTo>
                  <a:pt x="7425" y="19287"/>
                  <a:pt x="7392" y="19251"/>
                  <a:pt x="7352" y="19280"/>
                </a:cubicBezTo>
                <a:cubicBezTo>
                  <a:pt x="7233" y="19365"/>
                  <a:pt x="7166" y="19150"/>
                  <a:pt x="7267" y="19009"/>
                </a:cubicBezTo>
                <a:cubicBezTo>
                  <a:pt x="7318" y="18938"/>
                  <a:pt x="7340" y="18844"/>
                  <a:pt x="7317" y="18801"/>
                </a:cubicBezTo>
                <a:cubicBezTo>
                  <a:pt x="7294" y="18757"/>
                  <a:pt x="7338" y="18414"/>
                  <a:pt x="7415" y="18039"/>
                </a:cubicBezTo>
                <a:cubicBezTo>
                  <a:pt x="7557" y="17352"/>
                  <a:pt x="7714" y="17154"/>
                  <a:pt x="7923" y="17396"/>
                </a:cubicBezTo>
                <a:cubicBezTo>
                  <a:pt x="7982" y="17465"/>
                  <a:pt x="8893" y="17497"/>
                  <a:pt x="10831" y="17497"/>
                </a:cubicBezTo>
                <a:cubicBezTo>
                  <a:pt x="13371" y="17497"/>
                  <a:pt x="13663" y="17512"/>
                  <a:pt x="13729" y="17647"/>
                </a:cubicBezTo>
                <a:cubicBezTo>
                  <a:pt x="13796" y="17786"/>
                  <a:pt x="13816" y="17788"/>
                  <a:pt x="13984" y="17652"/>
                </a:cubicBezTo>
                <a:cubicBezTo>
                  <a:pt x="14181" y="17491"/>
                  <a:pt x="14241" y="17085"/>
                  <a:pt x="14090" y="16939"/>
                </a:cubicBezTo>
                <a:cubicBezTo>
                  <a:pt x="13987" y="16841"/>
                  <a:pt x="14025" y="15961"/>
                  <a:pt x="14147" y="15586"/>
                </a:cubicBezTo>
                <a:cubicBezTo>
                  <a:pt x="14209" y="15397"/>
                  <a:pt x="14235" y="15386"/>
                  <a:pt x="14348" y="15495"/>
                </a:cubicBezTo>
                <a:cubicBezTo>
                  <a:pt x="14432" y="15575"/>
                  <a:pt x="14688" y="15618"/>
                  <a:pt x="15077" y="15618"/>
                </a:cubicBezTo>
                <a:lnTo>
                  <a:pt x="15677" y="15618"/>
                </a:lnTo>
                <a:lnTo>
                  <a:pt x="15702" y="15974"/>
                </a:lnTo>
                <a:cubicBezTo>
                  <a:pt x="15740" y="16507"/>
                  <a:pt x="15558" y="17135"/>
                  <a:pt x="15336" y="17233"/>
                </a:cubicBezTo>
                <a:cubicBezTo>
                  <a:pt x="15234" y="17278"/>
                  <a:pt x="15120" y="17293"/>
                  <a:pt x="15083" y="17266"/>
                </a:cubicBezTo>
                <a:cubicBezTo>
                  <a:pt x="15046" y="17240"/>
                  <a:pt x="14997" y="17259"/>
                  <a:pt x="14971" y="17307"/>
                </a:cubicBezTo>
                <a:cubicBezTo>
                  <a:pt x="14946" y="17354"/>
                  <a:pt x="14962" y="17419"/>
                  <a:pt x="15008" y="17452"/>
                </a:cubicBezTo>
                <a:cubicBezTo>
                  <a:pt x="15067" y="17495"/>
                  <a:pt x="15067" y="17549"/>
                  <a:pt x="15006" y="17634"/>
                </a:cubicBezTo>
                <a:cubicBezTo>
                  <a:pt x="14943" y="17722"/>
                  <a:pt x="14943" y="17772"/>
                  <a:pt x="15006" y="17817"/>
                </a:cubicBezTo>
                <a:cubicBezTo>
                  <a:pt x="15069" y="17863"/>
                  <a:pt x="15069" y="17913"/>
                  <a:pt x="15006" y="18001"/>
                </a:cubicBezTo>
                <a:cubicBezTo>
                  <a:pt x="14945" y="18086"/>
                  <a:pt x="14945" y="18140"/>
                  <a:pt x="15004" y="18183"/>
                </a:cubicBezTo>
                <a:cubicBezTo>
                  <a:pt x="15059" y="18222"/>
                  <a:pt x="15034" y="18330"/>
                  <a:pt x="14933" y="18496"/>
                </a:cubicBezTo>
                <a:cubicBezTo>
                  <a:pt x="14783" y="18740"/>
                  <a:pt x="14592" y="18799"/>
                  <a:pt x="14398" y="18660"/>
                </a:cubicBezTo>
                <a:cubicBezTo>
                  <a:pt x="14335" y="18615"/>
                  <a:pt x="14307" y="18681"/>
                  <a:pt x="14311" y="18870"/>
                </a:cubicBezTo>
                <a:cubicBezTo>
                  <a:pt x="14319" y="19195"/>
                  <a:pt x="14081" y="19557"/>
                  <a:pt x="13945" y="19426"/>
                </a:cubicBezTo>
                <a:cubicBezTo>
                  <a:pt x="13896" y="19378"/>
                  <a:pt x="13819" y="19368"/>
                  <a:pt x="13775" y="19403"/>
                </a:cubicBezTo>
                <a:cubicBezTo>
                  <a:pt x="13659" y="19496"/>
                  <a:pt x="13684" y="20556"/>
                  <a:pt x="13806" y="20727"/>
                </a:cubicBezTo>
                <a:cubicBezTo>
                  <a:pt x="13893" y="20848"/>
                  <a:pt x="13887" y="20887"/>
                  <a:pt x="13767" y="20965"/>
                </a:cubicBezTo>
                <a:cubicBezTo>
                  <a:pt x="13517" y="21127"/>
                  <a:pt x="13707" y="21168"/>
                  <a:pt x="14016" y="21018"/>
                </a:cubicBezTo>
                <a:cubicBezTo>
                  <a:pt x="14339" y="20862"/>
                  <a:pt x="14551" y="20953"/>
                  <a:pt x="14338" y="21157"/>
                </a:cubicBezTo>
                <a:cubicBezTo>
                  <a:pt x="14191" y="21300"/>
                  <a:pt x="14169" y="21502"/>
                  <a:pt x="14315" y="21372"/>
                </a:cubicBezTo>
                <a:cubicBezTo>
                  <a:pt x="14370" y="21324"/>
                  <a:pt x="14528" y="21292"/>
                  <a:pt x="14668" y="21303"/>
                </a:cubicBezTo>
                <a:cubicBezTo>
                  <a:pt x="14809" y="21314"/>
                  <a:pt x="14906" y="21290"/>
                  <a:pt x="14884" y="21249"/>
                </a:cubicBezTo>
                <a:cubicBezTo>
                  <a:pt x="14800" y="21090"/>
                  <a:pt x="15017" y="21067"/>
                  <a:pt x="15274" y="21209"/>
                </a:cubicBezTo>
                <a:cubicBezTo>
                  <a:pt x="15492" y="21329"/>
                  <a:pt x="15572" y="21335"/>
                  <a:pt x="15697" y="21245"/>
                </a:cubicBezTo>
                <a:cubicBezTo>
                  <a:pt x="15847" y="21135"/>
                  <a:pt x="15848" y="21132"/>
                  <a:pt x="15702" y="20962"/>
                </a:cubicBezTo>
                <a:cubicBezTo>
                  <a:pt x="15502" y="20730"/>
                  <a:pt x="15583" y="20613"/>
                  <a:pt x="15905" y="20674"/>
                </a:cubicBezTo>
                <a:cubicBezTo>
                  <a:pt x="16065" y="20704"/>
                  <a:pt x="16193" y="20682"/>
                  <a:pt x="16227" y="20618"/>
                </a:cubicBezTo>
                <a:cubicBezTo>
                  <a:pt x="16268" y="20540"/>
                  <a:pt x="16311" y="20537"/>
                  <a:pt x="16387" y="20611"/>
                </a:cubicBezTo>
                <a:cubicBezTo>
                  <a:pt x="16510" y="20729"/>
                  <a:pt x="16607" y="20598"/>
                  <a:pt x="16648" y="20252"/>
                </a:cubicBezTo>
                <a:cubicBezTo>
                  <a:pt x="16670" y="20067"/>
                  <a:pt x="16654" y="20049"/>
                  <a:pt x="16557" y="20143"/>
                </a:cubicBezTo>
                <a:cubicBezTo>
                  <a:pt x="16477" y="20220"/>
                  <a:pt x="16425" y="20223"/>
                  <a:pt x="16389" y="20156"/>
                </a:cubicBezTo>
                <a:cubicBezTo>
                  <a:pt x="16360" y="20102"/>
                  <a:pt x="16309" y="20079"/>
                  <a:pt x="16273" y="20105"/>
                </a:cubicBezTo>
                <a:cubicBezTo>
                  <a:pt x="16196" y="20160"/>
                  <a:pt x="16027" y="19941"/>
                  <a:pt x="16003" y="19755"/>
                </a:cubicBezTo>
                <a:cubicBezTo>
                  <a:pt x="15994" y="19682"/>
                  <a:pt x="15938" y="19556"/>
                  <a:pt x="15880" y="19475"/>
                </a:cubicBezTo>
                <a:cubicBezTo>
                  <a:pt x="15783" y="19339"/>
                  <a:pt x="15767" y="19340"/>
                  <a:pt x="15679" y="19480"/>
                </a:cubicBezTo>
                <a:cubicBezTo>
                  <a:pt x="15568" y="19657"/>
                  <a:pt x="15386" y="19571"/>
                  <a:pt x="15452" y="19372"/>
                </a:cubicBezTo>
                <a:cubicBezTo>
                  <a:pt x="15476" y="19298"/>
                  <a:pt x="15457" y="19238"/>
                  <a:pt x="15407" y="19238"/>
                </a:cubicBezTo>
                <a:cubicBezTo>
                  <a:pt x="15358" y="19238"/>
                  <a:pt x="15286" y="19145"/>
                  <a:pt x="15249" y="19032"/>
                </a:cubicBezTo>
                <a:cubicBezTo>
                  <a:pt x="15148" y="18723"/>
                  <a:pt x="15354" y="18505"/>
                  <a:pt x="15745" y="18505"/>
                </a:cubicBezTo>
                <a:cubicBezTo>
                  <a:pt x="16028" y="18505"/>
                  <a:pt x="16046" y="18491"/>
                  <a:pt x="15920" y="18384"/>
                </a:cubicBezTo>
                <a:cubicBezTo>
                  <a:pt x="15785" y="18270"/>
                  <a:pt x="15767" y="17879"/>
                  <a:pt x="15899" y="17936"/>
                </a:cubicBezTo>
                <a:cubicBezTo>
                  <a:pt x="15933" y="17951"/>
                  <a:pt x="16023" y="17875"/>
                  <a:pt x="16098" y="17768"/>
                </a:cubicBezTo>
                <a:cubicBezTo>
                  <a:pt x="16218" y="17595"/>
                  <a:pt x="16258" y="17585"/>
                  <a:pt x="16451" y="17688"/>
                </a:cubicBezTo>
                <a:cubicBezTo>
                  <a:pt x="16617" y="17775"/>
                  <a:pt x="16690" y="17779"/>
                  <a:pt x="16761" y="17696"/>
                </a:cubicBezTo>
                <a:cubicBezTo>
                  <a:pt x="16812" y="17637"/>
                  <a:pt x="16913" y="17589"/>
                  <a:pt x="16987" y="17589"/>
                </a:cubicBezTo>
                <a:cubicBezTo>
                  <a:pt x="17061" y="17589"/>
                  <a:pt x="17142" y="17524"/>
                  <a:pt x="17168" y="17446"/>
                </a:cubicBezTo>
                <a:cubicBezTo>
                  <a:pt x="17194" y="17367"/>
                  <a:pt x="17252" y="17327"/>
                  <a:pt x="17296" y="17358"/>
                </a:cubicBezTo>
                <a:cubicBezTo>
                  <a:pt x="17345" y="17394"/>
                  <a:pt x="17375" y="18156"/>
                  <a:pt x="17375" y="19370"/>
                </a:cubicBezTo>
                <a:cubicBezTo>
                  <a:pt x="17375" y="21434"/>
                  <a:pt x="17400" y="21569"/>
                  <a:pt x="17730" y="21290"/>
                </a:cubicBezTo>
                <a:cubicBezTo>
                  <a:pt x="17908" y="21138"/>
                  <a:pt x="18571" y="21120"/>
                  <a:pt x="18694" y="21263"/>
                </a:cubicBezTo>
                <a:cubicBezTo>
                  <a:pt x="18742" y="21318"/>
                  <a:pt x="18850" y="21337"/>
                  <a:pt x="18935" y="21305"/>
                </a:cubicBezTo>
                <a:cubicBezTo>
                  <a:pt x="19050" y="21263"/>
                  <a:pt x="19081" y="21190"/>
                  <a:pt x="19053" y="21021"/>
                </a:cubicBezTo>
                <a:cubicBezTo>
                  <a:pt x="19032" y="20895"/>
                  <a:pt x="18983" y="20770"/>
                  <a:pt x="18945" y="20743"/>
                </a:cubicBezTo>
                <a:cubicBezTo>
                  <a:pt x="18907" y="20716"/>
                  <a:pt x="18876" y="20057"/>
                  <a:pt x="18876" y="19280"/>
                </a:cubicBezTo>
                <a:cubicBezTo>
                  <a:pt x="18876" y="17996"/>
                  <a:pt x="18890" y="17861"/>
                  <a:pt x="19024" y="17777"/>
                </a:cubicBezTo>
                <a:cubicBezTo>
                  <a:pt x="19202" y="17667"/>
                  <a:pt x="19271" y="17732"/>
                  <a:pt x="19271" y="18010"/>
                </a:cubicBezTo>
                <a:cubicBezTo>
                  <a:pt x="19271" y="18125"/>
                  <a:pt x="19306" y="18245"/>
                  <a:pt x="19350" y="18277"/>
                </a:cubicBezTo>
                <a:cubicBezTo>
                  <a:pt x="19394" y="18308"/>
                  <a:pt x="19408" y="18379"/>
                  <a:pt x="19379" y="18433"/>
                </a:cubicBezTo>
                <a:cubicBezTo>
                  <a:pt x="19350" y="18488"/>
                  <a:pt x="19311" y="18681"/>
                  <a:pt x="19292" y="18866"/>
                </a:cubicBezTo>
                <a:cubicBezTo>
                  <a:pt x="19260" y="19194"/>
                  <a:pt x="19266" y="19203"/>
                  <a:pt x="19522" y="19197"/>
                </a:cubicBezTo>
                <a:lnTo>
                  <a:pt x="19784" y="19191"/>
                </a:lnTo>
                <a:lnTo>
                  <a:pt x="19807" y="20093"/>
                </a:lnTo>
                <a:cubicBezTo>
                  <a:pt x="19823" y="20724"/>
                  <a:pt x="19867" y="21061"/>
                  <a:pt x="19954" y="21216"/>
                </a:cubicBezTo>
                <a:cubicBezTo>
                  <a:pt x="20130" y="21527"/>
                  <a:pt x="20272" y="21490"/>
                  <a:pt x="20332" y="21117"/>
                </a:cubicBezTo>
                <a:cubicBezTo>
                  <a:pt x="20380" y="20820"/>
                  <a:pt x="20613" y="20550"/>
                  <a:pt x="20718" y="20671"/>
                </a:cubicBezTo>
                <a:cubicBezTo>
                  <a:pt x="20743" y="20701"/>
                  <a:pt x="20872" y="20682"/>
                  <a:pt x="21003" y="20629"/>
                </a:cubicBezTo>
                <a:cubicBezTo>
                  <a:pt x="21151" y="20569"/>
                  <a:pt x="21259" y="20564"/>
                  <a:pt x="21287" y="20618"/>
                </a:cubicBezTo>
                <a:cubicBezTo>
                  <a:pt x="21312" y="20665"/>
                  <a:pt x="21388" y="20703"/>
                  <a:pt x="21453" y="20703"/>
                </a:cubicBezTo>
                <a:cubicBezTo>
                  <a:pt x="21518" y="20703"/>
                  <a:pt x="21549" y="20664"/>
                  <a:pt x="21524" y="20618"/>
                </a:cubicBezTo>
                <a:cubicBezTo>
                  <a:pt x="21499" y="20571"/>
                  <a:pt x="21509" y="20513"/>
                  <a:pt x="21543" y="20488"/>
                </a:cubicBezTo>
                <a:cubicBezTo>
                  <a:pt x="21578" y="20463"/>
                  <a:pt x="21600" y="20203"/>
                  <a:pt x="21592" y="19910"/>
                </a:cubicBezTo>
                <a:cubicBezTo>
                  <a:pt x="21573" y="19250"/>
                  <a:pt x="21582" y="19287"/>
                  <a:pt x="21449" y="19415"/>
                </a:cubicBezTo>
                <a:cubicBezTo>
                  <a:pt x="21381" y="19480"/>
                  <a:pt x="21319" y="19488"/>
                  <a:pt x="21291" y="19435"/>
                </a:cubicBezTo>
                <a:cubicBezTo>
                  <a:pt x="21265" y="19387"/>
                  <a:pt x="21068" y="19357"/>
                  <a:pt x="20853" y="19370"/>
                </a:cubicBezTo>
                <a:cubicBezTo>
                  <a:pt x="20531" y="19389"/>
                  <a:pt x="20430" y="19355"/>
                  <a:pt x="20291" y="19184"/>
                </a:cubicBezTo>
                <a:cubicBezTo>
                  <a:pt x="20136" y="18992"/>
                  <a:pt x="20141" y="18713"/>
                  <a:pt x="20297" y="18825"/>
                </a:cubicBezTo>
                <a:cubicBezTo>
                  <a:pt x="20335" y="18852"/>
                  <a:pt x="20359" y="15132"/>
                  <a:pt x="20351" y="10513"/>
                </a:cubicBezTo>
                <a:lnTo>
                  <a:pt x="20338" y="2151"/>
                </a:lnTo>
                <a:lnTo>
                  <a:pt x="19902" y="2137"/>
                </a:lnTo>
                <a:cubicBezTo>
                  <a:pt x="19585" y="2127"/>
                  <a:pt x="19409" y="2171"/>
                  <a:pt x="19250" y="2301"/>
                </a:cubicBezTo>
                <a:cubicBezTo>
                  <a:pt x="19025" y="2484"/>
                  <a:pt x="18853" y="2462"/>
                  <a:pt x="18920" y="2258"/>
                </a:cubicBezTo>
                <a:cubicBezTo>
                  <a:pt x="18946" y="2180"/>
                  <a:pt x="18869" y="2141"/>
                  <a:pt x="18677" y="2135"/>
                </a:cubicBezTo>
                <a:cubicBezTo>
                  <a:pt x="18406" y="2126"/>
                  <a:pt x="18399" y="2133"/>
                  <a:pt x="18526" y="2296"/>
                </a:cubicBezTo>
                <a:cubicBezTo>
                  <a:pt x="18645" y="2448"/>
                  <a:pt x="18647" y="2474"/>
                  <a:pt x="18538" y="2522"/>
                </a:cubicBezTo>
                <a:cubicBezTo>
                  <a:pt x="18369" y="2598"/>
                  <a:pt x="18000" y="2535"/>
                  <a:pt x="18011" y="2433"/>
                </a:cubicBezTo>
                <a:cubicBezTo>
                  <a:pt x="18026" y="2302"/>
                  <a:pt x="17770" y="2170"/>
                  <a:pt x="17433" y="2135"/>
                </a:cubicBezTo>
                <a:cubicBezTo>
                  <a:pt x="17051" y="2095"/>
                  <a:pt x="16926" y="2175"/>
                  <a:pt x="17114" y="2336"/>
                </a:cubicBezTo>
                <a:cubicBezTo>
                  <a:pt x="17249" y="2452"/>
                  <a:pt x="17249" y="2461"/>
                  <a:pt x="17118" y="2520"/>
                </a:cubicBezTo>
                <a:cubicBezTo>
                  <a:pt x="16942" y="2600"/>
                  <a:pt x="16750" y="2515"/>
                  <a:pt x="16702" y="2336"/>
                </a:cubicBezTo>
                <a:cubicBezTo>
                  <a:pt x="16681" y="2260"/>
                  <a:pt x="16641" y="2124"/>
                  <a:pt x="16613" y="2036"/>
                </a:cubicBezTo>
                <a:cubicBezTo>
                  <a:pt x="16541" y="1813"/>
                  <a:pt x="16534" y="1618"/>
                  <a:pt x="16595" y="1510"/>
                </a:cubicBezTo>
                <a:cubicBezTo>
                  <a:pt x="16624" y="1459"/>
                  <a:pt x="16642" y="1252"/>
                  <a:pt x="16636" y="1051"/>
                </a:cubicBezTo>
                <a:cubicBezTo>
                  <a:pt x="16625" y="695"/>
                  <a:pt x="16617" y="684"/>
                  <a:pt x="16333" y="665"/>
                </a:cubicBezTo>
                <a:cubicBezTo>
                  <a:pt x="16115" y="651"/>
                  <a:pt x="16050" y="678"/>
                  <a:pt x="16080" y="771"/>
                </a:cubicBezTo>
                <a:cubicBezTo>
                  <a:pt x="16141" y="953"/>
                  <a:pt x="15987" y="1025"/>
                  <a:pt x="15874" y="867"/>
                </a:cubicBezTo>
                <a:cubicBezTo>
                  <a:pt x="15820" y="792"/>
                  <a:pt x="15712" y="730"/>
                  <a:pt x="15633" y="730"/>
                </a:cubicBezTo>
                <a:cubicBezTo>
                  <a:pt x="15455" y="730"/>
                  <a:pt x="15410" y="650"/>
                  <a:pt x="15386" y="285"/>
                </a:cubicBezTo>
                <a:cubicBezTo>
                  <a:pt x="15372" y="65"/>
                  <a:pt x="15327" y="-31"/>
                  <a:pt x="15266" y="9"/>
                </a:cubicBezTo>
                <a:close/>
              </a:path>
            </a:pathLst>
          </a:custGeom>
          <a:ln w="12700">
            <a:miter lim="400000"/>
          </a:ln>
        </p:spPr>
      </p:pic>
      <p:sp>
        <p:nvSpPr>
          <p:cNvPr id="618" name="自感式传感器"/>
          <p:cNvSpPr>
            <a:spLocks noGrp="1"/>
          </p:cNvSpPr>
          <p:nvPr>
            <p:ph type="title"/>
          </p:nvPr>
        </p:nvSpPr>
        <p:spPr>
          <a:prstGeom prst="rect">
            <a:avLst/>
          </a:prstGeom>
        </p:spPr>
        <p:txBody>
          <a:body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16</a:t>
            </a:fld>
            <a:endParaRPr lang="zh-CN" altLang="en-US"/>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衔铁移动位移x,则"/>
          <p:cNvSpPr txBox="1"/>
          <p:nvPr/>
        </p:nvSpPr>
        <p:spPr>
          <a:xfrm>
            <a:off x="5776912" y="2117725"/>
            <a:ext cx="2860041" cy="599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l" defTabSz="914400">
              <a:lnSpc>
                <a:spcPct val="130000"/>
              </a:lnSpc>
              <a:defRPr sz="2800">
                <a:latin typeface="Times New Roman"/>
                <a:ea typeface="Times New Roman"/>
                <a:cs typeface="Times New Roman"/>
                <a:sym typeface="Times New Roman"/>
              </a:defRPr>
            </a:pPr>
            <a:r>
              <a:rPr b="0">
                <a:latin typeface="黑体"/>
                <a:ea typeface="黑体"/>
                <a:cs typeface="黑体"/>
                <a:sym typeface="黑体"/>
              </a:rPr>
              <a:t>衔铁移动位移</a:t>
            </a:r>
            <a:r>
              <a:rPr i="1"/>
              <a:t>x</a:t>
            </a:r>
            <a:r>
              <a:t>,</a:t>
            </a:r>
            <a:r>
              <a:rPr b="0">
                <a:latin typeface="黑体"/>
                <a:ea typeface="黑体"/>
                <a:cs typeface="黑体"/>
                <a:sym typeface="黑体"/>
              </a:rPr>
              <a:t>则</a:t>
            </a:r>
          </a:p>
        </p:txBody>
      </p:sp>
      <p:grpSp>
        <p:nvGrpSpPr>
          <p:cNvPr id="623" name="成组"/>
          <p:cNvGrpSpPr/>
          <p:nvPr/>
        </p:nvGrpSpPr>
        <p:grpSpPr>
          <a:xfrm>
            <a:off x="5750613" y="2972208"/>
            <a:ext cx="4094164" cy="1033464"/>
            <a:chOff x="0" y="0"/>
            <a:chExt cx="4094162" cy="1033462"/>
          </a:xfrm>
        </p:grpSpPr>
        <p:sp>
          <p:nvSpPr>
            <p:cNvPr id="621" name="矩形"/>
            <p:cNvSpPr/>
            <p:nvPr/>
          </p:nvSpPr>
          <p:spPr>
            <a:xfrm>
              <a:off x="0" y="0"/>
              <a:ext cx="4094163" cy="1033463"/>
            </a:xfrm>
            <a:prstGeom prst="rect">
              <a:avLst/>
            </a:prstGeom>
            <a:solidFill>
              <a:srgbClr val="00FFFF"/>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622" name="image.pdf" descr="image.pdf"/>
            <p:cNvPicPr>
              <a:picLocks noChangeAspect="1"/>
            </p:cNvPicPr>
            <p:nvPr/>
          </p:nvPicPr>
          <p:blipFill>
            <a:blip r:embed="rId2">
              <a:extLst/>
            </a:blip>
            <a:stretch>
              <a:fillRect/>
            </a:stretch>
          </p:blipFill>
          <p:spPr>
            <a:xfrm>
              <a:off x="0" y="0"/>
              <a:ext cx="4094163" cy="1033463"/>
            </a:xfrm>
            <a:prstGeom prst="rect">
              <a:avLst/>
            </a:prstGeom>
            <a:ln w="12700" cap="flat">
              <a:noFill/>
              <a:miter lim="400000"/>
            </a:ln>
            <a:effectLst/>
          </p:spPr>
        </p:pic>
      </p:grpSp>
      <p:pic>
        <p:nvPicPr>
          <p:cNvPr id="624" name="image.pdf" descr="image.pdf"/>
          <p:cNvPicPr>
            <a:picLocks noChangeAspect="1"/>
          </p:cNvPicPr>
          <p:nvPr/>
        </p:nvPicPr>
        <p:blipFill>
          <a:blip r:embed="rId3">
            <a:alphaModFix amt="0"/>
            <a:extLst/>
          </a:blip>
          <a:stretch>
            <a:fillRect/>
          </a:stretch>
        </p:blipFill>
        <p:spPr>
          <a:xfrm>
            <a:off x="1855787" y="5180012"/>
            <a:ext cx="8678863" cy="1479551"/>
          </a:xfrm>
          <a:prstGeom prst="rect">
            <a:avLst/>
          </a:prstGeom>
          <a:ln w="12700">
            <a:miter lim="400000"/>
          </a:ln>
        </p:spPr>
      </p:pic>
      <p:sp>
        <p:nvSpPr>
          <p:cNvPr id="625" name="电感变化与移动位移x成线性关系。"/>
          <p:cNvSpPr txBox="1"/>
          <p:nvPr/>
        </p:nvSpPr>
        <p:spPr>
          <a:xfrm>
            <a:off x="5695950" y="4533900"/>
            <a:ext cx="5615940" cy="599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l" defTabSz="914400">
              <a:lnSpc>
                <a:spcPct val="130000"/>
              </a:lnSpc>
              <a:defRPr sz="2800">
                <a:solidFill>
                  <a:srgbClr val="FF0000"/>
                </a:solidFill>
                <a:latin typeface="Times New Roman"/>
                <a:ea typeface="Times New Roman"/>
                <a:cs typeface="Times New Roman"/>
                <a:sym typeface="Times New Roman"/>
              </a:defRPr>
            </a:pPr>
            <a:r>
              <a:rPr b="0">
                <a:latin typeface="黑体"/>
                <a:ea typeface="黑体"/>
                <a:cs typeface="黑体"/>
                <a:sym typeface="黑体"/>
              </a:rPr>
              <a:t>电感变化与移动位移</a:t>
            </a:r>
            <a:r>
              <a:rPr i="1"/>
              <a:t>x</a:t>
            </a:r>
            <a:r>
              <a:rPr b="0">
                <a:latin typeface="黑体"/>
                <a:ea typeface="黑体"/>
                <a:cs typeface="黑体"/>
                <a:sym typeface="黑体"/>
              </a:rPr>
              <a:t>成线性关系。</a:t>
            </a:r>
          </a:p>
        </p:txBody>
      </p:sp>
      <p:grpSp>
        <p:nvGrpSpPr>
          <p:cNvPr id="643" name="成组"/>
          <p:cNvGrpSpPr/>
          <p:nvPr/>
        </p:nvGrpSpPr>
        <p:grpSpPr>
          <a:xfrm>
            <a:off x="1036474" y="2260655"/>
            <a:ext cx="3969567" cy="2456570"/>
            <a:chOff x="0" y="0"/>
            <a:chExt cx="3969565" cy="2456568"/>
          </a:xfrm>
        </p:grpSpPr>
        <p:sp>
          <p:nvSpPr>
            <p:cNvPr id="626" name="形状"/>
            <p:cNvSpPr/>
            <p:nvPr/>
          </p:nvSpPr>
          <p:spPr>
            <a:xfrm rot="5400000">
              <a:off x="1390508" y="708101"/>
              <a:ext cx="2438854" cy="1058083"/>
            </a:xfrm>
            <a:custGeom>
              <a:avLst/>
              <a:gdLst/>
              <a:ahLst/>
              <a:cxnLst>
                <a:cxn ang="0">
                  <a:pos x="wd2" y="hd2"/>
                </a:cxn>
                <a:cxn ang="5400000">
                  <a:pos x="wd2" y="hd2"/>
                </a:cxn>
                <a:cxn ang="10800000">
                  <a:pos x="wd2" y="hd2"/>
                </a:cxn>
                <a:cxn ang="16200000">
                  <a:pos x="wd2" y="hd2"/>
                </a:cxn>
              </a:cxnLst>
              <a:rect l="0" t="0" r="r" b="b"/>
              <a:pathLst>
                <a:path w="21600" h="21600" extrusionOk="0">
                  <a:moveTo>
                    <a:pt x="3100" y="4588"/>
                  </a:moveTo>
                  <a:lnTo>
                    <a:pt x="3112" y="21600"/>
                  </a:lnTo>
                  <a:lnTo>
                    <a:pt x="0" y="21600"/>
                  </a:lnTo>
                  <a:lnTo>
                    <a:pt x="50" y="96"/>
                  </a:lnTo>
                  <a:lnTo>
                    <a:pt x="21600" y="0"/>
                  </a:lnTo>
                  <a:lnTo>
                    <a:pt x="21600" y="20835"/>
                  </a:lnTo>
                  <a:lnTo>
                    <a:pt x="18313" y="20931"/>
                  </a:lnTo>
                  <a:lnTo>
                    <a:pt x="18239" y="4683"/>
                  </a:lnTo>
                  <a:lnTo>
                    <a:pt x="3100" y="4588"/>
                  </a:lnTo>
                  <a:close/>
                </a:path>
              </a:pathLst>
            </a:custGeom>
            <a:solidFill>
              <a:srgbClr val="0000FF"/>
            </a:solidFill>
            <a:ln w="31750" cap="flat">
              <a:solidFill>
                <a:srgbClr val="0000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27" name="形状"/>
            <p:cNvSpPr/>
            <p:nvPr/>
          </p:nvSpPr>
          <p:spPr>
            <a:xfrm rot="16200000">
              <a:off x="-84193" y="489872"/>
              <a:ext cx="2438853" cy="1494541"/>
            </a:xfrm>
            <a:custGeom>
              <a:avLst/>
              <a:gdLst/>
              <a:ahLst/>
              <a:cxnLst>
                <a:cxn ang="0">
                  <a:pos x="wd2" y="hd2"/>
                </a:cxn>
                <a:cxn ang="5400000">
                  <a:pos x="wd2" y="hd2"/>
                </a:cxn>
                <a:cxn ang="10800000">
                  <a:pos x="wd2" y="hd2"/>
                </a:cxn>
                <a:cxn ang="16200000">
                  <a:pos x="wd2" y="hd2"/>
                </a:cxn>
              </a:cxnLst>
              <a:rect l="0" t="0" r="r" b="b"/>
              <a:pathLst>
                <a:path w="21600" h="21600" extrusionOk="0">
                  <a:moveTo>
                    <a:pt x="3100" y="4588"/>
                  </a:moveTo>
                  <a:lnTo>
                    <a:pt x="3112" y="21600"/>
                  </a:lnTo>
                  <a:lnTo>
                    <a:pt x="0" y="21600"/>
                  </a:lnTo>
                  <a:lnTo>
                    <a:pt x="50" y="96"/>
                  </a:lnTo>
                  <a:lnTo>
                    <a:pt x="21600" y="0"/>
                  </a:lnTo>
                  <a:lnTo>
                    <a:pt x="21600" y="20835"/>
                  </a:lnTo>
                  <a:lnTo>
                    <a:pt x="18313" y="20931"/>
                  </a:lnTo>
                  <a:lnTo>
                    <a:pt x="18239" y="4683"/>
                  </a:lnTo>
                  <a:lnTo>
                    <a:pt x="3100" y="4588"/>
                  </a:lnTo>
                  <a:close/>
                </a:path>
              </a:pathLst>
            </a:custGeom>
            <a:solidFill>
              <a:srgbClr val="0000FF"/>
            </a:solidFill>
            <a:ln w="31750" cap="flat">
              <a:solidFill>
                <a:srgbClr val="0000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28" name="线条"/>
            <p:cNvSpPr/>
            <p:nvPr/>
          </p:nvSpPr>
          <p:spPr>
            <a:xfrm rot="16200000">
              <a:off x="373935" y="1688594"/>
              <a:ext cx="126512" cy="636315"/>
            </a:xfrm>
            <a:custGeom>
              <a:avLst/>
              <a:gdLst/>
              <a:ahLst/>
              <a:cxnLst>
                <a:cxn ang="0">
                  <a:pos x="wd2" y="hd2"/>
                </a:cxn>
                <a:cxn ang="5400000">
                  <a:pos x="wd2" y="hd2"/>
                </a:cxn>
                <a:cxn ang="10800000">
                  <a:pos x="wd2" y="hd2"/>
                </a:cxn>
                <a:cxn ang="16200000">
                  <a:pos x="wd2" y="hd2"/>
                </a:cxn>
              </a:cxnLst>
              <a:rect l="0" t="0" r="r" b="b"/>
              <a:pathLst>
                <a:path w="21600" h="20376" extrusionOk="0">
                  <a:moveTo>
                    <a:pt x="0" y="0"/>
                  </a:moveTo>
                  <a:lnTo>
                    <a:pt x="0" y="18460"/>
                  </a:lnTo>
                  <a:cubicBezTo>
                    <a:pt x="3560" y="21600"/>
                    <a:pt x="12580" y="20242"/>
                    <a:pt x="21600" y="18884"/>
                  </a:cubicBezTo>
                </a:path>
              </a:pathLst>
            </a:custGeom>
            <a:noFill/>
            <a:ln w="38100" cap="flat">
              <a:solidFill>
                <a:srgbClr val="99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29" name="线条"/>
            <p:cNvSpPr/>
            <p:nvPr/>
          </p:nvSpPr>
          <p:spPr>
            <a:xfrm rot="16200000">
              <a:off x="407003" y="1166862"/>
              <a:ext cx="316279" cy="520094"/>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99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30" name="线条"/>
            <p:cNvSpPr/>
            <p:nvPr/>
          </p:nvSpPr>
          <p:spPr>
            <a:xfrm rot="16200000">
              <a:off x="407003" y="829499"/>
              <a:ext cx="316279" cy="520094"/>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99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31" name="线条"/>
            <p:cNvSpPr/>
            <p:nvPr/>
          </p:nvSpPr>
          <p:spPr>
            <a:xfrm rot="16200000">
              <a:off x="407003" y="496822"/>
              <a:ext cx="316279" cy="520094"/>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99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32" name="线条"/>
            <p:cNvSpPr/>
            <p:nvPr/>
          </p:nvSpPr>
          <p:spPr>
            <a:xfrm rot="16200000">
              <a:off x="407003" y="1459712"/>
              <a:ext cx="316279" cy="520094"/>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99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33" name="矩形"/>
            <p:cNvSpPr/>
            <p:nvPr/>
          </p:nvSpPr>
          <p:spPr>
            <a:xfrm rot="16200000">
              <a:off x="793263" y="26897"/>
              <a:ext cx="2024178" cy="2455632"/>
            </a:xfrm>
            <a:prstGeom prst="rect">
              <a:avLst/>
            </a:prstGeom>
            <a:noFill/>
            <a:ln w="38100" cap="flat">
              <a:solidFill>
                <a:srgbClr val="FF0000"/>
              </a:solidFill>
              <a:prstDash val="dashDot"/>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634" name="线条"/>
            <p:cNvSpPr/>
            <p:nvPr/>
          </p:nvSpPr>
          <p:spPr>
            <a:xfrm>
              <a:off x="177228" y="602009"/>
              <a:ext cx="211618" cy="1"/>
            </a:xfrm>
            <a:prstGeom prst="line">
              <a:avLst/>
            </a:prstGeom>
            <a:noFill/>
            <a:ln w="38100" cap="flat">
              <a:solidFill>
                <a:srgbClr val="9933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35" name="椭圆形"/>
            <p:cNvSpPr/>
            <p:nvPr/>
          </p:nvSpPr>
          <p:spPr>
            <a:xfrm>
              <a:off x="0" y="519074"/>
              <a:ext cx="149895" cy="159311"/>
            </a:xfrm>
            <a:prstGeom prst="ellipse">
              <a:avLst/>
            </a:prstGeom>
            <a:solidFill>
              <a:srgbClr val="FFFFFF"/>
            </a:solidFill>
            <a:ln w="38100" cap="flat">
              <a:solidFill>
                <a:srgbClr val="993300"/>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636" name="椭圆形"/>
            <p:cNvSpPr/>
            <p:nvPr/>
          </p:nvSpPr>
          <p:spPr>
            <a:xfrm>
              <a:off x="0" y="1995037"/>
              <a:ext cx="149895" cy="159311"/>
            </a:xfrm>
            <a:prstGeom prst="ellipse">
              <a:avLst/>
            </a:prstGeom>
            <a:solidFill>
              <a:srgbClr val="FFFFFF"/>
            </a:solidFill>
            <a:ln w="38100" cap="flat">
              <a:solidFill>
                <a:srgbClr val="993300"/>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637" name="x"/>
            <p:cNvSpPr txBox="1"/>
            <p:nvPr/>
          </p:nvSpPr>
          <p:spPr>
            <a:xfrm>
              <a:off x="3562208" y="954835"/>
              <a:ext cx="317425" cy="9483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just" defTabSz="914400">
                <a:lnSpc>
                  <a:spcPct val="130000"/>
                </a:lnSpc>
                <a:defRPr>
                  <a:solidFill>
                    <a:srgbClr val="333399"/>
                  </a:solidFill>
                  <a:latin typeface="Tahoma"/>
                  <a:ea typeface="Tahoma"/>
                  <a:cs typeface="Tahoma"/>
                  <a:sym typeface="Tahoma"/>
                </a:defRPr>
              </a:lvl1pPr>
            </a:lstStyle>
            <a:p>
              <a:r>
                <a:t>x</a:t>
              </a:r>
            </a:p>
          </p:txBody>
        </p:sp>
        <p:sp>
          <p:nvSpPr>
            <p:cNvPr id="638" name="线条"/>
            <p:cNvSpPr/>
            <p:nvPr/>
          </p:nvSpPr>
          <p:spPr>
            <a:xfrm>
              <a:off x="3456400" y="917350"/>
              <a:ext cx="1" cy="674727"/>
            </a:xfrm>
            <a:prstGeom prst="line">
              <a:avLst/>
            </a:prstGeom>
            <a:noFill/>
            <a:ln w="38100" cap="flat">
              <a:solidFill>
                <a:srgbClr val="00FF00"/>
              </a:solidFill>
              <a:prstDash val="solid"/>
              <a:round/>
              <a:headEnd type="triangle" w="med" len="me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39" name="线条"/>
            <p:cNvSpPr/>
            <p:nvPr/>
          </p:nvSpPr>
          <p:spPr>
            <a:xfrm>
              <a:off x="3138975" y="17715"/>
              <a:ext cx="529042" cy="1"/>
            </a:xfrm>
            <a:prstGeom prst="line">
              <a:avLst/>
            </a:prstGeom>
            <a:noFill/>
            <a:ln w="38100" cap="flat">
              <a:solidFill>
                <a:srgbClr val="00FF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40" name="线条"/>
            <p:cNvSpPr/>
            <p:nvPr/>
          </p:nvSpPr>
          <p:spPr>
            <a:xfrm>
              <a:off x="3138975" y="418334"/>
              <a:ext cx="529042" cy="1"/>
            </a:xfrm>
            <a:prstGeom prst="line">
              <a:avLst/>
            </a:prstGeom>
            <a:noFill/>
            <a:ln w="38100" cap="flat">
              <a:solidFill>
                <a:srgbClr val="00FF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41" name="线条"/>
            <p:cNvSpPr/>
            <p:nvPr/>
          </p:nvSpPr>
          <p:spPr>
            <a:xfrm flipV="1">
              <a:off x="3350591" y="17715"/>
              <a:ext cx="1" cy="424048"/>
            </a:xfrm>
            <a:prstGeom prst="line">
              <a:avLst/>
            </a:prstGeom>
            <a:noFill/>
            <a:ln w="38100" cap="flat">
              <a:solidFill>
                <a:srgbClr val="00FF00"/>
              </a:solidFill>
              <a:prstDash val="solid"/>
              <a:round/>
              <a:headEnd type="triangle" w="med" len="me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42" name="a"/>
            <p:cNvSpPr txBox="1"/>
            <p:nvPr/>
          </p:nvSpPr>
          <p:spPr>
            <a:xfrm>
              <a:off x="3652141" y="0"/>
              <a:ext cx="317425" cy="459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just" defTabSz="914400">
                <a:lnSpc>
                  <a:spcPct val="130000"/>
                </a:lnSpc>
                <a:defRPr sz="2500">
                  <a:solidFill>
                    <a:srgbClr val="333399"/>
                  </a:solidFill>
                  <a:latin typeface="Tahoma"/>
                  <a:ea typeface="Tahoma"/>
                  <a:cs typeface="Tahoma"/>
                  <a:sym typeface="Tahoma"/>
                </a:defRPr>
              </a:lvl1pPr>
            </a:lstStyle>
            <a:p>
              <a:r>
                <a:t>a</a:t>
              </a:r>
            </a:p>
          </p:txBody>
        </p:sp>
      </p:grpSp>
      <p:sp>
        <p:nvSpPr>
          <p:cNvPr id="644" name="可见，变面积式传感器在忽略气隙磁通边缘效应的条件下，输出特性呈线性，因此可望得到较大的线性范围。与变气隙式相比较，其灵敏度较低。欲提高灵敏度，需减小lδ，但同样受到工艺和结构的限制。lδ值的选取与变气隙式相同。"/>
          <p:cNvSpPr txBox="1">
            <a:spLocks noGrp="1"/>
          </p:cNvSpPr>
          <p:nvPr>
            <p:ph type="body" sz="half" idx="1"/>
          </p:nvPr>
        </p:nvSpPr>
        <p:spPr>
          <a:xfrm>
            <a:off x="827108" y="5656643"/>
            <a:ext cx="11350584" cy="2808288"/>
          </a:xfrm>
          <a:prstGeom prst="rect">
            <a:avLst/>
          </a:prstGeom>
        </p:spPr>
        <p:txBody>
          <a:bodyPr lIns="45719" tIns="45719" rIns="45719" bIns="45719" anchor="t"/>
          <a:lstStyle/>
          <a:p>
            <a:pPr marL="0" indent="0" algn="just" defTabSz="914400">
              <a:spcBef>
                <a:spcPts val="600"/>
              </a:spcBef>
              <a:buSzTx/>
              <a:buNone/>
              <a:defRPr sz="2800">
                <a:latin typeface="Times New Roman"/>
                <a:ea typeface="Times New Roman"/>
                <a:cs typeface="Times New Roman"/>
                <a:sym typeface="Times New Roman"/>
              </a:defRPr>
            </a:pPr>
            <a:r>
              <a:t>可见，变面积式传感器在忽略气隙磁通边缘效应的条件下，输出特性呈线性，因此可望得到较大的线性范围。与变气隙式相比较，其灵敏度较低。欲提高灵敏度，需减小</a:t>
            </a:r>
            <a:r>
              <a:rPr i="1"/>
              <a:t>l</a:t>
            </a:r>
            <a:r>
              <a:rPr baseline="-30000"/>
              <a:t>δ</a:t>
            </a:r>
            <a:r>
              <a:t>，但同样受到工艺和结构的限制。</a:t>
            </a:r>
            <a:r>
              <a:rPr i="1"/>
              <a:t>l</a:t>
            </a:r>
            <a:r>
              <a:rPr baseline="-30000"/>
              <a:t>δ</a:t>
            </a:r>
            <a:r>
              <a:t>值的选取与变气隙式相同。</a:t>
            </a:r>
          </a:p>
        </p:txBody>
      </p:sp>
      <p:sp>
        <p:nvSpPr>
          <p:cNvPr id="645" name="自感式传感器"/>
          <p:cNvSpPr>
            <a:spLocks noGrp="1"/>
          </p:cNvSpPr>
          <p:nvPr>
            <p:ph type="title"/>
          </p:nvPr>
        </p:nvSpPr>
        <p:spPr>
          <a:prstGeom prst="rect">
            <a:avLst/>
          </a:prstGeom>
        </p:spPr>
        <p:txBody>
          <a:body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17</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20"/>
                                        </p:tgtEl>
                                        <p:attrNameLst>
                                          <p:attrName>style.visibility</p:attrName>
                                        </p:attrNameLst>
                                      </p:cBhvr>
                                      <p:to>
                                        <p:strVal val="visible"/>
                                      </p:to>
                                    </p:set>
                                  </p:childTnLst>
                                </p:cTn>
                              </p:par>
                            </p:childTnLst>
                          </p:cTn>
                        </p:par>
                        <p:par>
                          <p:cTn id="7" fill="hold">
                            <p:stCondLst>
                              <p:cond delay="0"/>
                            </p:stCondLst>
                            <p:childTnLst>
                              <p:par>
                                <p:cTn id="8" presetID="9" presetClass="entr" fill="hold" grpId="2" nodeType="afterEffect">
                                  <p:stCondLst>
                                    <p:cond delay="0"/>
                                  </p:stCondLst>
                                  <p:iterate>
                                    <p:tmAbs val="0"/>
                                  </p:iterate>
                                  <p:childTnLst>
                                    <p:set>
                                      <p:cBhvr>
                                        <p:cTn id="9" fill="hold"/>
                                        <p:tgtEl>
                                          <p:spTgt spid="623"/>
                                        </p:tgtEl>
                                        <p:attrNameLst>
                                          <p:attrName>style.visibility</p:attrName>
                                        </p:attrNameLst>
                                      </p:cBhvr>
                                      <p:to>
                                        <p:strVal val="visible"/>
                                      </p:to>
                                    </p:set>
                                    <p:animEffect transition="in" filter="dissolve">
                                      <p:cBhvr>
                                        <p:cTn id="10" dur="1000"/>
                                        <p:tgtEl>
                                          <p:spTgt spid="6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3" nodeType="clickEffect">
                                  <p:stCondLst>
                                    <p:cond delay="0"/>
                                  </p:stCondLst>
                                  <p:iterate>
                                    <p:tmAbs val="0"/>
                                  </p:iterate>
                                  <p:childTnLst>
                                    <p:set>
                                      <p:cBhvr>
                                        <p:cTn id="14" fill="hold"/>
                                        <p:tgtEl>
                                          <p:spTgt spid="624"/>
                                        </p:tgtEl>
                                        <p:attrNameLst>
                                          <p:attrName>style.visibility</p:attrName>
                                        </p:attrNameLst>
                                      </p:cBhvr>
                                      <p:to>
                                        <p:strVal val="visible"/>
                                      </p:to>
                                    </p:set>
                                    <p:animEffect transition="in" filter="dissolve">
                                      <p:cBhvr>
                                        <p:cTn id="15" dur="2000"/>
                                        <p:tgtEl>
                                          <p:spTgt spid="62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4" nodeType="clickEffect">
                                  <p:stCondLst>
                                    <p:cond delay="0"/>
                                  </p:stCondLst>
                                  <p:iterate>
                                    <p:tmAbs val="0"/>
                                  </p:iterate>
                                  <p:childTnLst>
                                    <p:set>
                                      <p:cBhvr>
                                        <p:cTn id="19" fill="hold"/>
                                        <p:tgtEl>
                                          <p:spTgt spid="625"/>
                                        </p:tgtEl>
                                        <p:attrNameLst>
                                          <p:attrName>style.visibility</p:attrName>
                                        </p:attrNameLst>
                                      </p:cBhvr>
                                      <p:to>
                                        <p:strVal val="visible"/>
                                      </p:to>
                                    </p:set>
                                    <p:anim calcmode="lin" valueType="num">
                                      <p:cBhvr>
                                        <p:cTn id="20" dur="500" fill="hold"/>
                                        <p:tgtEl>
                                          <p:spTgt spid="625"/>
                                        </p:tgtEl>
                                        <p:attrNameLst>
                                          <p:attrName>ppt_x</p:attrName>
                                        </p:attrNameLst>
                                      </p:cBhvr>
                                      <p:tavLst>
                                        <p:tav tm="0">
                                          <p:val>
                                            <p:strVal val="#ppt_x"/>
                                          </p:val>
                                        </p:tav>
                                        <p:tav tm="100000">
                                          <p:val>
                                            <p:strVal val="#ppt_x"/>
                                          </p:val>
                                        </p:tav>
                                      </p:tavLst>
                                    </p:anim>
                                    <p:anim calcmode="lin" valueType="num">
                                      <p:cBhvr>
                                        <p:cTn id="21" dur="500" fill="hold"/>
                                        <p:tgtEl>
                                          <p:spTgt spid="6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 grpId="1" animBg="1" advAuto="0"/>
      <p:bldP spid="623" grpId="2" animBg="1" advAuto="0"/>
      <p:bldP spid="624" grpId="3" animBg="1" advAuto="0"/>
      <p:bldP spid="625"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螺管式自感传感器由平均半径为r的螺管线圈、衔铁和磁性套筒等组成。随着衔铁插入深度的不同将引起线圈泄漏路径中磁阻变化，从而使线圈的电感发生变化。"/>
          <p:cNvSpPr txBox="1"/>
          <p:nvPr/>
        </p:nvSpPr>
        <p:spPr>
          <a:xfrm>
            <a:off x="655004" y="1772399"/>
            <a:ext cx="10828275"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defTabSz="914400">
              <a:spcBef>
                <a:spcPts val="400"/>
              </a:spcBef>
              <a:defRPr sz="2800" b="0">
                <a:latin typeface="Songti SC Regular"/>
                <a:ea typeface="Songti SC Regular"/>
                <a:cs typeface="Songti SC Regular"/>
                <a:sym typeface="Songti SC Regular"/>
              </a:defRPr>
            </a:lvl1pPr>
          </a:lstStyle>
          <a:p>
            <a:r>
              <a:t>螺管式自感传感器由平均半径为r的螺管线圈、衔铁和磁性套筒等组成。随着衔铁插入深度的不同将引起线圈泄漏路径中磁阻变化，从而使线圈的电感发生变化。</a:t>
            </a:r>
          </a:p>
        </p:txBody>
      </p:sp>
      <p:pic>
        <p:nvPicPr>
          <p:cNvPr id="648" name="image023" descr="image023"/>
          <p:cNvPicPr>
            <a:picLocks noChangeAspect="1"/>
          </p:cNvPicPr>
          <p:nvPr/>
        </p:nvPicPr>
        <p:blipFill>
          <a:blip r:embed="rId2">
            <a:extLst/>
          </a:blip>
          <a:srcRect t="14646"/>
          <a:stretch>
            <a:fillRect/>
          </a:stretch>
        </p:blipFill>
        <p:spPr>
          <a:xfrm>
            <a:off x="1670739" y="3196549"/>
            <a:ext cx="9035688" cy="3959038"/>
          </a:xfrm>
          <a:prstGeom prst="rect">
            <a:avLst/>
          </a:prstGeom>
          <a:ln w="12700">
            <a:miter lim="400000"/>
          </a:ln>
        </p:spPr>
      </p:pic>
      <p:sp>
        <p:nvSpPr>
          <p:cNvPr id="649" name="3.螺管式自感传感器"/>
          <p:cNvSpPr txBox="1"/>
          <p:nvPr/>
        </p:nvSpPr>
        <p:spPr>
          <a:xfrm>
            <a:off x="655004" y="1128432"/>
            <a:ext cx="3296643"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just" defTabSz="914400">
              <a:lnSpc>
                <a:spcPct val="130000"/>
              </a:lnSpc>
              <a:spcBef>
                <a:spcPts val="400"/>
              </a:spcBef>
              <a:defRPr sz="2800">
                <a:solidFill>
                  <a:srgbClr val="FF3300"/>
                </a:solidFill>
                <a:latin typeface="Tahoma"/>
                <a:ea typeface="Tahoma"/>
                <a:cs typeface="Tahoma"/>
                <a:sym typeface="Tahoma"/>
              </a:defRPr>
            </a:pPr>
            <a:r>
              <a:t>3.</a:t>
            </a:r>
            <a:r>
              <a:rPr b="0">
                <a:latin typeface="宋体"/>
                <a:ea typeface="宋体"/>
                <a:cs typeface="宋体"/>
                <a:sym typeface="宋体"/>
              </a:rPr>
              <a:t>螺管式自感传感器</a:t>
            </a:r>
          </a:p>
        </p:txBody>
      </p:sp>
      <p:sp>
        <p:nvSpPr>
          <p:cNvPr id="650" name="螺管式自感传感器与前两种相比有以下特点:…"/>
          <p:cNvSpPr txBox="1"/>
          <p:nvPr/>
        </p:nvSpPr>
        <p:spPr>
          <a:xfrm>
            <a:off x="655004" y="6629600"/>
            <a:ext cx="11067158" cy="2483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42900" indent="-342900" algn="just" defTabSz="914400">
              <a:lnSpc>
                <a:spcPct val="120000"/>
              </a:lnSpc>
              <a:buClr>
                <a:srgbClr val="3333CC"/>
              </a:buClr>
              <a:buFont typeface="Wingdings"/>
              <a:defRPr sz="2800" b="0">
                <a:latin typeface="宋体"/>
                <a:ea typeface="宋体"/>
                <a:cs typeface="宋体"/>
                <a:sym typeface="宋体"/>
              </a:defRPr>
            </a:pPr>
            <a:r>
              <a:t> 螺管式自感传感器与前两种相比有以下特点</a:t>
            </a:r>
            <a:r>
              <a:rPr b="1">
                <a:latin typeface="Times New Roman"/>
                <a:ea typeface="Times New Roman"/>
                <a:cs typeface="Times New Roman"/>
                <a:sym typeface="Times New Roman"/>
              </a:rPr>
              <a:t>:</a:t>
            </a:r>
          </a:p>
          <a:p>
            <a:pPr marL="342900" indent="-342900" algn="just" defTabSz="914400">
              <a:lnSpc>
                <a:spcPct val="120000"/>
              </a:lnSpc>
              <a:buClr>
                <a:srgbClr val="3333CC"/>
              </a:buClr>
              <a:buFont typeface="Wingdings"/>
              <a:defRPr sz="2800" b="0">
                <a:latin typeface="宋体"/>
                <a:ea typeface="宋体"/>
                <a:cs typeface="宋体"/>
                <a:sym typeface="宋体"/>
              </a:defRPr>
            </a:pPr>
            <a:r>
              <a:t>(</a:t>
            </a:r>
            <a:r>
              <a:rPr b="1">
                <a:latin typeface="Times New Roman"/>
                <a:ea typeface="Times New Roman"/>
                <a:cs typeface="Times New Roman"/>
                <a:sym typeface="Times New Roman"/>
              </a:rPr>
              <a:t>1</a:t>
            </a:r>
            <a:r>
              <a:t>)由于空气隙大，磁路磁阻大，故灵敏度较前两种低；</a:t>
            </a:r>
          </a:p>
          <a:p>
            <a:pPr marL="342900" indent="-342900" algn="just" defTabSz="914400">
              <a:lnSpc>
                <a:spcPct val="120000"/>
              </a:lnSpc>
              <a:buClr>
                <a:srgbClr val="3333CC"/>
              </a:buClr>
              <a:buFont typeface="Wingdings"/>
              <a:defRPr sz="2800" b="0">
                <a:latin typeface="宋体"/>
                <a:ea typeface="宋体"/>
                <a:cs typeface="宋体"/>
                <a:sym typeface="宋体"/>
              </a:defRPr>
            </a:pPr>
            <a:r>
              <a:t>(</a:t>
            </a:r>
            <a:r>
              <a:rPr b="1">
                <a:latin typeface="Times New Roman"/>
                <a:ea typeface="Times New Roman"/>
                <a:cs typeface="Times New Roman"/>
                <a:sym typeface="Times New Roman"/>
              </a:rPr>
              <a:t>2</a:t>
            </a:r>
            <a:r>
              <a:t>)从磁通分布看，只要满足主磁通不变、线圈绕组排列均匀等条件，可望得到较大的线性范围。</a:t>
            </a:r>
          </a:p>
        </p:txBody>
      </p:sp>
      <p:sp>
        <p:nvSpPr>
          <p:cNvPr id="651" name="自感式传感器"/>
          <p:cNvSpPr>
            <a:spLocks noGrp="1"/>
          </p:cNvSpPr>
          <p:nvPr>
            <p:ph type="title"/>
          </p:nvPr>
        </p:nvSpPr>
        <p:spPr>
          <a:prstGeom prst="rect">
            <a:avLst/>
          </a:prstGeom>
        </p:spPr>
        <p:txBody>
          <a:body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18</a:t>
            </a:fld>
            <a:endParaRPr lang="zh-CN" altLang="en-US"/>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3" name="image.pdf" descr="image.pdf"/>
          <p:cNvPicPr>
            <a:picLocks noChangeAspect="1"/>
          </p:cNvPicPr>
          <p:nvPr/>
        </p:nvPicPr>
        <p:blipFill>
          <a:blip r:embed="rId2">
            <a:extLst/>
          </a:blip>
          <a:stretch>
            <a:fillRect/>
          </a:stretch>
        </p:blipFill>
        <p:spPr>
          <a:xfrm>
            <a:off x="5975350" y="2662110"/>
            <a:ext cx="2762953" cy="1447928"/>
          </a:xfrm>
          <a:prstGeom prst="rect">
            <a:avLst/>
          </a:prstGeom>
          <a:ln w="38100">
            <a:solidFill>
              <a:srgbClr val="00FFFF"/>
            </a:solidFill>
          </a:ln>
        </p:spPr>
      </p:pic>
      <p:pic>
        <p:nvPicPr>
          <p:cNvPr id="654" name="image.pdf" descr="image.pdf"/>
          <p:cNvPicPr>
            <a:picLocks noChangeAspect="1"/>
          </p:cNvPicPr>
          <p:nvPr/>
        </p:nvPicPr>
        <p:blipFill>
          <a:blip r:embed="rId3">
            <a:extLst/>
          </a:blip>
          <a:stretch>
            <a:fillRect/>
          </a:stretch>
        </p:blipFill>
        <p:spPr>
          <a:xfrm>
            <a:off x="5979795" y="4353433"/>
            <a:ext cx="4114801" cy="2493963"/>
          </a:xfrm>
          <a:prstGeom prst="rect">
            <a:avLst/>
          </a:prstGeom>
          <a:ln w="38100">
            <a:solidFill>
              <a:srgbClr val="FFFF00"/>
            </a:solidFill>
          </a:ln>
        </p:spPr>
      </p:pic>
      <p:sp>
        <p:nvSpPr>
          <p:cNvPr id="655" name="铁芯在线圈中伸入长度变化，引起螺管线圈自感值变化。"/>
          <p:cNvSpPr txBox="1"/>
          <p:nvPr/>
        </p:nvSpPr>
        <p:spPr>
          <a:xfrm>
            <a:off x="774700" y="1838325"/>
            <a:ext cx="12018772" cy="599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lnSpc>
                <a:spcPct val="130000"/>
              </a:lnSpc>
              <a:defRPr sz="2800">
                <a:latin typeface="Times New Roman"/>
                <a:ea typeface="Times New Roman"/>
                <a:cs typeface="Times New Roman"/>
                <a:sym typeface="Times New Roman"/>
              </a:defRPr>
            </a:pPr>
            <a:r>
              <a:t>        </a:t>
            </a:r>
            <a:r>
              <a:rPr b="0">
                <a:latin typeface="黑体"/>
                <a:ea typeface="黑体"/>
                <a:cs typeface="黑体"/>
                <a:sym typeface="黑体"/>
              </a:rPr>
              <a:t>铁芯在线圈中伸入长度变化，引起螺管线圈自感值变化。</a:t>
            </a:r>
          </a:p>
        </p:txBody>
      </p:sp>
      <p:grpSp>
        <p:nvGrpSpPr>
          <p:cNvPr id="683" name="成组"/>
          <p:cNvGrpSpPr/>
          <p:nvPr/>
        </p:nvGrpSpPr>
        <p:grpSpPr>
          <a:xfrm>
            <a:off x="650081" y="2966339"/>
            <a:ext cx="4084638" cy="2593976"/>
            <a:chOff x="0" y="0"/>
            <a:chExt cx="4084637" cy="2593974"/>
          </a:xfrm>
        </p:grpSpPr>
        <p:grpSp>
          <p:nvGrpSpPr>
            <p:cNvPr id="658" name="成组"/>
            <p:cNvGrpSpPr/>
            <p:nvPr/>
          </p:nvGrpSpPr>
          <p:grpSpPr>
            <a:xfrm>
              <a:off x="371475" y="1058862"/>
              <a:ext cx="1381125" cy="990601"/>
              <a:chOff x="0" y="0"/>
              <a:chExt cx="1381125" cy="990600"/>
            </a:xfrm>
          </p:grpSpPr>
          <p:sp>
            <p:nvSpPr>
              <p:cNvPr id="656" name="矩形"/>
              <p:cNvSpPr/>
              <p:nvPr/>
            </p:nvSpPr>
            <p:spPr>
              <a:xfrm>
                <a:off x="0" y="0"/>
                <a:ext cx="1381125" cy="990600"/>
              </a:xfrm>
              <a:prstGeom prst="rect">
                <a:avLst/>
              </a:prstGeom>
              <a:solidFill>
                <a:srgbClr val="FF0000"/>
              </a:solidFill>
              <a:ln w="12700" cap="flat">
                <a:noFill/>
                <a:miter lim="400000"/>
              </a:ln>
              <a:effectLst/>
            </p:spPr>
            <p:txBody>
              <a:bodyPr wrap="square" lIns="45719" tIns="45719" rIns="45719" bIns="45719" numCol="1" anchor="t">
                <a:noAutofit/>
              </a:bodyPr>
              <a:lstStyle/>
              <a:p>
                <a:pPr defTabSz="914400">
                  <a:lnSpc>
                    <a:spcPct val="130000"/>
                  </a:lnSpc>
                  <a:defRPr sz="1800">
                    <a:solidFill>
                      <a:srgbClr val="CCECFF"/>
                    </a:solidFill>
                    <a:latin typeface="Arial"/>
                    <a:ea typeface="Arial"/>
                    <a:cs typeface="Arial"/>
                    <a:sym typeface="Arial"/>
                  </a:defRPr>
                </a:pPr>
                <a:endParaRPr/>
              </a:p>
            </p:txBody>
          </p:sp>
          <p:sp>
            <p:nvSpPr>
              <p:cNvPr id="657" name="铁  芯"/>
              <p:cNvSpPr txBox="1"/>
              <p:nvPr/>
            </p:nvSpPr>
            <p:spPr>
              <a:xfrm>
                <a:off x="0" y="0"/>
                <a:ext cx="1381125" cy="8508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just" defTabSz="914400">
                  <a:lnSpc>
                    <a:spcPct val="130000"/>
                  </a:lnSpc>
                  <a:spcBef>
                    <a:spcPts val="1400"/>
                  </a:spcBef>
                  <a:defRPr>
                    <a:solidFill>
                      <a:srgbClr val="CCECFF"/>
                    </a:solidFill>
                    <a:latin typeface="Times New Roman"/>
                    <a:ea typeface="Times New Roman"/>
                    <a:cs typeface="Times New Roman"/>
                    <a:sym typeface="Times New Roman"/>
                  </a:defRPr>
                </a:pPr>
                <a:r>
                  <a:t>       </a:t>
                </a:r>
              </a:p>
              <a:p>
                <a:pPr defTabSz="914400">
                  <a:lnSpc>
                    <a:spcPct val="130000"/>
                  </a:lnSpc>
                  <a:defRPr sz="1800">
                    <a:solidFill>
                      <a:srgbClr val="CCECFF"/>
                    </a:solidFill>
                    <a:latin typeface="Times New Roman"/>
                    <a:ea typeface="Times New Roman"/>
                    <a:cs typeface="Times New Roman"/>
                    <a:sym typeface="Times New Roman"/>
                  </a:defRPr>
                </a:pPr>
                <a:r>
                  <a:rPr b="0">
                    <a:latin typeface="黑体"/>
                    <a:ea typeface="黑体"/>
                    <a:cs typeface="黑体"/>
                    <a:sym typeface="黑体"/>
                  </a:rPr>
                  <a:t>铁  芯</a:t>
                </a:r>
              </a:p>
            </p:txBody>
          </p:sp>
        </p:grpSp>
        <p:grpSp>
          <p:nvGrpSpPr>
            <p:cNvPr id="662" name="成组"/>
            <p:cNvGrpSpPr/>
            <p:nvPr/>
          </p:nvGrpSpPr>
          <p:grpSpPr>
            <a:xfrm>
              <a:off x="1771650" y="938212"/>
              <a:ext cx="2305051" cy="1285876"/>
              <a:chOff x="0" y="0"/>
              <a:chExt cx="2305050" cy="1285875"/>
            </a:xfrm>
          </p:grpSpPr>
          <p:sp>
            <p:nvSpPr>
              <p:cNvPr id="659" name="矩形"/>
              <p:cNvSpPr/>
              <p:nvPr/>
            </p:nvSpPr>
            <p:spPr>
              <a:xfrm>
                <a:off x="0" y="7937"/>
                <a:ext cx="2135188" cy="134938"/>
              </a:xfrm>
              <a:prstGeom prst="rect">
                <a:avLst/>
              </a:prstGeom>
              <a:solidFill>
                <a:srgbClr val="00CCFF">
                  <a:alpha val="78038"/>
                </a:srgbClr>
              </a:solidFill>
              <a:ln w="12700" cap="flat">
                <a:noFill/>
                <a:miter lim="400000"/>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660" name="矩形"/>
              <p:cNvSpPr/>
              <p:nvPr/>
            </p:nvSpPr>
            <p:spPr>
              <a:xfrm>
                <a:off x="0" y="1147762"/>
                <a:ext cx="2135188" cy="138113"/>
              </a:xfrm>
              <a:prstGeom prst="rect">
                <a:avLst/>
              </a:prstGeom>
              <a:solidFill>
                <a:srgbClr val="00CCFF">
                  <a:alpha val="78038"/>
                </a:srgbClr>
              </a:solidFill>
              <a:ln w="12700" cap="flat">
                <a:noFill/>
                <a:miter lim="400000"/>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661" name="矩形"/>
              <p:cNvSpPr/>
              <p:nvPr/>
            </p:nvSpPr>
            <p:spPr>
              <a:xfrm rot="5400000">
                <a:off x="1577181" y="558006"/>
                <a:ext cx="1285876" cy="169863"/>
              </a:xfrm>
              <a:prstGeom prst="rect">
                <a:avLst/>
              </a:prstGeom>
              <a:solidFill>
                <a:srgbClr val="00CCFF">
                  <a:alpha val="78038"/>
                </a:srgbClr>
              </a:solidFill>
              <a:ln w="12700" cap="flat">
                <a:noFill/>
                <a:miter lim="400000"/>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grpSp>
        <p:grpSp>
          <p:nvGrpSpPr>
            <p:cNvPr id="672" name="成组"/>
            <p:cNvGrpSpPr/>
            <p:nvPr/>
          </p:nvGrpSpPr>
          <p:grpSpPr>
            <a:xfrm>
              <a:off x="1496221" y="655420"/>
              <a:ext cx="2426647" cy="1938555"/>
              <a:chOff x="0" y="0"/>
              <a:chExt cx="2426645" cy="1938554"/>
            </a:xfrm>
          </p:grpSpPr>
          <p:sp>
            <p:nvSpPr>
              <p:cNvPr id="663" name="线条"/>
              <p:cNvSpPr/>
              <p:nvPr/>
            </p:nvSpPr>
            <p:spPr>
              <a:xfrm rot="12321253">
                <a:off x="1027585" y="177122"/>
                <a:ext cx="1147763" cy="1431883"/>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0000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64" name="线条"/>
              <p:cNvSpPr/>
              <p:nvPr/>
            </p:nvSpPr>
            <p:spPr>
              <a:xfrm rot="12321253">
                <a:off x="638647" y="177122"/>
                <a:ext cx="1149351" cy="1431883"/>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0000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65" name="线条"/>
              <p:cNvSpPr/>
              <p:nvPr/>
            </p:nvSpPr>
            <p:spPr>
              <a:xfrm rot="12321253">
                <a:off x="251297" y="177122"/>
                <a:ext cx="1147764" cy="1431883"/>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0000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66" name="线条"/>
              <p:cNvSpPr/>
              <p:nvPr/>
            </p:nvSpPr>
            <p:spPr>
              <a:xfrm flipH="1">
                <a:off x="510378" y="1568666"/>
                <a:ext cx="1" cy="269876"/>
              </a:xfrm>
              <a:prstGeom prst="line">
                <a:avLst/>
              </a:prstGeom>
              <a:noFill/>
              <a:ln w="381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669" name="成组"/>
              <p:cNvGrpSpPr/>
              <p:nvPr/>
            </p:nvGrpSpPr>
            <p:grpSpPr>
              <a:xfrm>
                <a:off x="1885153" y="73241"/>
                <a:ext cx="250406" cy="1765301"/>
                <a:chOff x="0" y="0"/>
                <a:chExt cx="250404" cy="1765300"/>
              </a:xfrm>
            </p:grpSpPr>
            <p:sp>
              <p:nvSpPr>
                <p:cNvPr id="667" name="线条"/>
                <p:cNvSpPr/>
                <p:nvPr/>
              </p:nvSpPr>
              <p:spPr>
                <a:xfrm>
                  <a:off x="0" y="0"/>
                  <a:ext cx="250405" cy="339649"/>
                </a:xfrm>
                <a:custGeom>
                  <a:avLst/>
                  <a:gdLst/>
                  <a:ahLst/>
                  <a:cxnLst>
                    <a:cxn ang="0">
                      <a:pos x="wd2" y="hd2"/>
                    </a:cxn>
                    <a:cxn ang="5400000">
                      <a:pos x="wd2" y="hd2"/>
                    </a:cxn>
                    <a:cxn ang="10800000">
                      <a:pos x="wd2" y="hd2"/>
                    </a:cxn>
                    <a:cxn ang="16200000">
                      <a:pos x="wd2" y="hd2"/>
                    </a:cxn>
                  </a:cxnLst>
                  <a:rect l="0" t="0" r="r" b="b"/>
                  <a:pathLst>
                    <a:path w="19694" h="21600" extrusionOk="0">
                      <a:moveTo>
                        <a:pt x="0" y="13292"/>
                      </a:moveTo>
                      <a:cubicBezTo>
                        <a:pt x="4066" y="7920"/>
                        <a:pt x="2118" y="11188"/>
                        <a:pt x="5082" y="3323"/>
                      </a:cubicBezTo>
                      <a:cubicBezTo>
                        <a:pt x="5845" y="1385"/>
                        <a:pt x="12706" y="0"/>
                        <a:pt x="12706" y="0"/>
                      </a:cubicBezTo>
                      <a:cubicBezTo>
                        <a:pt x="13976" y="277"/>
                        <a:pt x="15755" y="111"/>
                        <a:pt x="16518" y="831"/>
                      </a:cubicBezTo>
                      <a:cubicBezTo>
                        <a:pt x="21600" y="5483"/>
                        <a:pt x="19059" y="20049"/>
                        <a:pt x="19059" y="21600"/>
                      </a:cubicBezTo>
                    </a:path>
                  </a:pathLst>
                </a:custGeom>
                <a:noFill/>
                <a:ln w="38100" cap="flat">
                  <a:solidFill>
                    <a:srgbClr val="0000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68" name="线条"/>
                <p:cNvSpPr/>
                <p:nvPr/>
              </p:nvSpPr>
              <p:spPr>
                <a:xfrm>
                  <a:off x="242327" y="270847"/>
                  <a:ext cx="1078" cy="1494454"/>
                </a:xfrm>
                <a:prstGeom prst="line">
                  <a:avLst/>
                </a:prstGeom>
                <a:noFill/>
                <a:ln w="381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670" name="椭圆形"/>
              <p:cNvSpPr/>
              <p:nvPr/>
            </p:nvSpPr>
            <p:spPr>
              <a:xfrm>
                <a:off x="2070891" y="1838541"/>
                <a:ext cx="120651" cy="100014"/>
              </a:xfrm>
              <a:prstGeom prst="ellipse">
                <a:avLst/>
              </a:prstGeom>
              <a:solidFill>
                <a:srgbClr val="FFFFFF"/>
              </a:solidFill>
              <a:ln w="38100" cap="flat">
                <a:solidFill>
                  <a:srgbClr val="000000"/>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671" name="椭圆形"/>
              <p:cNvSpPr/>
              <p:nvPr/>
            </p:nvSpPr>
            <p:spPr>
              <a:xfrm>
                <a:off x="445291" y="1838541"/>
                <a:ext cx="120651" cy="100014"/>
              </a:xfrm>
              <a:prstGeom prst="ellipse">
                <a:avLst/>
              </a:prstGeom>
              <a:solidFill>
                <a:srgbClr val="FFFFFF"/>
              </a:solidFill>
              <a:ln w="38100" cap="flat">
                <a:solidFill>
                  <a:srgbClr val="000000"/>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grpSp>
        <p:grpSp>
          <p:nvGrpSpPr>
            <p:cNvPr id="676" name="成组"/>
            <p:cNvGrpSpPr/>
            <p:nvPr/>
          </p:nvGrpSpPr>
          <p:grpSpPr>
            <a:xfrm>
              <a:off x="0" y="1442243"/>
              <a:ext cx="582613" cy="674037"/>
              <a:chOff x="0" y="0"/>
              <a:chExt cx="582612" cy="674036"/>
            </a:xfrm>
          </p:grpSpPr>
          <p:sp>
            <p:nvSpPr>
              <p:cNvPr id="673" name="浅色上对角线"/>
              <p:cNvSpPr/>
              <p:nvPr/>
            </p:nvSpPr>
            <p:spPr>
              <a:xfrm>
                <a:off x="0" y="0"/>
                <a:ext cx="388938" cy="210940"/>
              </a:xfrm>
              <a:prstGeom prst="rect">
                <a:avLst/>
              </a:prstGeom>
              <a:blipFill rotWithShape="1">
                <a:blip r:embed="rId4"/>
                <a:srcRect/>
                <a:tile tx="0" ty="0" sx="100000" sy="100000" flip="none" algn="tl"/>
              </a:blipFill>
              <a:ln w="38100" cap="flat">
                <a:solidFill>
                  <a:srgbClr val="000000"/>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674" name="线条"/>
              <p:cNvSpPr/>
              <p:nvPr/>
            </p:nvSpPr>
            <p:spPr>
              <a:xfrm flipH="1">
                <a:off x="193674" y="237609"/>
                <a:ext cx="1" cy="417031"/>
              </a:xfrm>
              <a:prstGeom prst="line">
                <a:avLst/>
              </a:prstGeom>
              <a:noFill/>
              <a:ln w="381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75" name="线条"/>
              <p:cNvSpPr/>
              <p:nvPr/>
            </p:nvSpPr>
            <p:spPr>
              <a:xfrm>
                <a:off x="193675" y="674036"/>
                <a:ext cx="388938"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nvGrpSpPr>
            <p:cNvPr id="681" name="成组"/>
            <p:cNvGrpSpPr/>
            <p:nvPr/>
          </p:nvGrpSpPr>
          <p:grpSpPr>
            <a:xfrm>
              <a:off x="1763712" y="0"/>
              <a:ext cx="2320926" cy="998538"/>
              <a:chOff x="0" y="0"/>
              <a:chExt cx="2320925" cy="998537"/>
            </a:xfrm>
          </p:grpSpPr>
          <p:sp>
            <p:nvSpPr>
              <p:cNvPr id="677" name="线条"/>
              <p:cNvSpPr/>
              <p:nvPr/>
            </p:nvSpPr>
            <p:spPr>
              <a:xfrm flipV="1">
                <a:off x="15875" y="409575"/>
                <a:ext cx="1" cy="546100"/>
              </a:xfrm>
              <a:prstGeom prst="line">
                <a:avLst/>
              </a:prstGeom>
              <a:noFill/>
              <a:ln w="381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78" name="线条"/>
              <p:cNvSpPr/>
              <p:nvPr/>
            </p:nvSpPr>
            <p:spPr>
              <a:xfrm flipV="1">
                <a:off x="2312987" y="454025"/>
                <a:ext cx="1" cy="544513"/>
              </a:xfrm>
              <a:prstGeom prst="line">
                <a:avLst/>
              </a:prstGeom>
              <a:noFill/>
              <a:ln w="381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79" name="线条"/>
              <p:cNvSpPr/>
              <p:nvPr/>
            </p:nvSpPr>
            <p:spPr>
              <a:xfrm>
                <a:off x="0" y="537844"/>
                <a:ext cx="2320925" cy="1"/>
              </a:xfrm>
              <a:prstGeom prst="line">
                <a:avLst/>
              </a:prstGeom>
              <a:noFill/>
              <a:ln w="38100" cap="flat">
                <a:solidFill>
                  <a:srgbClr val="000000"/>
                </a:solidFill>
                <a:prstDash val="solid"/>
                <a:round/>
                <a:headEnd type="triangle" w="med" len="me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680" name="image.pdf" descr="image.pdf"/>
              <p:cNvPicPr>
                <a:picLocks noChangeAspect="1"/>
              </p:cNvPicPr>
              <p:nvPr/>
            </p:nvPicPr>
            <p:blipFill>
              <a:blip r:embed="rId5">
                <a:extLst/>
              </a:blip>
              <a:stretch>
                <a:fillRect/>
              </a:stretch>
            </p:blipFill>
            <p:spPr>
              <a:xfrm>
                <a:off x="1035050" y="0"/>
                <a:ext cx="296863" cy="533400"/>
              </a:xfrm>
              <a:prstGeom prst="rect">
                <a:avLst/>
              </a:prstGeom>
              <a:ln w="12700" cap="flat">
                <a:noFill/>
                <a:miter lim="400000"/>
              </a:ln>
              <a:effectLst/>
            </p:spPr>
          </p:pic>
        </p:grpSp>
        <p:sp>
          <p:nvSpPr>
            <p:cNvPr id="682" name="x"/>
            <p:cNvSpPr txBox="1"/>
            <p:nvPr/>
          </p:nvSpPr>
          <p:spPr>
            <a:xfrm>
              <a:off x="242011" y="2118843"/>
              <a:ext cx="27797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x</a:t>
              </a:r>
            </a:p>
          </p:txBody>
        </p:sp>
      </p:grpSp>
      <p:sp>
        <p:nvSpPr>
          <p:cNvPr id="684" name="自感式传感器"/>
          <p:cNvSpPr>
            <a:spLocks noGrp="1"/>
          </p:cNvSpPr>
          <p:nvPr>
            <p:ph type="title"/>
          </p:nvPr>
        </p:nvSpPr>
        <p:spPr>
          <a:prstGeom prst="rect">
            <a:avLst/>
          </a:prstGeom>
        </p:spPr>
        <p:txBody>
          <a:body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19</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655"/>
                                        </p:tgtEl>
                                        <p:attrNameLst>
                                          <p:attrName>style.visibility</p:attrName>
                                        </p:attrNameLst>
                                      </p:cBhvr>
                                      <p:to>
                                        <p:strVal val="visible"/>
                                      </p:to>
                                    </p:set>
                                    <p:animEffect transition="in" filter="wipe(left)">
                                      <p:cBhvr>
                                        <p:cTn id="7" dur="500"/>
                                        <p:tgtEl>
                                          <p:spTgt spid="65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653"/>
                                        </p:tgtEl>
                                        <p:attrNameLst>
                                          <p:attrName>style.visibility</p:attrName>
                                        </p:attrNameLst>
                                      </p:cBhvr>
                                      <p:to>
                                        <p:strVal val="visible"/>
                                      </p:to>
                                    </p:set>
                                    <p:animEffect transition="in" filter="box(out)">
                                      <p:cBhvr>
                                        <p:cTn id="12" dur="500"/>
                                        <p:tgtEl>
                                          <p:spTgt spid="65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654"/>
                                        </p:tgtEl>
                                        <p:attrNameLst>
                                          <p:attrName>style.visibility</p:attrName>
                                        </p:attrNameLst>
                                      </p:cBhvr>
                                      <p:to>
                                        <p:strVal val="visible"/>
                                      </p:to>
                                    </p:set>
                                    <p:animEffect transition="in" filter="box(out)">
                                      <p:cBhvr>
                                        <p:cTn id="17" dur="500"/>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2" animBg="1" advAuto="0"/>
      <p:bldP spid="654" grpId="3" animBg="1" advAuto="0"/>
      <p:bldP spid="655"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传感器线圈的电气参数分析…"/>
          <p:cNvSpPr txBox="1">
            <a:spLocks noGrp="1"/>
          </p:cNvSpPr>
          <p:nvPr>
            <p:ph type="body" sz="half" idx="1"/>
          </p:nvPr>
        </p:nvSpPr>
        <p:spPr>
          <a:xfrm>
            <a:off x="1371600" y="2419350"/>
            <a:ext cx="10650736" cy="4068565"/>
          </a:xfrm>
          <a:prstGeom prst="rect">
            <a:avLst/>
          </a:prstGeom>
        </p:spPr>
        <p:txBody>
          <a:bodyPr/>
          <a:lstStyle/>
          <a:p>
            <a:pPr>
              <a:spcBef>
                <a:spcPts val="500"/>
              </a:spcBef>
            </a:pPr>
            <a:r>
              <a:t>传感器线圈的电气参数分析</a:t>
            </a:r>
          </a:p>
          <a:p>
            <a:pPr>
              <a:spcBef>
                <a:spcPts val="500"/>
              </a:spcBef>
            </a:pPr>
            <a:r>
              <a:t>自感式传感器</a:t>
            </a:r>
          </a:p>
          <a:p>
            <a:pPr>
              <a:spcBef>
                <a:spcPts val="500"/>
              </a:spcBef>
            </a:pPr>
            <a:r>
              <a:t>互感式传感器</a:t>
            </a:r>
          </a:p>
          <a:p>
            <a:pPr>
              <a:spcBef>
                <a:spcPts val="500"/>
              </a:spcBef>
            </a:pPr>
            <a:r>
              <a:t>电感式传感器的应用</a:t>
            </a:r>
          </a:p>
          <a:p>
            <a:pPr>
              <a:spcBef>
                <a:spcPts val="500"/>
              </a:spcBef>
            </a:pPr>
            <a:r>
              <a:t>电涡流式传感器</a:t>
            </a:r>
          </a:p>
          <a:p>
            <a:pPr>
              <a:spcBef>
                <a:spcPts val="500"/>
              </a:spcBef>
            </a:pPr>
            <a:r>
              <a:t>压磁式传感器与磁致伸缩执行器</a:t>
            </a:r>
          </a:p>
        </p:txBody>
      </p:sp>
      <p:sp>
        <p:nvSpPr>
          <p:cNvPr id="429" name="主要内容"/>
          <p:cNvSpPr txBox="1">
            <a:spLocks noGrp="1"/>
          </p:cNvSpPr>
          <p:nvPr>
            <p:ph type="title"/>
          </p:nvPr>
        </p:nvSpPr>
        <p:spPr>
          <a:prstGeom prst="rect">
            <a:avLst/>
          </a:prstGeom>
        </p:spPr>
        <p:txBody>
          <a:bodyPr/>
          <a:lstStyle/>
          <a:p>
            <a:r>
              <a:t>主要内容</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a:t>
            </a:fld>
            <a:endParaRPr lang="zh-CN" altLang="en-US"/>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小结"/>
          <p:cNvSpPr>
            <a:spLocks noGrp="1"/>
          </p:cNvSpPr>
          <p:nvPr>
            <p:ph type="title"/>
          </p:nvPr>
        </p:nvSpPr>
        <p:spPr>
          <a:prstGeom prst="rect">
            <a:avLst/>
          </a:prstGeom>
        </p:spPr>
        <p:txBody>
          <a:bodyPr/>
          <a:lstStyle/>
          <a:p>
            <a:r>
              <a:t>小结</a:t>
            </a:r>
          </a:p>
        </p:txBody>
      </p:sp>
      <p:pic>
        <p:nvPicPr>
          <p:cNvPr id="687" name="image.png" descr="image.png"/>
          <p:cNvPicPr>
            <a:picLocks noChangeAspect="1"/>
          </p:cNvPicPr>
          <p:nvPr/>
        </p:nvPicPr>
        <p:blipFill>
          <a:blip r:embed="rId2">
            <a:extLst/>
          </a:blip>
          <a:stretch>
            <a:fillRect/>
          </a:stretch>
        </p:blipFill>
        <p:spPr>
          <a:xfrm>
            <a:off x="132556" y="826785"/>
            <a:ext cx="12739688" cy="8802343"/>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20</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绝大多数自感式传感器都运用与电阻差动式类似的技术来改善性能：由两单一式结构对称组合，构成差动式自感传感器。…"/>
          <p:cNvSpPr txBox="1"/>
          <p:nvPr/>
        </p:nvSpPr>
        <p:spPr>
          <a:xfrm>
            <a:off x="364991" y="2023411"/>
            <a:ext cx="11784521" cy="1867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defTabSz="914400">
              <a:spcBef>
                <a:spcPts val="700"/>
              </a:spcBef>
              <a:defRPr sz="2800" b="0">
                <a:latin typeface="Songti SC Regular"/>
                <a:ea typeface="Songti SC Regular"/>
                <a:cs typeface="Songti SC Regular"/>
                <a:sym typeface="Songti SC Regular"/>
              </a:defRPr>
            </a:pPr>
            <a:r>
              <a:rPr dirty="0"/>
              <a:t>    </a:t>
            </a:r>
            <a:r>
              <a:rPr dirty="0" err="1">
                <a:latin typeface="黑体"/>
                <a:ea typeface="黑体"/>
                <a:cs typeface="黑体"/>
                <a:sym typeface="黑体"/>
              </a:rPr>
              <a:t>绝大多数自感式传感器都运用与</a:t>
            </a:r>
            <a:r>
              <a:rPr dirty="0" err="1">
                <a:solidFill>
                  <a:srgbClr val="FF0000"/>
                </a:solidFill>
                <a:latin typeface="黑体"/>
                <a:ea typeface="黑体"/>
                <a:cs typeface="黑体"/>
                <a:sym typeface="黑体"/>
              </a:rPr>
              <a:t>电阻差动式类似的技术</a:t>
            </a:r>
            <a:r>
              <a:rPr dirty="0" err="1">
                <a:latin typeface="黑体"/>
                <a:ea typeface="黑体"/>
                <a:cs typeface="黑体"/>
                <a:sym typeface="黑体"/>
              </a:rPr>
              <a:t>来改善性能：由两单一式结构对称组合，构成差动式自感传感器</a:t>
            </a:r>
            <a:r>
              <a:rPr dirty="0">
                <a:latin typeface="黑体"/>
                <a:ea typeface="黑体"/>
                <a:cs typeface="黑体"/>
                <a:sym typeface="黑体"/>
              </a:rPr>
              <a:t>。</a:t>
            </a:r>
          </a:p>
          <a:p>
            <a:pPr algn="just" defTabSz="914400">
              <a:spcBef>
                <a:spcPts val="400"/>
              </a:spcBef>
              <a:defRPr sz="2800" b="0">
                <a:latin typeface="Songti SC Regular"/>
                <a:ea typeface="Songti SC Regular"/>
                <a:cs typeface="Songti SC Regular"/>
                <a:sym typeface="Songti SC Regular"/>
              </a:defRPr>
            </a:pPr>
            <a:r>
              <a:rPr dirty="0">
                <a:latin typeface="黑体"/>
                <a:ea typeface="黑体"/>
                <a:cs typeface="黑体"/>
                <a:sym typeface="黑体"/>
              </a:rPr>
              <a:t>     </a:t>
            </a:r>
            <a:r>
              <a:rPr dirty="0" err="1">
                <a:latin typeface="黑体"/>
                <a:ea typeface="黑体"/>
                <a:cs typeface="黑体"/>
                <a:sym typeface="黑体"/>
              </a:rPr>
              <a:t>在实际使用中，常采用两个相同的传感线圈共用一个衔铁，构成差动式自感传感器，两个线圈的电气参数和几何尺寸要求完全相同</a:t>
            </a:r>
            <a:r>
              <a:rPr dirty="0">
                <a:latin typeface="黑体"/>
                <a:ea typeface="黑体"/>
                <a:cs typeface="黑体"/>
                <a:sym typeface="黑体"/>
              </a:rPr>
              <a:t>。</a:t>
            </a:r>
          </a:p>
        </p:txBody>
      </p:sp>
      <p:sp>
        <p:nvSpPr>
          <p:cNvPr id="690" name="当衔铁3移动时，一个线圈的电感量增加，另一个线圈的电感量减少，形成差动形式。"/>
          <p:cNvSpPr txBox="1"/>
          <p:nvPr/>
        </p:nvSpPr>
        <p:spPr>
          <a:xfrm>
            <a:off x="552062" y="4069563"/>
            <a:ext cx="11597450" cy="1107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defTabSz="914400">
              <a:defRPr sz="2800" b="0">
                <a:latin typeface="宋体"/>
                <a:ea typeface="宋体"/>
                <a:cs typeface="宋体"/>
                <a:sym typeface="宋体"/>
              </a:defRPr>
            </a:pPr>
            <a:r>
              <a:rPr dirty="0"/>
              <a:t>  </a:t>
            </a:r>
            <a:r>
              <a:rPr dirty="0" err="1"/>
              <a:t>当衔铁3移动时，一个线圈的电感量增加，另一个线圈的电感量减少，形成差动形式</a:t>
            </a:r>
            <a:r>
              <a:rPr dirty="0"/>
              <a:t>。</a:t>
            </a:r>
          </a:p>
        </p:txBody>
      </p:sp>
      <p:sp>
        <p:nvSpPr>
          <p:cNvPr id="691" name="4.差动式自感传感器"/>
          <p:cNvSpPr txBox="1"/>
          <p:nvPr/>
        </p:nvSpPr>
        <p:spPr>
          <a:xfrm>
            <a:off x="570824" y="1193824"/>
            <a:ext cx="3751264"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42900" indent="-342900" algn="just" defTabSz="914400">
              <a:lnSpc>
                <a:spcPct val="130000"/>
              </a:lnSpc>
              <a:spcBef>
                <a:spcPts val="700"/>
              </a:spcBef>
              <a:defRPr sz="3200">
                <a:solidFill>
                  <a:srgbClr val="FF3300"/>
                </a:solidFill>
                <a:latin typeface="Tahoma"/>
                <a:ea typeface="Tahoma"/>
                <a:cs typeface="Tahoma"/>
                <a:sym typeface="Tahoma"/>
              </a:defRPr>
            </a:pPr>
            <a:r>
              <a:rPr dirty="0" err="1"/>
              <a:t>4.</a:t>
            </a:r>
            <a:r>
              <a:rPr b="0" dirty="0" err="1">
                <a:latin typeface="黑体"/>
                <a:ea typeface="黑体"/>
                <a:cs typeface="黑体"/>
                <a:sym typeface="黑体"/>
              </a:rPr>
              <a:t>差动式自感传感器</a:t>
            </a:r>
            <a:endParaRPr b="0" dirty="0">
              <a:latin typeface="黑体"/>
              <a:ea typeface="黑体"/>
              <a:cs typeface="黑体"/>
              <a:sym typeface="黑体"/>
            </a:endParaRPr>
          </a:p>
        </p:txBody>
      </p:sp>
      <p:grpSp>
        <p:nvGrpSpPr>
          <p:cNvPr id="740" name="成组"/>
          <p:cNvGrpSpPr/>
          <p:nvPr/>
        </p:nvGrpSpPr>
        <p:grpSpPr>
          <a:xfrm>
            <a:off x="3345776" y="4876800"/>
            <a:ext cx="8892636" cy="4279366"/>
            <a:chOff x="0" y="0"/>
            <a:chExt cx="6193980" cy="3339465"/>
          </a:xfrm>
        </p:grpSpPr>
        <p:sp>
          <p:nvSpPr>
            <p:cNvPr id="692" name="变气隙型差动式自感传感器"/>
            <p:cNvSpPr txBox="1"/>
            <p:nvPr/>
          </p:nvSpPr>
          <p:spPr>
            <a:xfrm>
              <a:off x="0" y="2828925"/>
              <a:ext cx="5148263" cy="510540"/>
            </a:xfrm>
            <a:prstGeom prst="rect">
              <a:avLst/>
            </a:prstGeom>
            <a:solidFill>
              <a:srgbClr val="FFFF9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130000"/>
                </a:lnSpc>
                <a:spcBef>
                  <a:spcPts val="1400"/>
                </a:spcBef>
                <a:defRPr>
                  <a:solidFill>
                    <a:srgbClr val="CC00FF"/>
                  </a:solidFill>
                  <a:latin typeface="华文中宋"/>
                  <a:ea typeface="华文中宋"/>
                  <a:cs typeface="华文中宋"/>
                  <a:sym typeface="华文中宋"/>
                </a:defRPr>
              </a:lvl1pPr>
            </a:lstStyle>
            <a:p>
              <a:r>
                <a:t>变气隙型差动式自感传感器</a:t>
              </a:r>
            </a:p>
          </p:txBody>
        </p:sp>
        <p:grpSp>
          <p:nvGrpSpPr>
            <p:cNvPr id="738" name="成组"/>
            <p:cNvGrpSpPr/>
            <p:nvPr/>
          </p:nvGrpSpPr>
          <p:grpSpPr>
            <a:xfrm>
              <a:off x="7937" y="0"/>
              <a:ext cx="6186044" cy="2900363"/>
              <a:chOff x="0" y="0"/>
              <a:chExt cx="6186043" cy="2900362"/>
            </a:xfrm>
          </p:grpSpPr>
          <p:sp>
            <p:nvSpPr>
              <p:cNvPr id="693" name="矩形"/>
              <p:cNvSpPr/>
              <p:nvPr/>
            </p:nvSpPr>
            <p:spPr>
              <a:xfrm>
                <a:off x="0" y="0"/>
                <a:ext cx="5105400" cy="2900363"/>
              </a:xfrm>
              <a:prstGeom prst="rect">
                <a:avLst/>
              </a:prstGeom>
              <a:solidFill>
                <a:srgbClr val="FFFF99"/>
              </a:solidFill>
              <a:ln w="28575" cap="flat">
                <a:solidFill>
                  <a:srgbClr val="FFFF99"/>
                </a:solidFill>
                <a:prstDash val="solid"/>
                <a:round/>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grpSp>
            <p:nvGrpSpPr>
              <p:cNvPr id="737" name="成组"/>
              <p:cNvGrpSpPr/>
              <p:nvPr/>
            </p:nvGrpSpPr>
            <p:grpSpPr>
              <a:xfrm>
                <a:off x="28575" y="62014"/>
                <a:ext cx="6157469" cy="2523507"/>
                <a:chOff x="0" y="0"/>
                <a:chExt cx="6157468" cy="2523506"/>
              </a:xfrm>
            </p:grpSpPr>
            <p:sp>
              <p:nvSpPr>
                <p:cNvPr id="694" name="线条"/>
                <p:cNvSpPr/>
                <p:nvPr/>
              </p:nvSpPr>
              <p:spPr>
                <a:xfrm>
                  <a:off x="3141662" y="947706"/>
                  <a:ext cx="1" cy="685339"/>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95" name="矩形"/>
                <p:cNvSpPr/>
                <p:nvPr/>
              </p:nvSpPr>
              <p:spPr>
                <a:xfrm>
                  <a:off x="803275" y="0"/>
                  <a:ext cx="2016125" cy="2523507"/>
                </a:xfrm>
                <a:prstGeom prst="rect">
                  <a:avLst/>
                </a:prstGeom>
                <a:solidFill>
                  <a:srgbClr val="3399FF"/>
                </a:solidFill>
                <a:ln w="12700" cap="sq">
                  <a:solidFill>
                    <a:srgbClr val="33CCCC"/>
                  </a:solidFill>
                  <a:prstDash val="solid"/>
                  <a:round/>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696" name="矩形"/>
                <p:cNvSpPr/>
                <p:nvPr/>
              </p:nvSpPr>
              <p:spPr>
                <a:xfrm>
                  <a:off x="1020762" y="216255"/>
                  <a:ext cx="647701" cy="2090997"/>
                </a:xfrm>
                <a:prstGeom prst="rect">
                  <a:avLst/>
                </a:prstGeom>
                <a:solidFill>
                  <a:srgbClr val="FFF6C5"/>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697" name="矩形"/>
                <p:cNvSpPr/>
                <p:nvPr/>
              </p:nvSpPr>
              <p:spPr>
                <a:xfrm>
                  <a:off x="731837" y="1009720"/>
                  <a:ext cx="2232026" cy="504066"/>
                </a:xfrm>
                <a:prstGeom prst="rect">
                  <a:avLst/>
                </a:prstGeom>
                <a:solidFill>
                  <a:srgbClr val="FFF6C5"/>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698" name="矩形"/>
                <p:cNvSpPr/>
                <p:nvPr/>
              </p:nvSpPr>
              <p:spPr>
                <a:xfrm>
                  <a:off x="1955800" y="217845"/>
                  <a:ext cx="647700" cy="2089407"/>
                </a:xfrm>
                <a:prstGeom prst="rect">
                  <a:avLst/>
                </a:prstGeom>
                <a:solidFill>
                  <a:srgbClr val="FFF6C5"/>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699" name="矩形"/>
                <p:cNvSpPr/>
                <p:nvPr/>
              </p:nvSpPr>
              <p:spPr>
                <a:xfrm>
                  <a:off x="731837" y="1124208"/>
                  <a:ext cx="2159001" cy="216256"/>
                </a:xfrm>
                <a:prstGeom prst="rect">
                  <a:avLst/>
                </a:prstGeom>
                <a:solidFill>
                  <a:srgbClr val="FF33CC"/>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700" name="lδ"/>
                <p:cNvSpPr/>
                <p:nvPr/>
              </p:nvSpPr>
              <p:spPr>
                <a:xfrm>
                  <a:off x="100012" y="895232"/>
                  <a:ext cx="56038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914400">
                    <a:lnSpc>
                      <a:spcPct val="130000"/>
                    </a:lnSpc>
                    <a:defRPr i="1">
                      <a:solidFill>
                        <a:srgbClr val="200B5B"/>
                      </a:solidFill>
                      <a:latin typeface="Times New Roman"/>
                      <a:ea typeface="Times New Roman"/>
                      <a:cs typeface="Times New Roman"/>
                      <a:sym typeface="Times New Roman"/>
                    </a:defRPr>
                  </a:pPr>
                  <a:r>
                    <a:t>l</a:t>
                  </a:r>
                  <a:r>
                    <a:rPr baseline="-25000"/>
                    <a:t>δ</a:t>
                  </a:r>
                </a:p>
              </p:txBody>
            </p:sp>
            <p:sp>
              <p:nvSpPr>
                <p:cNvPr id="701" name="线条"/>
                <p:cNvSpPr/>
                <p:nvPr/>
              </p:nvSpPr>
              <p:spPr>
                <a:xfrm>
                  <a:off x="393700" y="996999"/>
                  <a:ext cx="287338" cy="1"/>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02" name="线条"/>
                <p:cNvSpPr/>
                <p:nvPr/>
              </p:nvSpPr>
              <p:spPr>
                <a:xfrm>
                  <a:off x="392112" y="1138519"/>
                  <a:ext cx="287338" cy="1"/>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03" name="衔铁"/>
                <p:cNvSpPr/>
                <p:nvPr/>
              </p:nvSpPr>
              <p:spPr>
                <a:xfrm>
                  <a:off x="0" y="1933575"/>
                  <a:ext cx="7921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a:solidFill>
                        <a:srgbClr val="FF0066"/>
                      </a:solidFill>
                      <a:latin typeface="华文中宋"/>
                      <a:ea typeface="华文中宋"/>
                      <a:cs typeface="华文中宋"/>
                      <a:sym typeface="华文中宋"/>
                    </a:defRPr>
                  </a:lvl1pPr>
                </a:lstStyle>
                <a:p>
                  <a:pPr>
                    <a:defRPr>
                      <a:latin typeface="Times New Roman"/>
                      <a:ea typeface="Times New Roman"/>
                      <a:cs typeface="Times New Roman"/>
                      <a:sym typeface="Times New Roman"/>
                    </a:defRPr>
                  </a:pPr>
                  <a:r>
                    <a:rPr>
                      <a:latin typeface="华文中宋"/>
                      <a:ea typeface="华文中宋"/>
                      <a:cs typeface="华文中宋"/>
                      <a:sym typeface="华文中宋"/>
                    </a:rPr>
                    <a:t>衔铁</a:t>
                  </a:r>
                </a:p>
              </p:txBody>
            </p:sp>
            <p:sp>
              <p:nvSpPr>
                <p:cNvPr id="704" name="线条"/>
                <p:cNvSpPr/>
                <p:nvPr/>
              </p:nvSpPr>
              <p:spPr>
                <a:xfrm flipH="1">
                  <a:off x="536574" y="504065"/>
                  <a:ext cx="1" cy="459543"/>
                </a:xfrm>
                <a:prstGeom prst="line">
                  <a:avLst/>
                </a:prstGeom>
                <a:noFill/>
                <a:ln w="19050" cap="flat">
                  <a:solidFill>
                    <a:srgbClr val="FF33CC"/>
                  </a:solidFill>
                  <a:prstDash val="solid"/>
                  <a:round/>
                  <a:tailEnd type="stealth"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05" name="线条"/>
                <p:cNvSpPr/>
                <p:nvPr/>
              </p:nvSpPr>
              <p:spPr>
                <a:xfrm flipV="1">
                  <a:off x="539750" y="1154420"/>
                  <a:ext cx="0" cy="457953"/>
                </a:xfrm>
                <a:prstGeom prst="line">
                  <a:avLst/>
                </a:prstGeom>
                <a:noFill/>
                <a:ln w="19050" cap="flat">
                  <a:solidFill>
                    <a:srgbClr val="FF33CC"/>
                  </a:solidFill>
                  <a:prstDash val="solid"/>
                  <a:round/>
                  <a:tailEnd type="stealth"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06" name="线条"/>
                <p:cNvSpPr/>
                <p:nvPr/>
              </p:nvSpPr>
              <p:spPr>
                <a:xfrm>
                  <a:off x="3826509" y="1291805"/>
                  <a:ext cx="247651" cy="1"/>
                </a:xfrm>
                <a:prstGeom prst="line">
                  <a:avLst/>
                </a:pr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07" name="圆形"/>
                <p:cNvSpPr/>
                <p:nvPr/>
              </p:nvSpPr>
              <p:spPr>
                <a:xfrm rot="16200000">
                  <a:off x="3685278" y="1230055"/>
                  <a:ext cx="125619" cy="127001"/>
                </a:xfrm>
                <a:prstGeom prst="ellipse">
                  <a:avLst/>
                </a:prstGeom>
                <a:solidFill>
                  <a:srgbClr val="FFFFCC"/>
                </a:solidFill>
                <a:ln w="38100" cap="flat">
                  <a:solidFill>
                    <a:srgbClr val="EEB00B"/>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708" name="线条"/>
                <p:cNvSpPr/>
                <p:nvPr/>
              </p:nvSpPr>
              <p:spPr>
                <a:xfrm flipH="1">
                  <a:off x="371474" y="1225975"/>
                  <a:ext cx="657226" cy="682159"/>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09" name="线条"/>
                <p:cNvSpPr/>
                <p:nvPr/>
              </p:nvSpPr>
              <p:spPr>
                <a:xfrm rot="5400000" flipH="1">
                  <a:off x="1716167" y="232903"/>
                  <a:ext cx="176503" cy="432607"/>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0" name="线条"/>
                <p:cNvSpPr/>
                <p:nvPr/>
              </p:nvSpPr>
              <p:spPr>
                <a:xfrm rot="5400000" flipH="1">
                  <a:off x="1716167" y="387144"/>
                  <a:ext cx="176503" cy="432606"/>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1" name="线条"/>
                <p:cNvSpPr/>
                <p:nvPr/>
              </p:nvSpPr>
              <p:spPr>
                <a:xfrm rot="5400000" flipH="1">
                  <a:off x="1712992" y="522303"/>
                  <a:ext cx="176503" cy="432607"/>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2" name="线条"/>
                <p:cNvSpPr/>
                <p:nvPr/>
              </p:nvSpPr>
              <p:spPr>
                <a:xfrm rot="5400000" flipH="1">
                  <a:off x="1717754" y="674954"/>
                  <a:ext cx="176503" cy="432606"/>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717" name="成组"/>
                <p:cNvGrpSpPr/>
                <p:nvPr/>
              </p:nvGrpSpPr>
              <p:grpSpPr>
                <a:xfrm>
                  <a:off x="1586528" y="1598061"/>
                  <a:ext cx="435781" cy="607423"/>
                  <a:chOff x="0" y="0"/>
                  <a:chExt cx="435780" cy="607422"/>
                </a:xfrm>
              </p:grpSpPr>
              <p:sp>
                <p:nvSpPr>
                  <p:cNvPr id="713" name="线条"/>
                  <p:cNvSpPr/>
                  <p:nvPr/>
                </p:nvSpPr>
                <p:spPr>
                  <a:xfrm rot="5400000">
                    <a:off x="131226" y="302868"/>
                    <a:ext cx="176503" cy="432606"/>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4" name="线条"/>
                  <p:cNvSpPr/>
                  <p:nvPr/>
                </p:nvSpPr>
                <p:spPr>
                  <a:xfrm rot="5400000">
                    <a:off x="131226" y="148627"/>
                    <a:ext cx="176503" cy="432607"/>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5" name="线条"/>
                  <p:cNvSpPr/>
                  <p:nvPr/>
                </p:nvSpPr>
                <p:spPr>
                  <a:xfrm rot="5400000">
                    <a:off x="128051" y="13468"/>
                    <a:ext cx="176503" cy="432606"/>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6" name="线条"/>
                  <p:cNvSpPr/>
                  <p:nvPr/>
                </p:nvSpPr>
                <p:spPr>
                  <a:xfrm rot="5400000">
                    <a:off x="131226" y="-128052"/>
                    <a:ext cx="176503" cy="432606"/>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sp>
              <p:nvSpPr>
                <p:cNvPr id="718" name="线条"/>
                <p:cNvSpPr/>
                <p:nvPr/>
              </p:nvSpPr>
              <p:spPr>
                <a:xfrm>
                  <a:off x="2022475" y="1629863"/>
                  <a:ext cx="1079500" cy="1"/>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19" name="形状"/>
                <p:cNvSpPr/>
                <p:nvPr/>
              </p:nvSpPr>
              <p:spPr>
                <a:xfrm>
                  <a:off x="1952625" y="1551948"/>
                  <a:ext cx="76200" cy="715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55"/>
                      </a:lnTo>
                      <a:lnTo>
                        <a:pt x="10800" y="21600"/>
                      </a:lnTo>
                      <a:lnTo>
                        <a:pt x="0" y="17255"/>
                      </a:lnTo>
                      <a:close/>
                    </a:path>
                  </a:pathLst>
                </a:custGeom>
                <a:solidFill>
                  <a:srgbClr val="FFFFCC"/>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720" name="线条"/>
                <p:cNvSpPr/>
                <p:nvPr/>
              </p:nvSpPr>
              <p:spPr>
                <a:xfrm>
                  <a:off x="2028825" y="947706"/>
                  <a:ext cx="1079500" cy="1"/>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21" name="形状"/>
                <p:cNvSpPr/>
                <p:nvPr/>
              </p:nvSpPr>
              <p:spPr>
                <a:xfrm rot="10800000" flipH="1">
                  <a:off x="1960562" y="957246"/>
                  <a:ext cx="76201" cy="715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55"/>
                      </a:lnTo>
                      <a:lnTo>
                        <a:pt x="10800" y="21600"/>
                      </a:lnTo>
                      <a:lnTo>
                        <a:pt x="0" y="17255"/>
                      </a:lnTo>
                      <a:close/>
                    </a:path>
                  </a:pathLst>
                </a:custGeom>
                <a:solidFill>
                  <a:srgbClr val="FFFFCC"/>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722" name="线条"/>
                <p:cNvSpPr/>
                <p:nvPr/>
              </p:nvSpPr>
              <p:spPr>
                <a:xfrm>
                  <a:off x="1970087" y="2216614"/>
                  <a:ext cx="2447926" cy="1"/>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23" name="线条"/>
                <p:cNvSpPr/>
                <p:nvPr/>
              </p:nvSpPr>
              <p:spPr>
                <a:xfrm>
                  <a:off x="1970087" y="346644"/>
                  <a:ext cx="2447926" cy="1"/>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726" name="成组"/>
                <p:cNvGrpSpPr/>
                <p:nvPr/>
              </p:nvGrpSpPr>
              <p:grpSpPr>
                <a:xfrm>
                  <a:off x="3132772" y="1241876"/>
                  <a:ext cx="388304" cy="125620"/>
                  <a:chOff x="0" y="0"/>
                  <a:chExt cx="388302" cy="125618"/>
                </a:xfrm>
              </p:grpSpPr>
              <p:sp>
                <p:nvSpPr>
                  <p:cNvPr id="724" name="线条"/>
                  <p:cNvSpPr/>
                  <p:nvPr/>
                </p:nvSpPr>
                <p:spPr>
                  <a:xfrm flipH="1" flipV="1">
                    <a:off x="0" y="61059"/>
                    <a:ext cx="247650" cy="1"/>
                  </a:xfrm>
                  <a:prstGeom prst="line">
                    <a:avLst/>
                  </a:pr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25" name="圆形"/>
                  <p:cNvSpPr/>
                  <p:nvPr/>
                </p:nvSpPr>
                <p:spPr>
                  <a:xfrm rot="5400000" flipH="1">
                    <a:off x="261993" y="-691"/>
                    <a:ext cx="125619" cy="127001"/>
                  </a:xfrm>
                  <a:prstGeom prst="ellipse">
                    <a:avLst/>
                  </a:prstGeom>
                  <a:solidFill>
                    <a:srgbClr val="FFFFCC"/>
                  </a:solidFill>
                  <a:ln w="38100" cap="flat">
                    <a:solidFill>
                      <a:srgbClr val="EEB00B"/>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grpSp>
            <p:sp>
              <p:nvSpPr>
                <p:cNvPr id="727" name="R1"/>
                <p:cNvSpPr/>
                <p:nvPr/>
              </p:nvSpPr>
              <p:spPr>
                <a:xfrm>
                  <a:off x="4203700" y="577210"/>
                  <a:ext cx="3254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914400">
                    <a:lnSpc>
                      <a:spcPct val="130000"/>
                    </a:lnSpc>
                    <a:defRPr i="1">
                      <a:solidFill>
                        <a:srgbClr val="200B5B"/>
                      </a:solidFill>
                      <a:latin typeface="Times New Roman"/>
                      <a:ea typeface="Times New Roman"/>
                      <a:cs typeface="Times New Roman"/>
                      <a:sym typeface="Times New Roman"/>
                    </a:defRPr>
                  </a:pPr>
                  <a:r>
                    <a:t>R</a:t>
                  </a:r>
                  <a:r>
                    <a:rPr i="0" baseline="-25000"/>
                    <a:t>1</a:t>
                  </a:r>
                </a:p>
              </p:txBody>
            </p:sp>
            <p:sp>
              <p:nvSpPr>
                <p:cNvPr id="728" name="R2"/>
                <p:cNvSpPr/>
                <p:nvPr/>
              </p:nvSpPr>
              <p:spPr>
                <a:xfrm>
                  <a:off x="4167187" y="1513785"/>
                  <a:ext cx="45402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914400">
                    <a:lnSpc>
                      <a:spcPct val="130000"/>
                    </a:lnSpc>
                    <a:defRPr i="1">
                      <a:solidFill>
                        <a:srgbClr val="200B5B"/>
                      </a:solidFill>
                      <a:latin typeface="Times New Roman"/>
                      <a:ea typeface="Times New Roman"/>
                      <a:cs typeface="Times New Roman"/>
                      <a:sym typeface="Times New Roman"/>
                    </a:defRPr>
                  </a:pPr>
                  <a:r>
                    <a:t>R</a:t>
                  </a:r>
                  <a:r>
                    <a:rPr i="0" baseline="-25000"/>
                    <a:t>2</a:t>
                  </a:r>
                </a:p>
              </p:txBody>
            </p:sp>
            <p:sp>
              <p:nvSpPr>
                <p:cNvPr id="729" name="L2"/>
                <p:cNvSpPr/>
                <p:nvPr/>
              </p:nvSpPr>
              <p:spPr>
                <a:xfrm>
                  <a:off x="2100262" y="1658485"/>
                  <a:ext cx="4365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914400">
                    <a:lnSpc>
                      <a:spcPct val="130000"/>
                    </a:lnSpc>
                    <a:defRPr i="1">
                      <a:solidFill>
                        <a:srgbClr val="200B5B"/>
                      </a:solidFill>
                      <a:latin typeface="Times New Roman"/>
                      <a:ea typeface="Times New Roman"/>
                      <a:cs typeface="Times New Roman"/>
                      <a:sym typeface="Times New Roman"/>
                    </a:defRPr>
                  </a:pPr>
                  <a:r>
                    <a:t>L</a:t>
                  </a:r>
                  <a:r>
                    <a:rPr i="0" baseline="-25000"/>
                    <a:t>2</a:t>
                  </a:r>
                </a:p>
              </p:txBody>
            </p:sp>
            <p:sp>
              <p:nvSpPr>
                <p:cNvPr id="730" name="L1"/>
                <p:cNvSpPr/>
                <p:nvPr/>
              </p:nvSpPr>
              <p:spPr>
                <a:xfrm>
                  <a:off x="2171700" y="432510"/>
                  <a:ext cx="43815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914400">
                    <a:lnSpc>
                      <a:spcPct val="130000"/>
                    </a:lnSpc>
                    <a:defRPr i="1">
                      <a:solidFill>
                        <a:srgbClr val="200B5B"/>
                      </a:solidFill>
                      <a:latin typeface="Times New Roman"/>
                      <a:ea typeface="Times New Roman"/>
                      <a:cs typeface="Times New Roman"/>
                      <a:sym typeface="Times New Roman"/>
                    </a:defRPr>
                  </a:pPr>
                  <a:r>
                    <a:t>L</a:t>
                  </a:r>
                  <a:r>
                    <a:rPr i="0" baseline="-25000"/>
                    <a:t>1</a:t>
                  </a:r>
                </a:p>
              </p:txBody>
            </p:sp>
            <p:sp>
              <p:nvSpPr>
                <p:cNvPr id="731" name="线条"/>
                <p:cNvSpPr/>
                <p:nvPr/>
              </p:nvSpPr>
              <p:spPr>
                <a:xfrm>
                  <a:off x="4059237" y="360955"/>
                  <a:ext cx="1" cy="1838169"/>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32" name="矩形"/>
                <p:cNvSpPr/>
                <p:nvPr/>
              </p:nvSpPr>
              <p:spPr>
                <a:xfrm rot="5400000">
                  <a:off x="3850149" y="718035"/>
                  <a:ext cx="403889" cy="122239"/>
                </a:xfrm>
                <a:prstGeom prst="rect">
                  <a:avLst/>
                </a:prstGeom>
                <a:gradFill flip="none" rotWithShape="1">
                  <a:gsLst>
                    <a:gs pos="0">
                      <a:srgbClr val="185E5E"/>
                    </a:gs>
                    <a:gs pos="50000">
                      <a:srgbClr val="33CCCC"/>
                    </a:gs>
                    <a:gs pos="100000">
                      <a:srgbClr val="185E5E"/>
                    </a:gs>
                  </a:gsLst>
                  <a:lin ang="16200000" scaled="0"/>
                </a:gradFill>
                <a:ln w="28575" cap="flat">
                  <a:solidFill>
                    <a:srgbClr val="009999"/>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733" name="矩形"/>
                <p:cNvSpPr/>
                <p:nvPr/>
              </p:nvSpPr>
              <p:spPr>
                <a:xfrm rot="5400000">
                  <a:off x="3850149" y="1654611"/>
                  <a:ext cx="403889" cy="122238"/>
                </a:xfrm>
                <a:prstGeom prst="rect">
                  <a:avLst/>
                </a:prstGeom>
                <a:gradFill flip="none" rotWithShape="1">
                  <a:gsLst>
                    <a:gs pos="0">
                      <a:srgbClr val="185E5E"/>
                    </a:gs>
                    <a:gs pos="50000">
                      <a:srgbClr val="33CCCC"/>
                    </a:gs>
                    <a:gs pos="100000">
                      <a:srgbClr val="185E5E"/>
                    </a:gs>
                  </a:gsLst>
                  <a:lin ang="16200000" scaled="0"/>
                </a:gradFill>
                <a:ln w="28575" cap="flat">
                  <a:solidFill>
                    <a:srgbClr val="009999"/>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734" name="圆形"/>
                <p:cNvSpPr/>
                <p:nvPr/>
              </p:nvSpPr>
              <p:spPr>
                <a:xfrm rot="16200000">
                  <a:off x="4447278" y="287119"/>
                  <a:ext cx="125619" cy="127001"/>
                </a:xfrm>
                <a:prstGeom prst="ellipse">
                  <a:avLst/>
                </a:prstGeom>
                <a:solidFill>
                  <a:srgbClr val="FFFFCC"/>
                </a:solidFill>
                <a:ln w="38100" cap="flat">
                  <a:solidFill>
                    <a:srgbClr val="EEB00B"/>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735" name="圆形"/>
                <p:cNvSpPr/>
                <p:nvPr/>
              </p:nvSpPr>
              <p:spPr>
                <a:xfrm rot="16200000">
                  <a:off x="4463153" y="2133238"/>
                  <a:ext cx="125619" cy="127001"/>
                </a:xfrm>
                <a:prstGeom prst="ellipse">
                  <a:avLst/>
                </a:prstGeom>
                <a:solidFill>
                  <a:srgbClr val="FFFFCC"/>
                </a:solidFill>
                <a:ln w="38100" cap="flat">
                  <a:solidFill>
                    <a:srgbClr val="EEB00B"/>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736" name="U0"/>
                <p:cNvSpPr/>
                <p:nvPr/>
              </p:nvSpPr>
              <p:spPr>
                <a:xfrm>
                  <a:off x="4887468" y="1232336"/>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err="1"/>
                    <a:t>U</a:t>
                  </a:r>
                  <a:r>
                    <a:rPr baseline="-5999" dirty="0" err="1"/>
                    <a:t>0</a:t>
                  </a:r>
                  <a:endParaRPr baseline="-5999" dirty="0"/>
                </a:p>
              </p:txBody>
            </p:sp>
          </p:grpSp>
        </p:grpSp>
        <p:sp>
          <p:nvSpPr>
            <p:cNvPr id="739" name="UAC"/>
            <p:cNvSpPr txBox="1"/>
            <p:nvPr/>
          </p:nvSpPr>
          <p:spPr>
            <a:xfrm>
              <a:off x="3377374" y="921106"/>
              <a:ext cx="629921"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U</a:t>
              </a:r>
              <a:r>
                <a:rPr baseline="-5999"/>
                <a:t>AC</a:t>
              </a:r>
            </a:p>
          </p:txBody>
        </p:sp>
      </p:grpSp>
      <p:sp>
        <p:nvSpPr>
          <p:cNvPr id="741" name="自感式传感器"/>
          <p:cNvSpPr>
            <a:spLocks noGrp="1"/>
          </p:cNvSpPr>
          <p:nvPr>
            <p:ph type="title"/>
          </p:nvPr>
        </p:nvSpPr>
        <p:spPr>
          <a:prstGeom prst="rect">
            <a:avLst/>
          </a:prstGeom>
        </p:spPr>
        <p:txBody>
          <a:body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21</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衔铁下移："/>
          <p:cNvSpPr txBox="1"/>
          <p:nvPr/>
        </p:nvSpPr>
        <p:spPr>
          <a:xfrm>
            <a:off x="729729" y="1971511"/>
            <a:ext cx="2644776"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lnSpc>
                <a:spcPct val="130000"/>
              </a:lnSpc>
              <a:spcBef>
                <a:spcPts val="1000"/>
              </a:spcBef>
              <a:defRPr sz="2800">
                <a:effectLst>
                  <a:outerShdw blurRad="12700" dist="25400" dir="2700000" rotWithShape="0">
                    <a:srgbClr val="FFFFFF"/>
                  </a:outerShdw>
                </a:effectLst>
                <a:latin typeface="Tahoma"/>
                <a:ea typeface="Tahoma"/>
                <a:cs typeface="Tahoma"/>
                <a:sym typeface="Tahoma"/>
              </a:defRPr>
            </a:pPr>
            <a:r>
              <a:rPr b="0">
                <a:latin typeface="黑体"/>
                <a:ea typeface="黑体"/>
                <a:cs typeface="黑体"/>
                <a:sym typeface="黑体"/>
              </a:rPr>
              <a:t>衔铁下移：</a:t>
            </a:r>
            <a:r>
              <a:rPr>
                <a:solidFill>
                  <a:srgbClr val="FF3300"/>
                </a:solidFill>
                <a:effectLst>
                  <a:outerShdw blurRad="12700" dist="25400" dir="2700000" rotWithShape="0">
                    <a:srgbClr val="000000"/>
                  </a:outerShdw>
                </a:effectLst>
                <a:latin typeface="华文中宋"/>
                <a:ea typeface="华文中宋"/>
                <a:cs typeface="华文中宋"/>
                <a:sym typeface="华文中宋"/>
              </a:rPr>
              <a:t>       </a:t>
            </a:r>
          </a:p>
        </p:txBody>
      </p:sp>
      <p:pic>
        <p:nvPicPr>
          <p:cNvPr id="744" name="image.pdf" descr="image.pdf"/>
          <p:cNvPicPr>
            <a:picLocks noChangeAspect="1"/>
          </p:cNvPicPr>
          <p:nvPr/>
        </p:nvPicPr>
        <p:blipFill>
          <a:blip r:embed="rId2">
            <a:extLst/>
          </a:blip>
          <a:stretch>
            <a:fillRect/>
          </a:stretch>
        </p:blipFill>
        <p:spPr>
          <a:xfrm>
            <a:off x="709989" y="2817745"/>
            <a:ext cx="2260582" cy="1101570"/>
          </a:xfrm>
          <a:prstGeom prst="rect">
            <a:avLst/>
          </a:prstGeom>
          <a:ln w="12700">
            <a:miter lim="400000"/>
          </a:ln>
        </p:spPr>
      </p:pic>
      <p:pic>
        <p:nvPicPr>
          <p:cNvPr id="745" name="image.pdf" descr="image.pdf"/>
          <p:cNvPicPr>
            <a:picLocks noChangeAspect="1"/>
          </p:cNvPicPr>
          <p:nvPr/>
        </p:nvPicPr>
        <p:blipFill>
          <a:blip r:embed="rId3">
            <a:extLst/>
          </a:blip>
          <a:stretch>
            <a:fillRect/>
          </a:stretch>
        </p:blipFill>
        <p:spPr>
          <a:xfrm>
            <a:off x="3677475" y="2688603"/>
            <a:ext cx="2589995" cy="1259287"/>
          </a:xfrm>
          <a:prstGeom prst="rect">
            <a:avLst/>
          </a:prstGeom>
          <a:ln w="12700">
            <a:miter lim="400000"/>
          </a:ln>
        </p:spPr>
      </p:pic>
      <p:pic>
        <p:nvPicPr>
          <p:cNvPr id="746" name="image.pdf" descr="image.pdf"/>
          <p:cNvPicPr>
            <a:picLocks noChangeAspect="1"/>
          </p:cNvPicPr>
          <p:nvPr/>
        </p:nvPicPr>
        <p:blipFill>
          <a:blip r:embed="rId4">
            <a:extLst/>
          </a:blip>
          <a:stretch>
            <a:fillRect/>
          </a:stretch>
        </p:blipFill>
        <p:spPr>
          <a:xfrm>
            <a:off x="709989" y="4279900"/>
            <a:ext cx="5372101" cy="1193800"/>
          </a:xfrm>
          <a:prstGeom prst="rect">
            <a:avLst/>
          </a:prstGeom>
          <a:ln w="12700">
            <a:miter lim="400000"/>
          </a:ln>
        </p:spPr>
      </p:pic>
      <p:pic>
        <p:nvPicPr>
          <p:cNvPr id="747" name="image.pdf" descr="image.pdf"/>
          <p:cNvPicPr>
            <a:picLocks noChangeAspect="1"/>
          </p:cNvPicPr>
          <p:nvPr/>
        </p:nvPicPr>
        <p:blipFill>
          <a:blip r:embed="rId5">
            <a:extLst/>
          </a:blip>
          <a:stretch>
            <a:fillRect/>
          </a:stretch>
        </p:blipFill>
        <p:spPr>
          <a:xfrm>
            <a:off x="7082341" y="4282281"/>
            <a:ext cx="5372101" cy="1189038"/>
          </a:xfrm>
          <a:prstGeom prst="rect">
            <a:avLst/>
          </a:prstGeom>
          <a:ln w="12700">
            <a:miter lim="400000"/>
          </a:ln>
        </p:spPr>
      </p:pic>
      <p:pic>
        <p:nvPicPr>
          <p:cNvPr id="748" name="image.pdf" descr="image.pdf"/>
          <p:cNvPicPr>
            <a:picLocks noChangeAspect="1"/>
          </p:cNvPicPr>
          <p:nvPr/>
        </p:nvPicPr>
        <p:blipFill>
          <a:blip r:embed="rId6">
            <a:extLst/>
          </a:blip>
          <a:stretch>
            <a:fillRect/>
          </a:stretch>
        </p:blipFill>
        <p:spPr>
          <a:xfrm>
            <a:off x="709989" y="5553328"/>
            <a:ext cx="7375526" cy="1370014"/>
          </a:xfrm>
          <a:prstGeom prst="rect">
            <a:avLst/>
          </a:prstGeom>
          <a:ln w="12700">
            <a:miter lim="400000"/>
          </a:ln>
        </p:spPr>
      </p:pic>
      <p:pic>
        <p:nvPicPr>
          <p:cNvPr id="749" name="image.pdf" descr="image.pdf"/>
          <p:cNvPicPr>
            <a:picLocks noChangeAspect="1"/>
          </p:cNvPicPr>
          <p:nvPr/>
        </p:nvPicPr>
        <p:blipFill>
          <a:blip r:embed="rId7">
            <a:extLst/>
          </a:blip>
          <a:stretch>
            <a:fillRect/>
          </a:stretch>
        </p:blipFill>
        <p:spPr>
          <a:xfrm>
            <a:off x="709989" y="7257780"/>
            <a:ext cx="7903477" cy="1512194"/>
          </a:xfrm>
          <a:prstGeom prst="rect">
            <a:avLst/>
          </a:prstGeom>
          <a:ln w="12700">
            <a:miter lim="400000"/>
          </a:ln>
        </p:spPr>
      </p:pic>
      <p:grpSp>
        <p:nvGrpSpPr>
          <p:cNvPr id="798" name="成组"/>
          <p:cNvGrpSpPr/>
          <p:nvPr/>
        </p:nvGrpSpPr>
        <p:grpSpPr>
          <a:xfrm>
            <a:off x="7193116" y="863187"/>
            <a:ext cx="6193982" cy="3339466"/>
            <a:chOff x="0" y="0"/>
            <a:chExt cx="6193980" cy="3339465"/>
          </a:xfrm>
        </p:grpSpPr>
        <p:sp>
          <p:nvSpPr>
            <p:cNvPr id="750" name="变气隙型差动式自感传感器"/>
            <p:cNvSpPr txBox="1"/>
            <p:nvPr/>
          </p:nvSpPr>
          <p:spPr>
            <a:xfrm>
              <a:off x="0" y="2828925"/>
              <a:ext cx="5148263" cy="510540"/>
            </a:xfrm>
            <a:prstGeom prst="rect">
              <a:avLst/>
            </a:prstGeom>
            <a:solidFill>
              <a:srgbClr val="FFFF9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lnSpc>
                  <a:spcPct val="130000"/>
                </a:lnSpc>
                <a:spcBef>
                  <a:spcPts val="1400"/>
                </a:spcBef>
                <a:defRPr>
                  <a:solidFill>
                    <a:srgbClr val="CC00FF"/>
                  </a:solidFill>
                  <a:latin typeface="华文中宋"/>
                  <a:ea typeface="华文中宋"/>
                  <a:cs typeface="华文中宋"/>
                  <a:sym typeface="华文中宋"/>
                </a:defRPr>
              </a:lvl1pPr>
            </a:lstStyle>
            <a:p>
              <a:r>
                <a:t>变气隙型差动式自感传感器</a:t>
              </a:r>
            </a:p>
          </p:txBody>
        </p:sp>
        <p:grpSp>
          <p:nvGrpSpPr>
            <p:cNvPr id="796" name="成组"/>
            <p:cNvGrpSpPr/>
            <p:nvPr/>
          </p:nvGrpSpPr>
          <p:grpSpPr>
            <a:xfrm>
              <a:off x="7937" y="0"/>
              <a:ext cx="6186044" cy="2900363"/>
              <a:chOff x="0" y="0"/>
              <a:chExt cx="6186043" cy="2900362"/>
            </a:xfrm>
          </p:grpSpPr>
          <p:sp>
            <p:nvSpPr>
              <p:cNvPr id="751" name="矩形"/>
              <p:cNvSpPr/>
              <p:nvPr/>
            </p:nvSpPr>
            <p:spPr>
              <a:xfrm>
                <a:off x="0" y="0"/>
                <a:ext cx="5105400" cy="2900363"/>
              </a:xfrm>
              <a:prstGeom prst="rect">
                <a:avLst/>
              </a:prstGeom>
              <a:solidFill>
                <a:srgbClr val="FFFF99"/>
              </a:solidFill>
              <a:ln w="28575" cap="flat">
                <a:solidFill>
                  <a:srgbClr val="FFFF99"/>
                </a:solidFill>
                <a:prstDash val="solid"/>
                <a:round/>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grpSp>
            <p:nvGrpSpPr>
              <p:cNvPr id="795" name="成组"/>
              <p:cNvGrpSpPr/>
              <p:nvPr/>
            </p:nvGrpSpPr>
            <p:grpSpPr>
              <a:xfrm>
                <a:off x="28575" y="62014"/>
                <a:ext cx="6157469" cy="2523507"/>
                <a:chOff x="0" y="0"/>
                <a:chExt cx="6157468" cy="2523506"/>
              </a:xfrm>
            </p:grpSpPr>
            <p:sp>
              <p:nvSpPr>
                <p:cNvPr id="752" name="线条"/>
                <p:cNvSpPr/>
                <p:nvPr/>
              </p:nvSpPr>
              <p:spPr>
                <a:xfrm>
                  <a:off x="3141662" y="947706"/>
                  <a:ext cx="1" cy="685339"/>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3" name="矩形"/>
                <p:cNvSpPr/>
                <p:nvPr/>
              </p:nvSpPr>
              <p:spPr>
                <a:xfrm>
                  <a:off x="803275" y="0"/>
                  <a:ext cx="2016125" cy="2523507"/>
                </a:xfrm>
                <a:prstGeom prst="rect">
                  <a:avLst/>
                </a:prstGeom>
                <a:solidFill>
                  <a:srgbClr val="3399FF"/>
                </a:solidFill>
                <a:ln w="12700" cap="sq">
                  <a:solidFill>
                    <a:srgbClr val="33CCCC"/>
                  </a:solidFill>
                  <a:prstDash val="solid"/>
                  <a:round/>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754" name="矩形"/>
                <p:cNvSpPr/>
                <p:nvPr/>
              </p:nvSpPr>
              <p:spPr>
                <a:xfrm>
                  <a:off x="1020762" y="216255"/>
                  <a:ext cx="647701" cy="2090997"/>
                </a:xfrm>
                <a:prstGeom prst="rect">
                  <a:avLst/>
                </a:prstGeom>
                <a:solidFill>
                  <a:srgbClr val="FFF6C5"/>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755" name="矩形"/>
                <p:cNvSpPr/>
                <p:nvPr/>
              </p:nvSpPr>
              <p:spPr>
                <a:xfrm>
                  <a:off x="731837" y="1009720"/>
                  <a:ext cx="2232026" cy="504066"/>
                </a:xfrm>
                <a:prstGeom prst="rect">
                  <a:avLst/>
                </a:prstGeom>
                <a:solidFill>
                  <a:srgbClr val="FFF6C5"/>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756" name="矩形"/>
                <p:cNvSpPr/>
                <p:nvPr/>
              </p:nvSpPr>
              <p:spPr>
                <a:xfrm>
                  <a:off x="1955800" y="217845"/>
                  <a:ext cx="647700" cy="2089407"/>
                </a:xfrm>
                <a:prstGeom prst="rect">
                  <a:avLst/>
                </a:prstGeom>
                <a:solidFill>
                  <a:srgbClr val="FFF6C5"/>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757" name="矩形"/>
                <p:cNvSpPr/>
                <p:nvPr/>
              </p:nvSpPr>
              <p:spPr>
                <a:xfrm>
                  <a:off x="731837" y="1124208"/>
                  <a:ext cx="2159001" cy="216256"/>
                </a:xfrm>
                <a:prstGeom prst="rect">
                  <a:avLst/>
                </a:prstGeom>
                <a:solidFill>
                  <a:srgbClr val="FF33CC"/>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758" name="lδ"/>
                <p:cNvSpPr/>
                <p:nvPr/>
              </p:nvSpPr>
              <p:spPr>
                <a:xfrm>
                  <a:off x="100012" y="895232"/>
                  <a:ext cx="56038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914400">
                    <a:lnSpc>
                      <a:spcPct val="130000"/>
                    </a:lnSpc>
                    <a:defRPr i="1">
                      <a:solidFill>
                        <a:srgbClr val="200B5B"/>
                      </a:solidFill>
                      <a:latin typeface="Times New Roman"/>
                      <a:ea typeface="Times New Roman"/>
                      <a:cs typeface="Times New Roman"/>
                      <a:sym typeface="Times New Roman"/>
                    </a:defRPr>
                  </a:pPr>
                  <a:r>
                    <a:t>l</a:t>
                  </a:r>
                  <a:r>
                    <a:rPr baseline="-25000"/>
                    <a:t>δ</a:t>
                  </a:r>
                </a:p>
              </p:txBody>
            </p:sp>
            <p:sp>
              <p:nvSpPr>
                <p:cNvPr id="759" name="线条"/>
                <p:cNvSpPr/>
                <p:nvPr/>
              </p:nvSpPr>
              <p:spPr>
                <a:xfrm>
                  <a:off x="393700" y="996999"/>
                  <a:ext cx="287338" cy="1"/>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0" name="线条"/>
                <p:cNvSpPr/>
                <p:nvPr/>
              </p:nvSpPr>
              <p:spPr>
                <a:xfrm>
                  <a:off x="392112" y="1138519"/>
                  <a:ext cx="287338" cy="1"/>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1" name="衔铁"/>
                <p:cNvSpPr/>
                <p:nvPr/>
              </p:nvSpPr>
              <p:spPr>
                <a:xfrm>
                  <a:off x="0" y="1933575"/>
                  <a:ext cx="7921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a:solidFill>
                        <a:srgbClr val="FF0066"/>
                      </a:solidFill>
                      <a:latin typeface="华文中宋"/>
                      <a:ea typeface="华文中宋"/>
                      <a:cs typeface="华文中宋"/>
                      <a:sym typeface="华文中宋"/>
                    </a:defRPr>
                  </a:lvl1pPr>
                </a:lstStyle>
                <a:p>
                  <a:pPr>
                    <a:defRPr>
                      <a:latin typeface="Times New Roman"/>
                      <a:ea typeface="Times New Roman"/>
                      <a:cs typeface="Times New Roman"/>
                      <a:sym typeface="Times New Roman"/>
                    </a:defRPr>
                  </a:pPr>
                  <a:r>
                    <a:rPr>
                      <a:latin typeface="华文中宋"/>
                      <a:ea typeface="华文中宋"/>
                      <a:cs typeface="华文中宋"/>
                      <a:sym typeface="华文中宋"/>
                    </a:rPr>
                    <a:t>衔铁</a:t>
                  </a:r>
                </a:p>
              </p:txBody>
            </p:sp>
            <p:sp>
              <p:nvSpPr>
                <p:cNvPr id="762" name="线条"/>
                <p:cNvSpPr/>
                <p:nvPr/>
              </p:nvSpPr>
              <p:spPr>
                <a:xfrm flipH="1">
                  <a:off x="536574" y="504065"/>
                  <a:ext cx="1" cy="459543"/>
                </a:xfrm>
                <a:prstGeom prst="line">
                  <a:avLst/>
                </a:prstGeom>
                <a:noFill/>
                <a:ln w="19050" cap="flat">
                  <a:solidFill>
                    <a:srgbClr val="FF33CC"/>
                  </a:solidFill>
                  <a:prstDash val="solid"/>
                  <a:round/>
                  <a:tailEnd type="stealth"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3" name="线条"/>
                <p:cNvSpPr/>
                <p:nvPr/>
              </p:nvSpPr>
              <p:spPr>
                <a:xfrm flipV="1">
                  <a:off x="539750" y="1154420"/>
                  <a:ext cx="0" cy="457953"/>
                </a:xfrm>
                <a:prstGeom prst="line">
                  <a:avLst/>
                </a:prstGeom>
                <a:noFill/>
                <a:ln w="19050" cap="flat">
                  <a:solidFill>
                    <a:srgbClr val="FF33CC"/>
                  </a:solidFill>
                  <a:prstDash val="solid"/>
                  <a:round/>
                  <a:tailEnd type="stealth"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4" name="线条"/>
                <p:cNvSpPr/>
                <p:nvPr/>
              </p:nvSpPr>
              <p:spPr>
                <a:xfrm>
                  <a:off x="3826509" y="1291805"/>
                  <a:ext cx="247651" cy="1"/>
                </a:xfrm>
                <a:prstGeom prst="line">
                  <a:avLst/>
                </a:pr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5" name="圆形"/>
                <p:cNvSpPr/>
                <p:nvPr/>
              </p:nvSpPr>
              <p:spPr>
                <a:xfrm rot="16200000">
                  <a:off x="3685278" y="1230055"/>
                  <a:ext cx="125619" cy="127001"/>
                </a:xfrm>
                <a:prstGeom prst="ellipse">
                  <a:avLst/>
                </a:prstGeom>
                <a:solidFill>
                  <a:srgbClr val="FFFFCC"/>
                </a:solidFill>
                <a:ln w="38100" cap="flat">
                  <a:solidFill>
                    <a:srgbClr val="EEB00B"/>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766" name="线条"/>
                <p:cNvSpPr/>
                <p:nvPr/>
              </p:nvSpPr>
              <p:spPr>
                <a:xfrm flipH="1">
                  <a:off x="371474" y="1225975"/>
                  <a:ext cx="657226" cy="682159"/>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7" name="线条"/>
                <p:cNvSpPr/>
                <p:nvPr/>
              </p:nvSpPr>
              <p:spPr>
                <a:xfrm rot="5400000" flipH="1">
                  <a:off x="1716167" y="232903"/>
                  <a:ext cx="176503" cy="432607"/>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68" name="线条"/>
                <p:cNvSpPr/>
                <p:nvPr/>
              </p:nvSpPr>
              <p:spPr>
                <a:xfrm rot="5400000" flipH="1">
                  <a:off x="1716167" y="387144"/>
                  <a:ext cx="176503" cy="432606"/>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69" name="线条"/>
                <p:cNvSpPr/>
                <p:nvPr/>
              </p:nvSpPr>
              <p:spPr>
                <a:xfrm rot="5400000" flipH="1">
                  <a:off x="1712992" y="522303"/>
                  <a:ext cx="176503" cy="432607"/>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0" name="线条"/>
                <p:cNvSpPr/>
                <p:nvPr/>
              </p:nvSpPr>
              <p:spPr>
                <a:xfrm rot="5400000" flipH="1">
                  <a:off x="1717754" y="674954"/>
                  <a:ext cx="176503" cy="432606"/>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775" name="成组"/>
                <p:cNvGrpSpPr/>
                <p:nvPr/>
              </p:nvGrpSpPr>
              <p:grpSpPr>
                <a:xfrm>
                  <a:off x="1586528" y="1598061"/>
                  <a:ext cx="435781" cy="607423"/>
                  <a:chOff x="0" y="0"/>
                  <a:chExt cx="435780" cy="607422"/>
                </a:xfrm>
              </p:grpSpPr>
              <p:sp>
                <p:nvSpPr>
                  <p:cNvPr id="771" name="线条"/>
                  <p:cNvSpPr/>
                  <p:nvPr/>
                </p:nvSpPr>
                <p:spPr>
                  <a:xfrm rot="5400000">
                    <a:off x="131226" y="302868"/>
                    <a:ext cx="176503" cy="432606"/>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2" name="线条"/>
                  <p:cNvSpPr/>
                  <p:nvPr/>
                </p:nvSpPr>
                <p:spPr>
                  <a:xfrm rot="5400000">
                    <a:off x="131226" y="148627"/>
                    <a:ext cx="176503" cy="432607"/>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3" name="线条"/>
                  <p:cNvSpPr/>
                  <p:nvPr/>
                </p:nvSpPr>
                <p:spPr>
                  <a:xfrm rot="5400000">
                    <a:off x="128051" y="13468"/>
                    <a:ext cx="176503" cy="432606"/>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4" name="线条"/>
                  <p:cNvSpPr/>
                  <p:nvPr/>
                </p:nvSpPr>
                <p:spPr>
                  <a:xfrm rot="5400000">
                    <a:off x="131226" y="-128052"/>
                    <a:ext cx="176503" cy="432606"/>
                  </a:xfrm>
                  <a:custGeom>
                    <a:avLst/>
                    <a:gdLst/>
                    <a:ahLst/>
                    <a:cxnLst>
                      <a:cxn ang="0">
                        <a:pos x="wd2" y="hd2"/>
                      </a:cxn>
                      <a:cxn ang="5400000">
                        <a:pos x="wd2" y="hd2"/>
                      </a:cxn>
                      <a:cxn ang="10800000">
                        <a:pos x="wd2" y="hd2"/>
                      </a:cxn>
                      <a:cxn ang="16200000">
                        <a:pos x="wd2" y="hd2"/>
                      </a:cxn>
                    </a:cxnLst>
                    <a:rect l="0" t="0" r="r" b="b"/>
                    <a:pathLst>
                      <a:path w="21600" h="18806" extrusionOk="0">
                        <a:moveTo>
                          <a:pt x="0" y="3019"/>
                        </a:moveTo>
                        <a:cubicBezTo>
                          <a:pt x="864" y="816"/>
                          <a:pt x="1824" y="-1387"/>
                          <a:pt x="4800" y="1103"/>
                        </a:cubicBezTo>
                        <a:cubicBezTo>
                          <a:pt x="7776" y="3594"/>
                          <a:pt x="14976" y="15519"/>
                          <a:pt x="17760" y="17866"/>
                        </a:cubicBezTo>
                        <a:cubicBezTo>
                          <a:pt x="20544" y="20213"/>
                          <a:pt x="21024" y="17723"/>
                          <a:pt x="21600" y="15232"/>
                        </a:cubicBezTo>
                      </a:path>
                    </a:pathLst>
                  </a:cu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sp>
              <p:nvSpPr>
                <p:cNvPr id="776" name="线条"/>
                <p:cNvSpPr/>
                <p:nvPr/>
              </p:nvSpPr>
              <p:spPr>
                <a:xfrm>
                  <a:off x="2022475" y="1629863"/>
                  <a:ext cx="1079500" cy="1"/>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77" name="形状"/>
                <p:cNvSpPr/>
                <p:nvPr/>
              </p:nvSpPr>
              <p:spPr>
                <a:xfrm>
                  <a:off x="1952625" y="1551948"/>
                  <a:ext cx="76200" cy="715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55"/>
                      </a:lnTo>
                      <a:lnTo>
                        <a:pt x="10800" y="21600"/>
                      </a:lnTo>
                      <a:lnTo>
                        <a:pt x="0" y="17255"/>
                      </a:lnTo>
                      <a:close/>
                    </a:path>
                  </a:pathLst>
                </a:custGeom>
                <a:solidFill>
                  <a:srgbClr val="FFFFCC"/>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778" name="线条"/>
                <p:cNvSpPr/>
                <p:nvPr/>
              </p:nvSpPr>
              <p:spPr>
                <a:xfrm>
                  <a:off x="2028825" y="947706"/>
                  <a:ext cx="1079500" cy="1"/>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79" name="形状"/>
                <p:cNvSpPr/>
                <p:nvPr/>
              </p:nvSpPr>
              <p:spPr>
                <a:xfrm rot="10800000" flipH="1">
                  <a:off x="1960562" y="957246"/>
                  <a:ext cx="76201" cy="715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55"/>
                      </a:lnTo>
                      <a:lnTo>
                        <a:pt x="10800" y="21600"/>
                      </a:lnTo>
                      <a:lnTo>
                        <a:pt x="0" y="17255"/>
                      </a:lnTo>
                      <a:close/>
                    </a:path>
                  </a:pathLst>
                </a:custGeom>
                <a:solidFill>
                  <a:srgbClr val="FFFFCC"/>
                </a:solid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sp>
              <p:nvSpPr>
                <p:cNvPr id="780" name="线条"/>
                <p:cNvSpPr/>
                <p:nvPr/>
              </p:nvSpPr>
              <p:spPr>
                <a:xfrm>
                  <a:off x="1970087" y="2216614"/>
                  <a:ext cx="2447926" cy="1"/>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81" name="线条"/>
                <p:cNvSpPr/>
                <p:nvPr/>
              </p:nvSpPr>
              <p:spPr>
                <a:xfrm>
                  <a:off x="1970087" y="346644"/>
                  <a:ext cx="2447926" cy="1"/>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784" name="成组"/>
                <p:cNvGrpSpPr/>
                <p:nvPr/>
              </p:nvGrpSpPr>
              <p:grpSpPr>
                <a:xfrm>
                  <a:off x="3132772" y="1241876"/>
                  <a:ext cx="388304" cy="125620"/>
                  <a:chOff x="0" y="0"/>
                  <a:chExt cx="388302" cy="125618"/>
                </a:xfrm>
              </p:grpSpPr>
              <p:sp>
                <p:nvSpPr>
                  <p:cNvPr id="782" name="线条"/>
                  <p:cNvSpPr/>
                  <p:nvPr/>
                </p:nvSpPr>
                <p:spPr>
                  <a:xfrm flipH="1" flipV="1">
                    <a:off x="0" y="61059"/>
                    <a:ext cx="247650" cy="1"/>
                  </a:xfrm>
                  <a:prstGeom prst="line">
                    <a:avLst/>
                  </a:prstGeom>
                  <a:noFill/>
                  <a:ln w="38100" cap="flat">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83" name="圆形"/>
                  <p:cNvSpPr/>
                  <p:nvPr/>
                </p:nvSpPr>
                <p:spPr>
                  <a:xfrm rot="5400000" flipH="1">
                    <a:off x="261993" y="-691"/>
                    <a:ext cx="125619" cy="127001"/>
                  </a:xfrm>
                  <a:prstGeom prst="ellipse">
                    <a:avLst/>
                  </a:prstGeom>
                  <a:solidFill>
                    <a:srgbClr val="FFFFCC"/>
                  </a:solidFill>
                  <a:ln w="38100" cap="flat">
                    <a:solidFill>
                      <a:srgbClr val="EEB00B"/>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grpSp>
            <p:sp>
              <p:nvSpPr>
                <p:cNvPr id="785" name="R1"/>
                <p:cNvSpPr/>
                <p:nvPr/>
              </p:nvSpPr>
              <p:spPr>
                <a:xfrm>
                  <a:off x="4203700" y="577210"/>
                  <a:ext cx="3254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914400">
                    <a:lnSpc>
                      <a:spcPct val="130000"/>
                    </a:lnSpc>
                    <a:defRPr i="1">
                      <a:solidFill>
                        <a:srgbClr val="200B5B"/>
                      </a:solidFill>
                      <a:latin typeface="Times New Roman"/>
                      <a:ea typeface="Times New Roman"/>
                      <a:cs typeface="Times New Roman"/>
                      <a:sym typeface="Times New Roman"/>
                    </a:defRPr>
                  </a:pPr>
                  <a:r>
                    <a:t>R</a:t>
                  </a:r>
                  <a:r>
                    <a:rPr i="0" baseline="-25000"/>
                    <a:t>1</a:t>
                  </a:r>
                </a:p>
              </p:txBody>
            </p:sp>
            <p:sp>
              <p:nvSpPr>
                <p:cNvPr id="786" name="R2"/>
                <p:cNvSpPr/>
                <p:nvPr/>
              </p:nvSpPr>
              <p:spPr>
                <a:xfrm>
                  <a:off x="4167187" y="1513785"/>
                  <a:ext cx="45402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914400">
                    <a:lnSpc>
                      <a:spcPct val="130000"/>
                    </a:lnSpc>
                    <a:defRPr i="1">
                      <a:solidFill>
                        <a:srgbClr val="200B5B"/>
                      </a:solidFill>
                      <a:latin typeface="Times New Roman"/>
                      <a:ea typeface="Times New Roman"/>
                      <a:cs typeface="Times New Roman"/>
                      <a:sym typeface="Times New Roman"/>
                    </a:defRPr>
                  </a:pPr>
                  <a:r>
                    <a:t>R</a:t>
                  </a:r>
                  <a:r>
                    <a:rPr i="0" baseline="-25000"/>
                    <a:t>2</a:t>
                  </a:r>
                </a:p>
              </p:txBody>
            </p:sp>
            <p:sp>
              <p:nvSpPr>
                <p:cNvPr id="787" name="L2"/>
                <p:cNvSpPr/>
                <p:nvPr/>
              </p:nvSpPr>
              <p:spPr>
                <a:xfrm>
                  <a:off x="2100262" y="1658485"/>
                  <a:ext cx="4365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914400">
                    <a:lnSpc>
                      <a:spcPct val="130000"/>
                    </a:lnSpc>
                    <a:defRPr i="1">
                      <a:solidFill>
                        <a:srgbClr val="200B5B"/>
                      </a:solidFill>
                      <a:latin typeface="Times New Roman"/>
                      <a:ea typeface="Times New Roman"/>
                      <a:cs typeface="Times New Roman"/>
                      <a:sym typeface="Times New Roman"/>
                    </a:defRPr>
                  </a:pPr>
                  <a:r>
                    <a:t>L</a:t>
                  </a:r>
                  <a:r>
                    <a:rPr i="0" baseline="-25000"/>
                    <a:t>2</a:t>
                  </a:r>
                </a:p>
              </p:txBody>
            </p:sp>
            <p:sp>
              <p:nvSpPr>
                <p:cNvPr id="788" name="L1"/>
                <p:cNvSpPr/>
                <p:nvPr/>
              </p:nvSpPr>
              <p:spPr>
                <a:xfrm>
                  <a:off x="2171700" y="432510"/>
                  <a:ext cx="43815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914400">
                    <a:lnSpc>
                      <a:spcPct val="130000"/>
                    </a:lnSpc>
                    <a:defRPr i="1">
                      <a:solidFill>
                        <a:srgbClr val="200B5B"/>
                      </a:solidFill>
                      <a:latin typeface="Times New Roman"/>
                      <a:ea typeface="Times New Roman"/>
                      <a:cs typeface="Times New Roman"/>
                      <a:sym typeface="Times New Roman"/>
                    </a:defRPr>
                  </a:pPr>
                  <a:r>
                    <a:t>L</a:t>
                  </a:r>
                  <a:r>
                    <a:rPr i="0" baseline="-25000"/>
                    <a:t>1</a:t>
                  </a:r>
                </a:p>
              </p:txBody>
            </p:sp>
            <p:sp>
              <p:nvSpPr>
                <p:cNvPr id="789" name="线条"/>
                <p:cNvSpPr/>
                <p:nvPr/>
              </p:nvSpPr>
              <p:spPr>
                <a:xfrm>
                  <a:off x="4059237" y="360955"/>
                  <a:ext cx="1" cy="1838169"/>
                </a:xfrm>
                <a:prstGeom prst="line">
                  <a:avLst/>
                </a:prstGeom>
                <a:noFill/>
                <a:ln w="38100" cap="sq">
                  <a:solidFill>
                    <a:srgbClr val="EEB0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90" name="矩形"/>
                <p:cNvSpPr/>
                <p:nvPr/>
              </p:nvSpPr>
              <p:spPr>
                <a:xfrm rot="5400000">
                  <a:off x="3850149" y="718035"/>
                  <a:ext cx="403889" cy="122239"/>
                </a:xfrm>
                <a:prstGeom prst="rect">
                  <a:avLst/>
                </a:prstGeom>
                <a:gradFill flip="none" rotWithShape="1">
                  <a:gsLst>
                    <a:gs pos="0">
                      <a:srgbClr val="185E5E"/>
                    </a:gs>
                    <a:gs pos="50000">
                      <a:srgbClr val="33CCCC"/>
                    </a:gs>
                    <a:gs pos="100000">
                      <a:srgbClr val="185E5E"/>
                    </a:gs>
                  </a:gsLst>
                  <a:lin ang="16200000" scaled="0"/>
                </a:gradFill>
                <a:ln w="28575" cap="flat">
                  <a:solidFill>
                    <a:srgbClr val="009999"/>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791" name="矩形"/>
                <p:cNvSpPr/>
                <p:nvPr/>
              </p:nvSpPr>
              <p:spPr>
                <a:xfrm rot="5400000">
                  <a:off x="3850149" y="1654611"/>
                  <a:ext cx="403889" cy="122238"/>
                </a:xfrm>
                <a:prstGeom prst="rect">
                  <a:avLst/>
                </a:prstGeom>
                <a:gradFill flip="none" rotWithShape="1">
                  <a:gsLst>
                    <a:gs pos="0">
                      <a:srgbClr val="185E5E"/>
                    </a:gs>
                    <a:gs pos="50000">
                      <a:srgbClr val="33CCCC"/>
                    </a:gs>
                    <a:gs pos="100000">
                      <a:srgbClr val="185E5E"/>
                    </a:gs>
                  </a:gsLst>
                  <a:lin ang="16200000" scaled="0"/>
                </a:gradFill>
                <a:ln w="28575" cap="flat">
                  <a:solidFill>
                    <a:srgbClr val="009999"/>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792" name="圆形"/>
                <p:cNvSpPr/>
                <p:nvPr/>
              </p:nvSpPr>
              <p:spPr>
                <a:xfrm rot="16200000">
                  <a:off x="4447278" y="287119"/>
                  <a:ext cx="125619" cy="127001"/>
                </a:xfrm>
                <a:prstGeom prst="ellipse">
                  <a:avLst/>
                </a:prstGeom>
                <a:solidFill>
                  <a:srgbClr val="FFFFCC"/>
                </a:solidFill>
                <a:ln w="38100" cap="flat">
                  <a:solidFill>
                    <a:srgbClr val="EEB00B"/>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793" name="圆形"/>
                <p:cNvSpPr/>
                <p:nvPr/>
              </p:nvSpPr>
              <p:spPr>
                <a:xfrm rot="16200000">
                  <a:off x="4463153" y="2133238"/>
                  <a:ext cx="125619" cy="127001"/>
                </a:xfrm>
                <a:prstGeom prst="ellipse">
                  <a:avLst/>
                </a:prstGeom>
                <a:solidFill>
                  <a:srgbClr val="FFFFCC"/>
                </a:solidFill>
                <a:ln w="38100" cap="flat">
                  <a:solidFill>
                    <a:srgbClr val="EEB00B"/>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794" name="U0"/>
                <p:cNvSpPr/>
                <p:nvPr/>
              </p:nvSpPr>
              <p:spPr>
                <a:xfrm>
                  <a:off x="4887468" y="1232336"/>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U</a:t>
                  </a:r>
                  <a:r>
                    <a:rPr baseline="-5999"/>
                    <a:t>0</a:t>
                  </a:r>
                </a:p>
              </p:txBody>
            </p:sp>
          </p:grpSp>
        </p:grpSp>
        <p:sp>
          <p:nvSpPr>
            <p:cNvPr id="797" name="UAC"/>
            <p:cNvSpPr txBox="1"/>
            <p:nvPr/>
          </p:nvSpPr>
          <p:spPr>
            <a:xfrm>
              <a:off x="3377374" y="921106"/>
              <a:ext cx="629921"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U</a:t>
              </a:r>
              <a:r>
                <a:rPr baseline="-5999"/>
                <a:t>AC</a:t>
              </a:r>
            </a:p>
          </p:txBody>
        </p:sp>
      </p:grpSp>
      <p:sp>
        <p:nvSpPr>
          <p:cNvPr id="799" name="自感式传感器"/>
          <p:cNvSpPr>
            <a:spLocks noGrp="1"/>
          </p:cNvSpPr>
          <p:nvPr>
            <p:ph type="title"/>
          </p:nvPr>
        </p:nvSpPr>
        <p:spPr>
          <a:prstGeom prst="rect">
            <a:avLst/>
          </a:prstGeom>
        </p:spPr>
        <p:txBody>
          <a:body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22</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1" nodeType="afterEffect">
                                  <p:stCondLst>
                                    <p:cond delay="0"/>
                                  </p:stCondLst>
                                  <p:iterate>
                                    <p:tmAbs val="0"/>
                                  </p:iterate>
                                  <p:childTnLst>
                                    <p:set>
                                      <p:cBhvr>
                                        <p:cTn id="6" fill="hold"/>
                                        <p:tgtEl>
                                          <p:spTgt spid="748"/>
                                        </p:tgtEl>
                                        <p:attrNameLst>
                                          <p:attrName>style.visibility</p:attrName>
                                        </p:attrNameLst>
                                      </p:cBhvr>
                                      <p:to>
                                        <p:strVal val="visible"/>
                                      </p:to>
                                    </p:set>
                                    <p:anim calcmode="lin" valueType="num">
                                      <p:cBhvr>
                                        <p:cTn id="7" dur="500" fill="hold"/>
                                        <p:tgtEl>
                                          <p:spTgt spid="748"/>
                                        </p:tgtEl>
                                        <p:attrNameLst>
                                          <p:attrName>ppt_w</p:attrName>
                                        </p:attrNameLst>
                                      </p:cBhvr>
                                      <p:tavLst>
                                        <p:tav tm="0" fmla="#ppt_w*sin(2.5*pi*$)">
                                          <p:val>
                                            <p:fltVal val="0"/>
                                          </p:val>
                                        </p:tav>
                                        <p:tav tm="100000">
                                          <p:val>
                                            <p:fltVal val="1"/>
                                          </p:val>
                                        </p:tav>
                                      </p:tavLst>
                                    </p:anim>
                                    <p:anim calcmode="lin" valueType="num">
                                      <p:cBhvr>
                                        <p:cTn id="8" dur="500" fill="hold"/>
                                        <p:tgtEl>
                                          <p:spTgt spid="74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2" nodeType="clickEffect">
                                  <p:stCondLst>
                                    <p:cond delay="0"/>
                                  </p:stCondLst>
                                  <p:iterate>
                                    <p:tmAbs val="0"/>
                                  </p:iterate>
                                  <p:childTnLst>
                                    <p:set>
                                      <p:cBhvr>
                                        <p:cTn id="12" fill="hold"/>
                                        <p:tgtEl>
                                          <p:spTgt spid="749"/>
                                        </p:tgtEl>
                                        <p:attrNameLst>
                                          <p:attrName>style.visibility</p:attrName>
                                        </p:attrNameLst>
                                      </p:cBhvr>
                                      <p:to>
                                        <p:strVal val="visible"/>
                                      </p:to>
                                    </p:set>
                                    <p:animEffect transition="in" filter="wipe(left)">
                                      <p:cBhvr>
                                        <p:cTn id="13" dur="500"/>
                                        <p:tgtEl>
                                          <p:spTgt spid="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 grpId="1" animBg="1" advAuto="0"/>
      <p:bldP spid="749" grpId="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3" name="成组"/>
          <p:cNvGrpSpPr/>
          <p:nvPr/>
        </p:nvGrpSpPr>
        <p:grpSpPr>
          <a:xfrm>
            <a:off x="4997164" y="3378646"/>
            <a:ext cx="2482851" cy="1122363"/>
            <a:chOff x="0" y="0"/>
            <a:chExt cx="2482850" cy="1122362"/>
          </a:xfrm>
        </p:grpSpPr>
        <p:sp>
          <p:nvSpPr>
            <p:cNvPr id="801" name="矩形"/>
            <p:cNvSpPr/>
            <p:nvPr/>
          </p:nvSpPr>
          <p:spPr>
            <a:xfrm>
              <a:off x="0" y="0"/>
              <a:ext cx="2482850" cy="1122363"/>
            </a:xfrm>
            <a:prstGeom prst="rect">
              <a:avLst/>
            </a:prstGeom>
            <a:solidFill>
              <a:srgbClr val="CC00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802" name="image.pdf" descr="image.pdf"/>
            <p:cNvPicPr>
              <a:picLocks noChangeAspect="1"/>
            </p:cNvPicPr>
            <p:nvPr/>
          </p:nvPicPr>
          <p:blipFill>
            <a:blip r:embed="rId2">
              <a:extLst/>
            </a:blip>
            <a:stretch>
              <a:fillRect/>
            </a:stretch>
          </p:blipFill>
          <p:spPr>
            <a:xfrm>
              <a:off x="0" y="0"/>
              <a:ext cx="2482850" cy="1122363"/>
            </a:xfrm>
            <a:prstGeom prst="rect">
              <a:avLst/>
            </a:prstGeom>
            <a:ln w="12700" cap="flat">
              <a:noFill/>
              <a:miter lim="400000"/>
            </a:ln>
            <a:effectLst/>
          </p:spPr>
        </p:pic>
      </p:grpSp>
      <p:sp>
        <p:nvSpPr>
          <p:cNvPr id="804" name="忽略高次项："/>
          <p:cNvSpPr txBox="1"/>
          <p:nvPr/>
        </p:nvSpPr>
        <p:spPr>
          <a:xfrm>
            <a:off x="1536636" y="3594546"/>
            <a:ext cx="2772983"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lnSpc>
                <a:spcPct val="130000"/>
              </a:lnSpc>
              <a:spcBef>
                <a:spcPts val="1400"/>
              </a:spcBef>
              <a:defRPr sz="2800">
                <a:effectLst>
                  <a:outerShdw blurRad="12700" dist="25400" dir="2700000" rotWithShape="0">
                    <a:srgbClr val="FFFFFF"/>
                  </a:outerShdw>
                </a:effectLst>
                <a:latin typeface="Tahoma"/>
                <a:ea typeface="Tahoma"/>
                <a:cs typeface="Tahoma"/>
                <a:sym typeface="Tahoma"/>
              </a:defRPr>
            </a:pPr>
            <a:r>
              <a:rPr b="0">
                <a:latin typeface="黑体"/>
                <a:ea typeface="黑体"/>
                <a:cs typeface="黑体"/>
                <a:sym typeface="黑体"/>
              </a:rPr>
              <a:t>忽略高次项：</a:t>
            </a:r>
            <a:r>
              <a:rPr>
                <a:solidFill>
                  <a:srgbClr val="1C1C1C"/>
                </a:solidFill>
                <a:effectLst>
                  <a:outerShdw blurRad="12700" dist="25400" dir="2700000" rotWithShape="0">
                    <a:srgbClr val="000000"/>
                  </a:outerShdw>
                </a:effectLst>
                <a:latin typeface="华文中宋"/>
                <a:ea typeface="华文中宋"/>
                <a:cs typeface="华文中宋"/>
                <a:sym typeface="华文中宋"/>
              </a:rPr>
              <a:t>      </a:t>
            </a:r>
          </a:p>
        </p:txBody>
      </p:sp>
      <p:sp>
        <p:nvSpPr>
          <p:cNvPr id="805" name="上式中不存在偶次项，显然差动式自感传感器的非线性误差要比单个自感传感器的小得多。"/>
          <p:cNvSpPr txBox="1"/>
          <p:nvPr/>
        </p:nvSpPr>
        <p:spPr>
          <a:xfrm>
            <a:off x="846582" y="1883571"/>
            <a:ext cx="10784015" cy="1259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lnSpc>
                <a:spcPct val="130000"/>
              </a:lnSpc>
              <a:defRPr sz="2800" b="0">
                <a:effectLst>
                  <a:outerShdw blurRad="12700" dist="25400" dir="2700000" rotWithShape="0">
                    <a:srgbClr val="FFFFFF"/>
                  </a:outerShdw>
                </a:effectLst>
                <a:latin typeface="Songti SC Bold"/>
                <a:ea typeface="Songti SC Bold"/>
                <a:cs typeface="Songti SC Bold"/>
                <a:sym typeface="Songti SC Bold"/>
              </a:defRPr>
            </a:pPr>
            <a:r>
              <a:t>    </a:t>
            </a:r>
            <a:r>
              <a:rPr>
                <a:latin typeface="黑体"/>
                <a:ea typeface="黑体"/>
                <a:cs typeface="黑体"/>
                <a:sym typeface="黑体"/>
              </a:rPr>
              <a:t>上式中不存在偶次项，显然差动式自感传感器的非线性误差要比单个自感传感器的小得多。 </a:t>
            </a:r>
          </a:p>
        </p:txBody>
      </p:sp>
      <p:sp>
        <p:nvSpPr>
          <p:cNvPr id="806" name="差动式与单线圈电感式传感器相比，具有下列优点：…"/>
          <p:cNvSpPr txBox="1"/>
          <p:nvPr/>
        </p:nvSpPr>
        <p:spPr>
          <a:xfrm>
            <a:off x="855905" y="4781209"/>
            <a:ext cx="11878206" cy="3482341"/>
          </a:xfrm>
          <a:prstGeom prst="rect">
            <a:avLst/>
          </a:prstGeom>
          <a:ln w="38100">
            <a:solidFill>
              <a:schemeClr val="accent2">
                <a:hueOff val="-85259"/>
                <a:satOff val="14347"/>
                <a:lumOff val="22373"/>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defTabSz="914400">
              <a:lnSpc>
                <a:spcPct val="140000"/>
              </a:lnSpc>
              <a:defRPr sz="2800">
                <a:latin typeface="Tahoma"/>
                <a:ea typeface="Tahoma"/>
                <a:cs typeface="Tahoma"/>
                <a:sym typeface="Tahoma"/>
              </a:defRPr>
            </a:pPr>
            <a:r>
              <a:rPr b="0">
                <a:latin typeface="黑体"/>
                <a:ea typeface="黑体"/>
                <a:cs typeface="黑体"/>
                <a:sym typeface="黑体"/>
              </a:rPr>
              <a:t>差动式与单线圈电感式传感器相比，具有下列优点：</a:t>
            </a:r>
          </a:p>
          <a:p>
            <a:pPr algn="l" defTabSz="914400">
              <a:lnSpc>
                <a:spcPct val="140000"/>
              </a:lnSpc>
              <a:defRPr sz="2800">
                <a:latin typeface="Tahoma"/>
                <a:ea typeface="Tahoma"/>
                <a:cs typeface="Tahoma"/>
                <a:sym typeface="Tahoma"/>
              </a:defRPr>
            </a:pPr>
            <a:r>
              <a:t>① </a:t>
            </a:r>
            <a:r>
              <a:rPr b="0">
                <a:latin typeface="黑体"/>
                <a:ea typeface="黑体"/>
                <a:cs typeface="黑体"/>
                <a:sym typeface="黑体"/>
              </a:rPr>
              <a:t>线性好；</a:t>
            </a:r>
          </a:p>
          <a:p>
            <a:pPr algn="l" defTabSz="914400">
              <a:lnSpc>
                <a:spcPct val="140000"/>
              </a:lnSpc>
              <a:defRPr sz="2800">
                <a:latin typeface="Tahoma"/>
                <a:ea typeface="Tahoma"/>
                <a:cs typeface="Tahoma"/>
                <a:sym typeface="Tahoma"/>
              </a:defRPr>
            </a:pPr>
            <a:r>
              <a:t>② </a:t>
            </a:r>
            <a:r>
              <a:rPr b="0">
                <a:latin typeface="黑体"/>
                <a:ea typeface="黑体"/>
                <a:cs typeface="黑体"/>
                <a:sym typeface="黑体"/>
              </a:rPr>
              <a:t>灵敏度提高一倍，即衔铁位移相同时，输出信号大一倍；</a:t>
            </a:r>
          </a:p>
          <a:p>
            <a:pPr algn="l" defTabSz="914400">
              <a:lnSpc>
                <a:spcPct val="140000"/>
              </a:lnSpc>
              <a:defRPr sz="2800">
                <a:latin typeface="Tahoma"/>
                <a:ea typeface="Tahoma"/>
                <a:cs typeface="Tahoma"/>
                <a:sym typeface="Tahoma"/>
              </a:defRPr>
            </a:pPr>
            <a:r>
              <a:t>③ </a:t>
            </a:r>
            <a:r>
              <a:rPr b="0">
                <a:latin typeface="黑体"/>
                <a:ea typeface="黑体"/>
                <a:cs typeface="黑体"/>
                <a:sym typeface="黑体"/>
              </a:rPr>
              <a:t>温度变化、电源波动、外界干扰等对传感器精度的影响，由于能互相抵消而减小。 </a:t>
            </a:r>
          </a:p>
        </p:txBody>
      </p:sp>
      <p:sp>
        <p:nvSpPr>
          <p:cNvPr id="807" name="自感式传感器"/>
          <p:cNvSpPr>
            <a:spLocks noGrp="1"/>
          </p:cNvSpPr>
          <p:nvPr>
            <p:ph type="title"/>
          </p:nvPr>
        </p:nvSpPr>
        <p:spPr>
          <a:prstGeom prst="rect">
            <a:avLst/>
          </a:prstGeom>
        </p:spPr>
        <p:txBody>
          <a:body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23</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iterate>
                                    <p:tmAbs val="0"/>
                                  </p:iterate>
                                  <p:childTnLst>
                                    <p:set>
                                      <p:cBhvr>
                                        <p:cTn id="6" fill="hold"/>
                                        <p:tgtEl>
                                          <p:spTgt spid="805"/>
                                        </p:tgtEl>
                                        <p:attrNameLst>
                                          <p:attrName>style.visibility</p:attrName>
                                        </p:attrNameLst>
                                      </p:cBhvr>
                                      <p:to>
                                        <p:strVal val="visible"/>
                                      </p:to>
                                    </p:set>
                                    <p:animEffect transition="in" filter="box(in)">
                                      <p:cBhvr>
                                        <p:cTn id="7" dur="500"/>
                                        <p:tgtEl>
                                          <p:spTgt spid="8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804"/>
                                        </p:tgtEl>
                                        <p:attrNameLst>
                                          <p:attrName>style.visibility</p:attrName>
                                        </p:attrNameLst>
                                      </p:cBhvr>
                                      <p:to>
                                        <p:strVal val="visible"/>
                                      </p:to>
                                    </p:set>
                                    <p:animEffect transition="in" filter="wipe(left)">
                                      <p:cBhvr>
                                        <p:cTn id="12" dur="500"/>
                                        <p:tgtEl>
                                          <p:spTgt spid="804"/>
                                        </p:tgtEl>
                                      </p:cBhvr>
                                    </p:animEffect>
                                  </p:childTnLst>
                                </p:cTn>
                              </p:par>
                            </p:childTnLst>
                          </p:cTn>
                        </p:par>
                        <p:par>
                          <p:cTn id="13" fill="hold">
                            <p:stCondLst>
                              <p:cond delay="500"/>
                            </p:stCondLst>
                            <p:childTnLst>
                              <p:par>
                                <p:cTn id="14" presetID="22" presetClass="entr" presetSubtype="4" fill="hold" grpId="3" nodeType="afterEffect">
                                  <p:stCondLst>
                                    <p:cond delay="0"/>
                                  </p:stCondLst>
                                  <p:iterate>
                                    <p:tmAbs val="0"/>
                                  </p:iterate>
                                  <p:childTnLst>
                                    <p:set>
                                      <p:cBhvr>
                                        <p:cTn id="15" fill="hold"/>
                                        <p:tgtEl>
                                          <p:spTgt spid="803"/>
                                        </p:tgtEl>
                                        <p:attrNameLst>
                                          <p:attrName>style.visibility</p:attrName>
                                        </p:attrNameLst>
                                      </p:cBhvr>
                                      <p:to>
                                        <p:strVal val="visible"/>
                                      </p:to>
                                    </p:set>
                                    <p:animEffect transition="in" filter="wipe(down)">
                                      <p:cBhvr>
                                        <p:cTn id="16" dur="500"/>
                                        <p:tgtEl>
                                          <p:spTgt spid="803"/>
                                        </p:tgtEl>
                                      </p:cBhvr>
                                    </p:animEffect>
                                  </p:childTnLst>
                                </p:cTn>
                              </p:par>
                            </p:childTnLst>
                          </p:cTn>
                        </p:par>
                        <p:par>
                          <p:cTn id="17" fill="hold">
                            <p:stCondLst>
                              <p:cond delay="1000"/>
                            </p:stCondLst>
                            <p:childTnLst>
                              <p:par>
                                <p:cTn id="18" presetID="4" presetClass="entr" presetSubtype="32" fill="hold" grpId="4" nodeType="afterEffect">
                                  <p:stCondLst>
                                    <p:cond delay="0"/>
                                  </p:stCondLst>
                                  <p:iterate>
                                    <p:tmAbs val="0"/>
                                  </p:iterate>
                                  <p:childTnLst>
                                    <p:set>
                                      <p:cBhvr>
                                        <p:cTn id="19" fill="hold"/>
                                        <p:tgtEl>
                                          <p:spTgt spid="806"/>
                                        </p:tgtEl>
                                        <p:attrNameLst>
                                          <p:attrName>style.visibility</p:attrName>
                                        </p:attrNameLst>
                                      </p:cBhvr>
                                      <p:to>
                                        <p:strVal val="visible"/>
                                      </p:to>
                                    </p:set>
                                    <p:animEffect transition="in" filter="box(out)">
                                      <p:cBhvr>
                                        <p:cTn id="20" dur="500"/>
                                        <p:tgtEl>
                                          <p:spTgt spid="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 grpId="3" animBg="1" advAuto="0"/>
      <p:bldP spid="804" grpId="2" animBg="1" advAuto="0"/>
      <p:bldP spid="805" grpId="1" animBg="1" advAuto="0"/>
      <p:bldP spid="806" grpId="4"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7" name="成组"/>
          <p:cNvGrpSpPr/>
          <p:nvPr/>
        </p:nvGrpSpPr>
        <p:grpSpPr>
          <a:xfrm>
            <a:off x="5050472" y="1958176"/>
            <a:ext cx="3581401" cy="3673830"/>
            <a:chOff x="0" y="0"/>
            <a:chExt cx="3581400" cy="3673829"/>
          </a:xfrm>
        </p:grpSpPr>
        <p:sp>
          <p:nvSpPr>
            <p:cNvPr id="809" name="浅色下对角线"/>
            <p:cNvSpPr/>
            <p:nvPr/>
          </p:nvSpPr>
          <p:spPr>
            <a:xfrm>
              <a:off x="0" y="586249"/>
              <a:ext cx="2473388" cy="2562504"/>
            </a:xfrm>
            <a:prstGeom prst="rect">
              <a:avLst/>
            </a:prstGeom>
            <a:blipFill rotWithShape="1">
              <a:blip r:embed="rId2"/>
              <a:srcRect/>
              <a:tile tx="0" ty="0" sx="100000" sy="100000" flip="none" algn="tl"/>
            </a:blipFill>
            <a:ln w="28575" cap="flat">
              <a:solidFill>
                <a:srgbClr val="3366FF"/>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810" name="矩形"/>
            <p:cNvSpPr/>
            <p:nvPr/>
          </p:nvSpPr>
          <p:spPr>
            <a:xfrm>
              <a:off x="720614" y="586249"/>
              <a:ext cx="994232" cy="2562504"/>
            </a:xfrm>
            <a:prstGeom prst="rect">
              <a:avLst/>
            </a:prstGeom>
            <a:solidFill>
              <a:srgbClr val="000000"/>
            </a:solidFill>
            <a:ln w="28575" cap="flat">
              <a:solidFill>
                <a:srgbClr val="000000"/>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grpSp>
          <p:nvGrpSpPr>
            <p:cNvPr id="821" name="成组"/>
            <p:cNvGrpSpPr/>
            <p:nvPr/>
          </p:nvGrpSpPr>
          <p:grpSpPr>
            <a:xfrm>
              <a:off x="335925" y="913244"/>
              <a:ext cx="1760901" cy="770323"/>
              <a:chOff x="0" y="0"/>
              <a:chExt cx="1760900" cy="770322"/>
            </a:xfrm>
          </p:grpSpPr>
          <p:grpSp>
            <p:nvGrpSpPr>
              <p:cNvPr id="815" name="成组"/>
              <p:cNvGrpSpPr/>
              <p:nvPr/>
            </p:nvGrpSpPr>
            <p:grpSpPr>
              <a:xfrm>
                <a:off x="0" y="-1"/>
                <a:ext cx="391312" cy="770324"/>
                <a:chOff x="0" y="0"/>
                <a:chExt cx="391311" cy="770322"/>
              </a:xfrm>
            </p:grpSpPr>
            <p:sp>
              <p:nvSpPr>
                <p:cNvPr id="811" name="矩形"/>
                <p:cNvSpPr/>
                <p:nvPr/>
              </p:nvSpPr>
              <p:spPr>
                <a:xfrm rot="16200000" flipH="1">
                  <a:off x="-189506" y="189505"/>
                  <a:ext cx="770323" cy="391312"/>
                </a:xfrm>
                <a:prstGeom prst="rect">
                  <a:avLst/>
                </a:prstGeom>
                <a:solidFill>
                  <a:srgbClr val="CC6600"/>
                </a:solidFill>
                <a:ln w="28575" cap="flat">
                  <a:solidFill>
                    <a:srgbClr val="99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814" name="成组"/>
                <p:cNvGrpSpPr/>
                <p:nvPr/>
              </p:nvGrpSpPr>
              <p:grpSpPr>
                <a:xfrm>
                  <a:off x="11180" y="-1"/>
                  <a:ext cx="378268" cy="770324"/>
                  <a:chOff x="0" y="0"/>
                  <a:chExt cx="378267" cy="770322"/>
                </a:xfrm>
              </p:grpSpPr>
              <p:sp>
                <p:nvSpPr>
                  <p:cNvPr id="812" name="线条"/>
                  <p:cNvSpPr/>
                  <p:nvPr/>
                </p:nvSpPr>
                <p:spPr>
                  <a:xfrm flipH="1">
                    <a:off x="0" y="-1"/>
                    <a:ext cx="378268" cy="770324"/>
                  </a:xfrm>
                  <a:prstGeom prst="line">
                    <a:avLst/>
                  </a:prstGeom>
                  <a:noFill/>
                  <a:ln w="28575" cap="flat">
                    <a:solidFill>
                      <a:srgbClr val="FFFF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13" name="线条"/>
                  <p:cNvSpPr/>
                  <p:nvPr/>
                </p:nvSpPr>
                <p:spPr>
                  <a:xfrm>
                    <a:off x="-1" y="0"/>
                    <a:ext cx="378269" cy="770323"/>
                  </a:xfrm>
                  <a:prstGeom prst="line">
                    <a:avLst/>
                  </a:prstGeom>
                  <a:noFill/>
                  <a:ln w="28575" cap="flat">
                    <a:solidFill>
                      <a:srgbClr val="FFFF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nvGrpSpPr>
              <p:cNvPr id="820" name="成组"/>
              <p:cNvGrpSpPr/>
              <p:nvPr/>
            </p:nvGrpSpPr>
            <p:grpSpPr>
              <a:xfrm>
                <a:off x="1369588" y="-1"/>
                <a:ext cx="391313" cy="770324"/>
                <a:chOff x="0" y="0"/>
                <a:chExt cx="391311" cy="770322"/>
              </a:xfrm>
            </p:grpSpPr>
            <p:sp>
              <p:nvSpPr>
                <p:cNvPr id="816" name="矩形"/>
                <p:cNvSpPr/>
                <p:nvPr/>
              </p:nvSpPr>
              <p:spPr>
                <a:xfrm rot="16200000" flipH="1">
                  <a:off x="-189506" y="189505"/>
                  <a:ext cx="770323" cy="391312"/>
                </a:xfrm>
                <a:prstGeom prst="rect">
                  <a:avLst/>
                </a:prstGeom>
                <a:solidFill>
                  <a:srgbClr val="CC6600"/>
                </a:solidFill>
                <a:ln w="28575" cap="flat">
                  <a:solidFill>
                    <a:srgbClr val="99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819" name="成组"/>
                <p:cNvGrpSpPr/>
                <p:nvPr/>
              </p:nvGrpSpPr>
              <p:grpSpPr>
                <a:xfrm>
                  <a:off x="11180" y="-1"/>
                  <a:ext cx="378268" cy="770324"/>
                  <a:chOff x="0" y="0"/>
                  <a:chExt cx="378267" cy="770322"/>
                </a:xfrm>
              </p:grpSpPr>
              <p:sp>
                <p:nvSpPr>
                  <p:cNvPr id="817" name="线条"/>
                  <p:cNvSpPr/>
                  <p:nvPr/>
                </p:nvSpPr>
                <p:spPr>
                  <a:xfrm flipH="1">
                    <a:off x="0" y="-1"/>
                    <a:ext cx="378268" cy="770324"/>
                  </a:xfrm>
                  <a:prstGeom prst="line">
                    <a:avLst/>
                  </a:prstGeom>
                  <a:noFill/>
                  <a:ln w="28575" cap="flat">
                    <a:solidFill>
                      <a:srgbClr val="FFFF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18" name="线条"/>
                  <p:cNvSpPr/>
                  <p:nvPr/>
                </p:nvSpPr>
                <p:spPr>
                  <a:xfrm>
                    <a:off x="-1" y="0"/>
                    <a:ext cx="378269" cy="770323"/>
                  </a:xfrm>
                  <a:prstGeom prst="line">
                    <a:avLst/>
                  </a:prstGeom>
                  <a:noFill/>
                  <a:ln w="28575" cap="flat">
                    <a:solidFill>
                      <a:srgbClr val="FFFF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grpSp>
          <p:nvGrpSpPr>
            <p:cNvPr id="832" name="成组"/>
            <p:cNvGrpSpPr/>
            <p:nvPr/>
          </p:nvGrpSpPr>
          <p:grpSpPr>
            <a:xfrm>
              <a:off x="335925" y="2054579"/>
              <a:ext cx="1760901" cy="773468"/>
              <a:chOff x="0" y="0"/>
              <a:chExt cx="1760900" cy="773467"/>
            </a:xfrm>
          </p:grpSpPr>
          <p:grpSp>
            <p:nvGrpSpPr>
              <p:cNvPr id="826" name="成组"/>
              <p:cNvGrpSpPr/>
              <p:nvPr/>
            </p:nvGrpSpPr>
            <p:grpSpPr>
              <a:xfrm>
                <a:off x="0" y="-1"/>
                <a:ext cx="391312" cy="773469"/>
                <a:chOff x="0" y="0"/>
                <a:chExt cx="391311" cy="773467"/>
              </a:xfrm>
            </p:grpSpPr>
            <p:sp>
              <p:nvSpPr>
                <p:cNvPr id="822" name="矩形"/>
                <p:cNvSpPr/>
                <p:nvPr/>
              </p:nvSpPr>
              <p:spPr>
                <a:xfrm rot="16200000" flipH="1">
                  <a:off x="-191078" y="191077"/>
                  <a:ext cx="773468" cy="391313"/>
                </a:xfrm>
                <a:prstGeom prst="rect">
                  <a:avLst/>
                </a:prstGeom>
                <a:solidFill>
                  <a:srgbClr val="6600CC"/>
                </a:solidFill>
                <a:ln w="28575" cap="flat">
                  <a:solidFill>
                    <a:srgbClr val="FF33CC"/>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825" name="成组"/>
                <p:cNvGrpSpPr/>
                <p:nvPr/>
              </p:nvGrpSpPr>
              <p:grpSpPr>
                <a:xfrm>
                  <a:off x="11180" y="-1"/>
                  <a:ext cx="378268" cy="773469"/>
                  <a:chOff x="0" y="0"/>
                  <a:chExt cx="378267" cy="773467"/>
                </a:xfrm>
              </p:grpSpPr>
              <p:sp>
                <p:nvSpPr>
                  <p:cNvPr id="823" name="线条"/>
                  <p:cNvSpPr/>
                  <p:nvPr/>
                </p:nvSpPr>
                <p:spPr>
                  <a:xfrm flipH="1">
                    <a:off x="0" y="-1"/>
                    <a:ext cx="378268" cy="773469"/>
                  </a:xfrm>
                  <a:prstGeom prst="line">
                    <a:avLst/>
                  </a:prstGeom>
                  <a:noFill/>
                  <a:ln w="28575" cap="flat">
                    <a:solidFill>
                      <a:srgbClr val="FF33CC"/>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24" name="线条"/>
                  <p:cNvSpPr/>
                  <p:nvPr/>
                </p:nvSpPr>
                <p:spPr>
                  <a:xfrm>
                    <a:off x="-1" y="0"/>
                    <a:ext cx="378269" cy="773467"/>
                  </a:xfrm>
                  <a:prstGeom prst="line">
                    <a:avLst/>
                  </a:prstGeom>
                  <a:no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nvGrpSpPr>
              <p:cNvPr id="831" name="成组"/>
              <p:cNvGrpSpPr/>
              <p:nvPr/>
            </p:nvGrpSpPr>
            <p:grpSpPr>
              <a:xfrm>
                <a:off x="1369588" y="-1"/>
                <a:ext cx="391313" cy="773469"/>
                <a:chOff x="0" y="0"/>
                <a:chExt cx="391311" cy="773467"/>
              </a:xfrm>
            </p:grpSpPr>
            <p:sp>
              <p:nvSpPr>
                <p:cNvPr id="827" name="矩形"/>
                <p:cNvSpPr/>
                <p:nvPr/>
              </p:nvSpPr>
              <p:spPr>
                <a:xfrm rot="16200000" flipH="1">
                  <a:off x="-191078" y="191077"/>
                  <a:ext cx="773468" cy="391313"/>
                </a:xfrm>
                <a:prstGeom prst="rect">
                  <a:avLst/>
                </a:prstGeom>
                <a:solidFill>
                  <a:srgbClr val="6600CC"/>
                </a:solidFill>
                <a:ln w="28575" cap="flat">
                  <a:solidFill>
                    <a:srgbClr val="FF33CC"/>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830" name="成组"/>
                <p:cNvGrpSpPr/>
                <p:nvPr/>
              </p:nvGrpSpPr>
              <p:grpSpPr>
                <a:xfrm>
                  <a:off x="11180" y="-1"/>
                  <a:ext cx="378268" cy="773469"/>
                  <a:chOff x="0" y="0"/>
                  <a:chExt cx="378267" cy="773467"/>
                </a:xfrm>
              </p:grpSpPr>
              <p:sp>
                <p:nvSpPr>
                  <p:cNvPr id="828" name="线条"/>
                  <p:cNvSpPr/>
                  <p:nvPr/>
                </p:nvSpPr>
                <p:spPr>
                  <a:xfrm flipH="1">
                    <a:off x="0" y="-1"/>
                    <a:ext cx="378268" cy="773469"/>
                  </a:xfrm>
                  <a:prstGeom prst="line">
                    <a:avLst/>
                  </a:prstGeom>
                  <a:no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29" name="线条"/>
                  <p:cNvSpPr/>
                  <p:nvPr/>
                </p:nvSpPr>
                <p:spPr>
                  <a:xfrm>
                    <a:off x="-1" y="0"/>
                    <a:ext cx="378269" cy="773467"/>
                  </a:xfrm>
                  <a:prstGeom prst="line">
                    <a:avLst/>
                  </a:prstGeom>
                  <a:no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sp>
          <p:nvSpPr>
            <p:cNvPr id="833" name="线条"/>
            <p:cNvSpPr/>
            <p:nvPr/>
          </p:nvSpPr>
          <p:spPr>
            <a:xfrm>
              <a:off x="755832" y="913244"/>
              <a:ext cx="1005069" cy="1"/>
            </a:xfrm>
            <a:prstGeom prst="line">
              <a:avLst/>
            </a:prstGeom>
            <a:no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34" name="线条"/>
            <p:cNvSpPr/>
            <p:nvPr/>
          </p:nvSpPr>
          <p:spPr>
            <a:xfrm>
              <a:off x="726032" y="2828046"/>
              <a:ext cx="1007778" cy="1"/>
            </a:xfrm>
            <a:prstGeom prst="line">
              <a:avLst/>
            </a:prstGeom>
            <a:no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35" name="矩形"/>
            <p:cNvSpPr/>
            <p:nvPr/>
          </p:nvSpPr>
          <p:spPr>
            <a:xfrm>
              <a:off x="1029449" y="2897218"/>
              <a:ext cx="376562" cy="776612"/>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836" name="矩形"/>
            <p:cNvSpPr/>
            <p:nvPr/>
          </p:nvSpPr>
          <p:spPr>
            <a:xfrm>
              <a:off x="1029449" y="2897218"/>
              <a:ext cx="376562" cy="776612"/>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837" name="矩形"/>
            <p:cNvSpPr/>
            <p:nvPr/>
          </p:nvSpPr>
          <p:spPr>
            <a:xfrm>
              <a:off x="1029449" y="982415"/>
              <a:ext cx="376562" cy="801766"/>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838" name="矩形"/>
            <p:cNvSpPr/>
            <p:nvPr/>
          </p:nvSpPr>
          <p:spPr>
            <a:xfrm>
              <a:off x="1029449" y="982415"/>
              <a:ext cx="376562" cy="801766"/>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839" name="矩形"/>
            <p:cNvSpPr/>
            <p:nvPr/>
          </p:nvSpPr>
          <p:spPr>
            <a:xfrm>
              <a:off x="839813" y="825207"/>
              <a:ext cx="796470" cy="157209"/>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840" name="矩形"/>
            <p:cNvSpPr/>
            <p:nvPr/>
          </p:nvSpPr>
          <p:spPr>
            <a:xfrm>
              <a:off x="839813" y="825207"/>
              <a:ext cx="796470" cy="157209"/>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841" name="矩形"/>
            <p:cNvSpPr/>
            <p:nvPr/>
          </p:nvSpPr>
          <p:spPr>
            <a:xfrm>
              <a:off x="839813" y="1784180"/>
              <a:ext cx="796470" cy="157210"/>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842" name="矩形"/>
            <p:cNvSpPr/>
            <p:nvPr/>
          </p:nvSpPr>
          <p:spPr>
            <a:xfrm>
              <a:off x="839813" y="1784180"/>
              <a:ext cx="796470" cy="157210"/>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843" name="矩形"/>
            <p:cNvSpPr/>
            <p:nvPr/>
          </p:nvSpPr>
          <p:spPr>
            <a:xfrm>
              <a:off x="1029449" y="1941389"/>
              <a:ext cx="376562" cy="798621"/>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844" name="矩形"/>
            <p:cNvSpPr/>
            <p:nvPr/>
          </p:nvSpPr>
          <p:spPr>
            <a:xfrm>
              <a:off x="1029449" y="1941389"/>
              <a:ext cx="376562" cy="798621"/>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845" name="矩形"/>
            <p:cNvSpPr/>
            <p:nvPr/>
          </p:nvSpPr>
          <p:spPr>
            <a:xfrm>
              <a:off x="839813" y="1784180"/>
              <a:ext cx="796470" cy="157210"/>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846" name="矩形"/>
            <p:cNvSpPr/>
            <p:nvPr/>
          </p:nvSpPr>
          <p:spPr>
            <a:xfrm>
              <a:off x="839813" y="1784180"/>
              <a:ext cx="796470" cy="157210"/>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847" name="矩形"/>
            <p:cNvSpPr/>
            <p:nvPr/>
          </p:nvSpPr>
          <p:spPr>
            <a:xfrm>
              <a:off x="839813" y="2740009"/>
              <a:ext cx="796470" cy="157210"/>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848" name="矩形"/>
            <p:cNvSpPr/>
            <p:nvPr/>
          </p:nvSpPr>
          <p:spPr>
            <a:xfrm>
              <a:off x="839813" y="2740009"/>
              <a:ext cx="796470" cy="157210"/>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849" name="线条"/>
            <p:cNvSpPr/>
            <p:nvPr/>
          </p:nvSpPr>
          <p:spPr>
            <a:xfrm flipH="1">
              <a:off x="1228481" y="2013705"/>
              <a:ext cx="1" cy="804909"/>
            </a:xfrm>
            <a:prstGeom prst="line">
              <a:avLst/>
            </a:prstGeom>
            <a:noFill/>
            <a:ln w="28575" cap="flat">
              <a:solidFill>
                <a:srgbClr val="FF33CC"/>
              </a:solidFill>
              <a:prstDash val="solid"/>
              <a:round/>
              <a:headEnd type="stealth" w="med" len="med"/>
              <a:tailEnd type="stealth"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50" name="4"/>
            <p:cNvSpPr/>
            <p:nvPr/>
          </p:nvSpPr>
          <p:spPr>
            <a:xfrm>
              <a:off x="1072794" y="963550"/>
              <a:ext cx="82627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b="0">
                  <a:solidFill>
                    <a:srgbClr val="FF33CC"/>
                  </a:solidFill>
                  <a:latin typeface="Tahoma"/>
                  <a:ea typeface="Tahoma"/>
                  <a:cs typeface="Tahoma"/>
                  <a:sym typeface="Tahoma"/>
                </a:defRPr>
              </a:lvl1pPr>
            </a:lstStyle>
            <a:p>
              <a:r>
                <a:t>4</a:t>
              </a:r>
            </a:p>
          </p:txBody>
        </p:sp>
        <p:sp>
          <p:nvSpPr>
            <p:cNvPr id="851" name="3"/>
            <p:cNvSpPr/>
            <p:nvPr/>
          </p:nvSpPr>
          <p:spPr>
            <a:xfrm>
              <a:off x="1609191" y="0"/>
              <a:ext cx="66101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a:solidFill>
                    <a:srgbClr val="FF0000"/>
                  </a:solidFill>
                  <a:latin typeface="华文中宋"/>
                  <a:ea typeface="华文中宋"/>
                  <a:cs typeface="华文中宋"/>
                  <a:sym typeface="华文中宋"/>
                </a:defRPr>
              </a:lvl1pPr>
            </a:lstStyle>
            <a:p>
              <a:r>
                <a:t>3</a:t>
              </a:r>
            </a:p>
          </p:txBody>
        </p:sp>
        <p:sp>
          <p:nvSpPr>
            <p:cNvPr id="852" name="2"/>
            <p:cNvSpPr/>
            <p:nvPr/>
          </p:nvSpPr>
          <p:spPr>
            <a:xfrm>
              <a:off x="2733458" y="3029273"/>
              <a:ext cx="68539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a:solidFill>
                    <a:srgbClr val="FF0000"/>
                  </a:solidFill>
                  <a:latin typeface="华文中宋"/>
                  <a:ea typeface="华文中宋"/>
                  <a:cs typeface="华文中宋"/>
                  <a:sym typeface="华文中宋"/>
                </a:defRPr>
              </a:lvl1pPr>
            </a:lstStyle>
            <a:p>
              <a:r>
                <a:t>2</a:t>
              </a:r>
            </a:p>
          </p:txBody>
        </p:sp>
        <p:sp>
          <p:nvSpPr>
            <p:cNvPr id="853" name="1"/>
            <p:cNvSpPr/>
            <p:nvPr/>
          </p:nvSpPr>
          <p:spPr>
            <a:xfrm>
              <a:off x="3012493" y="1403735"/>
              <a:ext cx="5689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a:solidFill>
                    <a:srgbClr val="FF0000"/>
                  </a:solidFill>
                  <a:latin typeface="华文中宋"/>
                  <a:ea typeface="华文中宋"/>
                  <a:cs typeface="华文中宋"/>
                  <a:sym typeface="华文中宋"/>
                </a:defRPr>
              </a:lvl1pPr>
            </a:lstStyle>
            <a:p>
              <a:r>
                <a:t>1</a:t>
              </a:r>
            </a:p>
          </p:txBody>
        </p:sp>
        <p:sp>
          <p:nvSpPr>
            <p:cNvPr id="854" name="线条"/>
            <p:cNvSpPr/>
            <p:nvPr/>
          </p:nvSpPr>
          <p:spPr>
            <a:xfrm flipV="1">
              <a:off x="1325004" y="355996"/>
              <a:ext cx="305595" cy="535968"/>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55" name="线条"/>
            <p:cNvSpPr/>
            <p:nvPr/>
          </p:nvSpPr>
          <p:spPr>
            <a:xfrm>
              <a:off x="2286460" y="2626819"/>
              <a:ext cx="335927" cy="675998"/>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56" name="线条"/>
            <p:cNvSpPr/>
            <p:nvPr/>
          </p:nvSpPr>
          <p:spPr>
            <a:xfrm flipH="1" flipV="1">
              <a:off x="2012844" y="1255959"/>
              <a:ext cx="875033" cy="389878"/>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nvGrpSpPr>
          <p:cNvPr id="892" name="成组"/>
          <p:cNvGrpSpPr/>
          <p:nvPr/>
        </p:nvGrpSpPr>
        <p:grpSpPr>
          <a:xfrm>
            <a:off x="8413527" y="2202943"/>
            <a:ext cx="4419601" cy="3184296"/>
            <a:chOff x="0" y="0"/>
            <a:chExt cx="4419600" cy="3184294"/>
          </a:xfrm>
        </p:grpSpPr>
        <p:grpSp>
          <p:nvGrpSpPr>
            <p:cNvPr id="868" name="成组"/>
            <p:cNvGrpSpPr/>
            <p:nvPr/>
          </p:nvGrpSpPr>
          <p:grpSpPr>
            <a:xfrm>
              <a:off x="1455915" y="735606"/>
              <a:ext cx="2040277" cy="589061"/>
              <a:chOff x="0" y="0"/>
              <a:chExt cx="2040275" cy="589060"/>
            </a:xfrm>
          </p:grpSpPr>
          <p:grpSp>
            <p:nvGrpSpPr>
              <p:cNvPr id="862" name="成组"/>
              <p:cNvGrpSpPr/>
              <p:nvPr/>
            </p:nvGrpSpPr>
            <p:grpSpPr>
              <a:xfrm>
                <a:off x="-1" y="0"/>
                <a:ext cx="1017216" cy="589061"/>
                <a:chOff x="0" y="0"/>
                <a:chExt cx="1017214" cy="589060"/>
              </a:xfrm>
            </p:grpSpPr>
            <p:sp>
              <p:nvSpPr>
                <p:cNvPr id="858" name="矩形"/>
                <p:cNvSpPr/>
                <p:nvPr/>
              </p:nvSpPr>
              <p:spPr>
                <a:xfrm>
                  <a:off x="0" y="0"/>
                  <a:ext cx="1017215" cy="589061"/>
                </a:xfrm>
                <a:prstGeom prst="rect">
                  <a:avLst/>
                </a:prstGeom>
                <a:solidFill>
                  <a:srgbClr val="CC6600"/>
                </a:solidFill>
                <a:ln w="28575" cap="flat">
                  <a:solidFill>
                    <a:srgbClr val="99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861" name="成组"/>
                <p:cNvGrpSpPr/>
                <p:nvPr/>
              </p:nvGrpSpPr>
              <p:grpSpPr>
                <a:xfrm>
                  <a:off x="-1" y="16830"/>
                  <a:ext cx="1017216" cy="569426"/>
                  <a:chOff x="0" y="0"/>
                  <a:chExt cx="1017214" cy="569424"/>
                </a:xfrm>
              </p:grpSpPr>
              <p:sp>
                <p:nvSpPr>
                  <p:cNvPr id="859" name="线条"/>
                  <p:cNvSpPr/>
                  <p:nvPr/>
                </p:nvSpPr>
                <p:spPr>
                  <a:xfrm flipV="1">
                    <a:off x="-1" y="-1"/>
                    <a:ext cx="1017216" cy="569426"/>
                  </a:xfrm>
                  <a:prstGeom prst="line">
                    <a:avLst/>
                  </a:prstGeom>
                  <a:noFill/>
                  <a:ln w="28575" cap="flat">
                    <a:solidFill>
                      <a:srgbClr val="FFFF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60" name="线条"/>
                  <p:cNvSpPr/>
                  <p:nvPr/>
                </p:nvSpPr>
                <p:spPr>
                  <a:xfrm>
                    <a:off x="0" y="-1"/>
                    <a:ext cx="1017215" cy="569426"/>
                  </a:xfrm>
                  <a:prstGeom prst="line">
                    <a:avLst/>
                  </a:prstGeom>
                  <a:noFill/>
                  <a:ln w="28575" cap="flat">
                    <a:solidFill>
                      <a:srgbClr val="FFFF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nvGrpSpPr>
              <p:cNvPr id="867" name="成组"/>
              <p:cNvGrpSpPr/>
              <p:nvPr/>
            </p:nvGrpSpPr>
            <p:grpSpPr>
              <a:xfrm>
                <a:off x="1023060" y="0"/>
                <a:ext cx="1017216" cy="589061"/>
                <a:chOff x="0" y="0"/>
                <a:chExt cx="1017214" cy="589060"/>
              </a:xfrm>
            </p:grpSpPr>
            <p:sp>
              <p:nvSpPr>
                <p:cNvPr id="863" name="矩形"/>
                <p:cNvSpPr/>
                <p:nvPr/>
              </p:nvSpPr>
              <p:spPr>
                <a:xfrm>
                  <a:off x="0" y="0"/>
                  <a:ext cx="1017215" cy="589061"/>
                </a:xfrm>
                <a:prstGeom prst="rect">
                  <a:avLst/>
                </a:prstGeom>
                <a:solidFill>
                  <a:srgbClr val="6600CC"/>
                </a:solidFill>
                <a:ln w="38100" cap="flat">
                  <a:solidFill>
                    <a:srgbClr val="FF33CC"/>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866" name="成组"/>
                <p:cNvGrpSpPr/>
                <p:nvPr/>
              </p:nvGrpSpPr>
              <p:grpSpPr>
                <a:xfrm>
                  <a:off x="-1" y="16830"/>
                  <a:ext cx="1017216" cy="569426"/>
                  <a:chOff x="0" y="0"/>
                  <a:chExt cx="1017214" cy="569424"/>
                </a:xfrm>
              </p:grpSpPr>
              <p:sp>
                <p:nvSpPr>
                  <p:cNvPr id="864" name="线条"/>
                  <p:cNvSpPr/>
                  <p:nvPr/>
                </p:nvSpPr>
                <p:spPr>
                  <a:xfrm flipV="1">
                    <a:off x="-1" y="-1"/>
                    <a:ext cx="1017216" cy="569426"/>
                  </a:xfrm>
                  <a:prstGeom prst="line">
                    <a:avLst/>
                  </a:prstGeom>
                  <a:noFill/>
                  <a:ln w="28575" cap="flat">
                    <a:solidFill>
                      <a:srgbClr val="FFFF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65" name="线条"/>
                  <p:cNvSpPr/>
                  <p:nvPr/>
                </p:nvSpPr>
                <p:spPr>
                  <a:xfrm>
                    <a:off x="0" y="-1"/>
                    <a:ext cx="1017215" cy="569426"/>
                  </a:xfrm>
                  <a:prstGeom prst="line">
                    <a:avLst/>
                  </a:prstGeom>
                  <a:noFill/>
                  <a:ln w="38100" cap="flat">
                    <a:solidFill>
                      <a:srgbClr val="FF33CC"/>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grpSp>
          <p:nvGrpSpPr>
            <p:cNvPr id="879" name="成组"/>
            <p:cNvGrpSpPr/>
            <p:nvPr/>
          </p:nvGrpSpPr>
          <p:grpSpPr>
            <a:xfrm>
              <a:off x="1455915" y="2505660"/>
              <a:ext cx="2040276" cy="591934"/>
              <a:chOff x="0" y="0"/>
              <a:chExt cx="2040275" cy="591933"/>
            </a:xfrm>
          </p:grpSpPr>
          <p:grpSp>
            <p:nvGrpSpPr>
              <p:cNvPr id="873" name="成组"/>
              <p:cNvGrpSpPr/>
              <p:nvPr/>
            </p:nvGrpSpPr>
            <p:grpSpPr>
              <a:xfrm>
                <a:off x="-1" y="0"/>
                <a:ext cx="1017216" cy="591934"/>
                <a:chOff x="0" y="0"/>
                <a:chExt cx="1017214" cy="591933"/>
              </a:xfrm>
            </p:grpSpPr>
            <p:sp>
              <p:nvSpPr>
                <p:cNvPr id="869" name="矩形"/>
                <p:cNvSpPr/>
                <p:nvPr/>
              </p:nvSpPr>
              <p:spPr>
                <a:xfrm>
                  <a:off x="0" y="0"/>
                  <a:ext cx="1017215" cy="591934"/>
                </a:xfrm>
                <a:prstGeom prst="rect">
                  <a:avLst/>
                </a:prstGeom>
                <a:solidFill>
                  <a:srgbClr val="CC6600"/>
                </a:solidFill>
                <a:ln w="28575" cap="flat">
                  <a:solidFill>
                    <a:srgbClr val="99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872" name="成组"/>
                <p:cNvGrpSpPr/>
                <p:nvPr/>
              </p:nvGrpSpPr>
              <p:grpSpPr>
                <a:xfrm>
                  <a:off x="-1" y="16912"/>
                  <a:ext cx="1017216" cy="572203"/>
                  <a:chOff x="0" y="0"/>
                  <a:chExt cx="1017214" cy="572202"/>
                </a:xfrm>
              </p:grpSpPr>
              <p:sp>
                <p:nvSpPr>
                  <p:cNvPr id="870" name="线条"/>
                  <p:cNvSpPr/>
                  <p:nvPr/>
                </p:nvSpPr>
                <p:spPr>
                  <a:xfrm flipV="1">
                    <a:off x="-1" y="-1"/>
                    <a:ext cx="1017216" cy="572204"/>
                  </a:xfrm>
                  <a:prstGeom prst="line">
                    <a:avLst/>
                  </a:prstGeom>
                  <a:no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71" name="线条"/>
                  <p:cNvSpPr/>
                  <p:nvPr/>
                </p:nvSpPr>
                <p:spPr>
                  <a:xfrm>
                    <a:off x="0" y="-1"/>
                    <a:ext cx="1017215" cy="572204"/>
                  </a:xfrm>
                  <a:prstGeom prst="line">
                    <a:avLst/>
                  </a:prstGeom>
                  <a:no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nvGrpSpPr>
              <p:cNvPr id="878" name="成组"/>
              <p:cNvGrpSpPr/>
              <p:nvPr/>
            </p:nvGrpSpPr>
            <p:grpSpPr>
              <a:xfrm>
                <a:off x="1023060" y="0"/>
                <a:ext cx="1017216" cy="591934"/>
                <a:chOff x="0" y="0"/>
                <a:chExt cx="1017214" cy="591933"/>
              </a:xfrm>
            </p:grpSpPr>
            <p:sp>
              <p:nvSpPr>
                <p:cNvPr id="874" name="矩形"/>
                <p:cNvSpPr/>
                <p:nvPr/>
              </p:nvSpPr>
              <p:spPr>
                <a:xfrm>
                  <a:off x="0" y="0"/>
                  <a:ext cx="1017215" cy="591934"/>
                </a:xfrm>
                <a:prstGeom prst="rect">
                  <a:avLst/>
                </a:prstGeom>
                <a:solidFill>
                  <a:srgbClr val="6600CC"/>
                </a:solidFill>
                <a:ln w="38100" cap="flat">
                  <a:solidFill>
                    <a:srgbClr val="FF33CC"/>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877" name="成组"/>
                <p:cNvGrpSpPr/>
                <p:nvPr/>
              </p:nvGrpSpPr>
              <p:grpSpPr>
                <a:xfrm>
                  <a:off x="-1" y="16912"/>
                  <a:ext cx="1017216" cy="572203"/>
                  <a:chOff x="0" y="0"/>
                  <a:chExt cx="1017214" cy="572202"/>
                </a:xfrm>
              </p:grpSpPr>
              <p:sp>
                <p:nvSpPr>
                  <p:cNvPr id="875" name="线条"/>
                  <p:cNvSpPr/>
                  <p:nvPr/>
                </p:nvSpPr>
                <p:spPr>
                  <a:xfrm flipV="1">
                    <a:off x="-1" y="-1"/>
                    <a:ext cx="1017216" cy="572204"/>
                  </a:xfrm>
                  <a:prstGeom prst="line">
                    <a:avLst/>
                  </a:prstGeom>
                  <a:no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76" name="线条"/>
                  <p:cNvSpPr/>
                  <p:nvPr/>
                </p:nvSpPr>
                <p:spPr>
                  <a:xfrm>
                    <a:off x="0" y="-1"/>
                    <a:ext cx="1017215" cy="572204"/>
                  </a:xfrm>
                  <a:prstGeom prst="line">
                    <a:avLst/>
                  </a:prstGeom>
                  <a:no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sp>
          <p:nvSpPr>
            <p:cNvPr id="880" name="矩形"/>
            <p:cNvSpPr/>
            <p:nvPr/>
          </p:nvSpPr>
          <p:spPr>
            <a:xfrm>
              <a:off x="1725159" y="1485580"/>
              <a:ext cx="1545665" cy="856293"/>
            </a:xfrm>
            <a:prstGeom prst="rect">
              <a:avLst/>
            </a:prstGeom>
            <a:gradFill flip="none" rotWithShape="1">
              <a:gsLst>
                <a:gs pos="0">
                  <a:srgbClr val="005E47"/>
                </a:gs>
                <a:gs pos="50000">
                  <a:srgbClr val="00CC99"/>
                </a:gs>
                <a:gs pos="100000">
                  <a:srgbClr val="005E47"/>
                </a:gs>
              </a:gsLst>
              <a:lin ang="16200000" scaled="0"/>
            </a:gradFill>
            <a:ln w="28575" cap="flat">
              <a:solidFill>
                <a:srgbClr val="009999"/>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881" name="上对角虚线"/>
            <p:cNvSpPr/>
            <p:nvPr/>
          </p:nvSpPr>
          <p:spPr>
            <a:xfrm>
              <a:off x="554444" y="1626380"/>
              <a:ext cx="1138806" cy="568947"/>
            </a:xfrm>
            <a:prstGeom prst="rect">
              <a:avLst/>
            </a:prstGeom>
            <a:blipFill rotWithShape="1">
              <a:blip r:embed="rId3"/>
              <a:srcRect/>
              <a:tile tx="0" ty="0" sx="100000" sy="100000" flip="none" algn="tl"/>
            </a:blipFill>
            <a:ln w="28575" cap="flat">
              <a:solidFill>
                <a:srgbClr val="009999"/>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882" name="线条"/>
            <p:cNvSpPr/>
            <p:nvPr/>
          </p:nvSpPr>
          <p:spPr>
            <a:xfrm>
              <a:off x="492617" y="1626380"/>
              <a:ext cx="145593" cy="568947"/>
            </a:xfrm>
            <a:custGeom>
              <a:avLst/>
              <a:gdLst/>
              <a:ahLst/>
              <a:cxnLst>
                <a:cxn ang="0">
                  <a:pos x="wd2" y="hd2"/>
                </a:cxn>
                <a:cxn ang="5400000">
                  <a:pos x="wd2" y="hd2"/>
                </a:cxn>
                <a:cxn ang="10800000">
                  <a:pos x="wd2" y="hd2"/>
                </a:cxn>
                <a:cxn ang="16200000">
                  <a:pos x="wd2" y="hd2"/>
                </a:cxn>
              </a:cxnLst>
              <a:rect l="0" t="0" r="r" b="b"/>
              <a:pathLst>
                <a:path w="21600" h="21600" extrusionOk="0">
                  <a:moveTo>
                    <a:pt x="11880" y="0"/>
                  </a:moveTo>
                  <a:lnTo>
                    <a:pt x="10152" y="0"/>
                  </a:lnTo>
                  <a:lnTo>
                    <a:pt x="9072" y="107"/>
                  </a:lnTo>
                  <a:lnTo>
                    <a:pt x="8424" y="428"/>
                  </a:lnTo>
                  <a:lnTo>
                    <a:pt x="7344" y="428"/>
                  </a:lnTo>
                  <a:lnTo>
                    <a:pt x="6480" y="855"/>
                  </a:lnTo>
                  <a:lnTo>
                    <a:pt x="6048" y="1176"/>
                  </a:lnTo>
                  <a:lnTo>
                    <a:pt x="4968" y="1497"/>
                  </a:lnTo>
                  <a:lnTo>
                    <a:pt x="4752" y="2032"/>
                  </a:lnTo>
                  <a:lnTo>
                    <a:pt x="3456" y="2673"/>
                  </a:lnTo>
                  <a:lnTo>
                    <a:pt x="3024" y="3315"/>
                  </a:lnTo>
                  <a:lnTo>
                    <a:pt x="2592" y="3850"/>
                  </a:lnTo>
                  <a:lnTo>
                    <a:pt x="2376" y="4170"/>
                  </a:lnTo>
                  <a:lnTo>
                    <a:pt x="2376" y="5988"/>
                  </a:lnTo>
                  <a:lnTo>
                    <a:pt x="2592" y="6523"/>
                  </a:lnTo>
                  <a:lnTo>
                    <a:pt x="3024" y="6844"/>
                  </a:lnTo>
                  <a:lnTo>
                    <a:pt x="3024" y="7485"/>
                  </a:lnTo>
                  <a:lnTo>
                    <a:pt x="3672" y="8020"/>
                  </a:lnTo>
                  <a:lnTo>
                    <a:pt x="4320" y="8341"/>
                  </a:lnTo>
                  <a:lnTo>
                    <a:pt x="4968" y="8875"/>
                  </a:lnTo>
                  <a:lnTo>
                    <a:pt x="6048" y="9196"/>
                  </a:lnTo>
                  <a:lnTo>
                    <a:pt x="7344" y="9838"/>
                  </a:lnTo>
                  <a:lnTo>
                    <a:pt x="8856" y="10265"/>
                  </a:lnTo>
                  <a:lnTo>
                    <a:pt x="9720" y="10372"/>
                  </a:lnTo>
                  <a:lnTo>
                    <a:pt x="10800" y="10586"/>
                  </a:lnTo>
                  <a:lnTo>
                    <a:pt x="11880" y="10693"/>
                  </a:lnTo>
                  <a:lnTo>
                    <a:pt x="13176" y="10693"/>
                  </a:lnTo>
                  <a:lnTo>
                    <a:pt x="14472" y="10907"/>
                  </a:lnTo>
                  <a:lnTo>
                    <a:pt x="15984" y="10907"/>
                  </a:lnTo>
                  <a:lnTo>
                    <a:pt x="16632" y="11014"/>
                  </a:lnTo>
                  <a:lnTo>
                    <a:pt x="17928" y="11442"/>
                  </a:lnTo>
                  <a:lnTo>
                    <a:pt x="18576" y="11762"/>
                  </a:lnTo>
                  <a:lnTo>
                    <a:pt x="19008" y="12083"/>
                  </a:lnTo>
                  <a:lnTo>
                    <a:pt x="20304" y="12725"/>
                  </a:lnTo>
                  <a:lnTo>
                    <a:pt x="20304" y="13259"/>
                  </a:lnTo>
                  <a:lnTo>
                    <a:pt x="21384" y="14115"/>
                  </a:lnTo>
                  <a:lnTo>
                    <a:pt x="21600" y="14543"/>
                  </a:lnTo>
                  <a:lnTo>
                    <a:pt x="21600" y="17430"/>
                  </a:lnTo>
                  <a:lnTo>
                    <a:pt x="21384" y="17750"/>
                  </a:lnTo>
                  <a:lnTo>
                    <a:pt x="20952" y="18285"/>
                  </a:lnTo>
                  <a:lnTo>
                    <a:pt x="20736" y="18927"/>
                  </a:lnTo>
                  <a:lnTo>
                    <a:pt x="20304" y="19248"/>
                  </a:lnTo>
                  <a:lnTo>
                    <a:pt x="19008" y="20103"/>
                  </a:lnTo>
                  <a:lnTo>
                    <a:pt x="18360" y="20317"/>
                  </a:lnTo>
                  <a:lnTo>
                    <a:pt x="17280" y="20851"/>
                  </a:lnTo>
                  <a:lnTo>
                    <a:pt x="16632" y="20958"/>
                  </a:lnTo>
                  <a:lnTo>
                    <a:pt x="15984" y="21172"/>
                  </a:lnTo>
                  <a:lnTo>
                    <a:pt x="14904" y="21493"/>
                  </a:lnTo>
                  <a:lnTo>
                    <a:pt x="14256" y="21600"/>
                  </a:lnTo>
                  <a:lnTo>
                    <a:pt x="9504" y="21600"/>
                  </a:lnTo>
                  <a:lnTo>
                    <a:pt x="8424" y="21493"/>
                  </a:lnTo>
                  <a:lnTo>
                    <a:pt x="7344" y="21172"/>
                  </a:lnTo>
                  <a:lnTo>
                    <a:pt x="6048" y="20958"/>
                  </a:lnTo>
                  <a:lnTo>
                    <a:pt x="4968" y="20851"/>
                  </a:lnTo>
                  <a:lnTo>
                    <a:pt x="4320" y="20317"/>
                  </a:lnTo>
                  <a:lnTo>
                    <a:pt x="3456" y="20103"/>
                  </a:lnTo>
                  <a:lnTo>
                    <a:pt x="1728" y="19248"/>
                  </a:lnTo>
                  <a:lnTo>
                    <a:pt x="1296" y="18927"/>
                  </a:lnTo>
                  <a:lnTo>
                    <a:pt x="648" y="18285"/>
                  </a:lnTo>
                  <a:lnTo>
                    <a:pt x="216" y="17750"/>
                  </a:lnTo>
                  <a:lnTo>
                    <a:pt x="216" y="17430"/>
                  </a:lnTo>
                  <a:lnTo>
                    <a:pt x="0" y="16788"/>
                  </a:lnTo>
                  <a:lnTo>
                    <a:pt x="0" y="15612"/>
                  </a:lnTo>
                  <a:lnTo>
                    <a:pt x="216" y="14970"/>
                  </a:lnTo>
                  <a:lnTo>
                    <a:pt x="216" y="14222"/>
                  </a:lnTo>
                  <a:lnTo>
                    <a:pt x="648" y="13794"/>
                  </a:lnTo>
                  <a:lnTo>
                    <a:pt x="1296" y="13259"/>
                  </a:lnTo>
                  <a:lnTo>
                    <a:pt x="1728" y="12618"/>
                  </a:lnTo>
                  <a:lnTo>
                    <a:pt x="2592" y="12083"/>
                  </a:lnTo>
                  <a:lnTo>
                    <a:pt x="3456" y="11762"/>
                  </a:lnTo>
                  <a:lnTo>
                    <a:pt x="4320" y="11014"/>
                  </a:lnTo>
                  <a:lnTo>
                    <a:pt x="4968" y="10907"/>
                  </a:lnTo>
                  <a:lnTo>
                    <a:pt x="6048" y="10372"/>
                  </a:lnTo>
                  <a:lnTo>
                    <a:pt x="7344" y="10265"/>
                  </a:lnTo>
                  <a:lnTo>
                    <a:pt x="8424" y="10051"/>
                  </a:lnTo>
                  <a:lnTo>
                    <a:pt x="9504" y="9731"/>
                  </a:lnTo>
                  <a:lnTo>
                    <a:pt x="11880" y="9731"/>
                  </a:lnTo>
                </a:path>
              </a:pathLst>
            </a:custGeom>
            <a:solidFill>
              <a:srgbClr val="00FF99"/>
            </a:solidFill>
            <a:ln w="28575" cap="flat">
              <a:solidFill>
                <a:srgbClr val="009999"/>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883" name="线条"/>
            <p:cNvSpPr/>
            <p:nvPr/>
          </p:nvSpPr>
          <p:spPr>
            <a:xfrm>
              <a:off x="0" y="1925220"/>
              <a:ext cx="3240908" cy="1"/>
            </a:xfrm>
            <a:prstGeom prst="line">
              <a:avLst/>
            </a:prstGeom>
            <a:noFill/>
            <a:ln w="28575" cap="flat">
              <a:solidFill>
                <a:srgbClr val="FFFF00"/>
              </a:solidFill>
              <a:prstDash val="dashDot"/>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84" name="线条"/>
            <p:cNvSpPr/>
            <p:nvPr/>
          </p:nvSpPr>
          <p:spPr>
            <a:xfrm flipH="1">
              <a:off x="400875" y="2413709"/>
              <a:ext cx="610289" cy="2874"/>
            </a:xfrm>
            <a:prstGeom prst="line">
              <a:avLst/>
            </a:prstGeom>
            <a:noFill/>
            <a:ln w="28575" cap="flat">
              <a:solidFill>
                <a:srgbClr val="FF33CC"/>
              </a:solidFill>
              <a:prstDash val="solid"/>
              <a:round/>
              <a:headEnd type="stealth" w="med" len="med"/>
              <a:tailEnd type="stealth"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85" name="线条"/>
            <p:cNvSpPr/>
            <p:nvPr/>
          </p:nvSpPr>
          <p:spPr>
            <a:xfrm flipV="1">
              <a:off x="3065399" y="1655114"/>
              <a:ext cx="700037" cy="436768"/>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86" name="线条"/>
            <p:cNvSpPr/>
            <p:nvPr/>
          </p:nvSpPr>
          <p:spPr>
            <a:xfrm flipV="1">
              <a:off x="1922605" y="304587"/>
              <a:ext cx="540485" cy="597681"/>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87" name="线条"/>
            <p:cNvSpPr/>
            <p:nvPr/>
          </p:nvSpPr>
          <p:spPr>
            <a:xfrm flipH="1">
              <a:off x="1102905" y="2051652"/>
              <a:ext cx="353011" cy="876408"/>
            </a:xfrm>
            <a:prstGeom prst="line">
              <a:avLst/>
            </a:prstGeom>
            <a:noFill/>
            <a:ln w="19050" cap="flat">
              <a:solidFill>
                <a:srgbClr val="200B5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888" name="3"/>
            <p:cNvSpPr txBox="1"/>
            <p:nvPr/>
          </p:nvSpPr>
          <p:spPr>
            <a:xfrm>
              <a:off x="3727541" y="1298805"/>
              <a:ext cx="692060" cy="36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a:solidFill>
                    <a:srgbClr val="FF0000"/>
                  </a:solidFill>
                  <a:latin typeface="华文中宋"/>
                  <a:ea typeface="华文中宋"/>
                  <a:cs typeface="华文中宋"/>
                  <a:sym typeface="华文中宋"/>
                </a:defRPr>
              </a:lvl1pPr>
            </a:lstStyle>
            <a:p>
              <a:r>
                <a:t>3</a:t>
              </a:r>
            </a:p>
          </p:txBody>
        </p:sp>
        <p:sp>
          <p:nvSpPr>
            <p:cNvPr id="889" name="1"/>
            <p:cNvSpPr txBox="1"/>
            <p:nvPr/>
          </p:nvSpPr>
          <p:spPr>
            <a:xfrm>
              <a:off x="2596714" y="0"/>
              <a:ext cx="594334" cy="368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a:solidFill>
                    <a:srgbClr val="FF0000"/>
                  </a:solidFill>
                  <a:latin typeface="华文中宋"/>
                  <a:ea typeface="华文中宋"/>
                  <a:cs typeface="华文中宋"/>
                  <a:sym typeface="华文中宋"/>
                </a:defRPr>
              </a:lvl1pPr>
            </a:lstStyle>
            <a:p>
              <a:r>
                <a:t>1</a:t>
              </a:r>
            </a:p>
          </p:txBody>
        </p:sp>
        <p:sp>
          <p:nvSpPr>
            <p:cNvPr id="890" name="4"/>
            <p:cNvSpPr txBox="1"/>
            <p:nvPr/>
          </p:nvSpPr>
          <p:spPr>
            <a:xfrm>
              <a:off x="991219" y="2815994"/>
              <a:ext cx="861583" cy="36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a:solidFill>
                    <a:srgbClr val="FF0000"/>
                  </a:solidFill>
                  <a:latin typeface="华文中宋"/>
                  <a:ea typeface="华文中宋"/>
                  <a:cs typeface="华文中宋"/>
                  <a:sym typeface="华文中宋"/>
                </a:defRPr>
              </a:lvl1pPr>
            </a:lstStyle>
            <a:p>
              <a:r>
                <a:t>4</a:t>
              </a:r>
            </a:p>
          </p:txBody>
        </p:sp>
        <p:sp>
          <p:nvSpPr>
            <p:cNvPr id="891" name="上对角虚线"/>
            <p:cNvSpPr/>
            <p:nvPr/>
          </p:nvSpPr>
          <p:spPr>
            <a:xfrm>
              <a:off x="534500" y="1666608"/>
              <a:ext cx="71799" cy="189650"/>
            </a:xfrm>
            <a:prstGeom prst="ellipse">
              <a:avLst/>
            </a:prstGeom>
            <a:blipFill rotWithShape="1">
              <a:blip r:embed="rId4"/>
              <a:srcRect/>
              <a:tile tx="0" ty="0" sx="100000" sy="100000" flip="none" algn="tl"/>
            </a:blipFill>
            <a:ln w="12700" cap="flat">
              <a:noFill/>
              <a:miter lim="400000"/>
            </a:ln>
            <a:effectLst/>
          </p:spPr>
          <p:txBody>
            <a:bodyPr wrap="square" lIns="45719" tIns="45719" rIns="45719" bIns="45719" numCol="1" anchor="ctr">
              <a:noAutofit/>
            </a:bodyPr>
            <a:lstStyle/>
            <a:p>
              <a:pPr defTabSz="914400">
                <a:lnSpc>
                  <a:spcPct val="130000"/>
                </a:lnSpc>
                <a:spcBef>
                  <a:spcPts val="400"/>
                </a:spcBef>
                <a:defRPr sz="1800" b="0">
                  <a:latin typeface="Tahoma"/>
                  <a:ea typeface="Tahoma"/>
                  <a:cs typeface="Tahoma"/>
                  <a:sym typeface="Tahoma"/>
                </a:defRPr>
              </a:pPr>
              <a:endParaRPr/>
            </a:p>
          </p:txBody>
        </p:sp>
      </p:grpSp>
      <p:sp>
        <p:nvSpPr>
          <p:cNvPr id="893" name="1-线圈   2-铁芯   3-衔铁   4-导杆"/>
          <p:cNvSpPr txBox="1"/>
          <p:nvPr/>
        </p:nvSpPr>
        <p:spPr>
          <a:xfrm>
            <a:off x="2581592" y="6870958"/>
            <a:ext cx="6624638" cy="8747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30000"/>
              </a:lnSpc>
              <a:defRPr>
                <a:solidFill>
                  <a:srgbClr val="333399"/>
                </a:solidFill>
                <a:latin typeface="Tahoma"/>
                <a:ea typeface="Tahoma"/>
                <a:cs typeface="Tahoma"/>
                <a:sym typeface="Tahoma"/>
              </a:defRPr>
            </a:pPr>
            <a:r>
              <a:t>1-</a:t>
            </a:r>
            <a:r>
              <a:rPr b="0">
                <a:latin typeface="黑体"/>
                <a:ea typeface="黑体"/>
                <a:cs typeface="黑体"/>
                <a:sym typeface="黑体"/>
              </a:rPr>
              <a:t>线圈   </a:t>
            </a:r>
            <a:r>
              <a:t>2-</a:t>
            </a:r>
            <a:r>
              <a:rPr b="0">
                <a:latin typeface="黑体"/>
                <a:ea typeface="黑体"/>
                <a:cs typeface="黑体"/>
                <a:sym typeface="黑体"/>
              </a:rPr>
              <a:t>铁芯   </a:t>
            </a:r>
            <a:r>
              <a:t>3-</a:t>
            </a:r>
            <a:r>
              <a:rPr b="0">
                <a:latin typeface="黑体"/>
                <a:ea typeface="黑体"/>
                <a:cs typeface="黑体"/>
                <a:sym typeface="黑体"/>
              </a:rPr>
              <a:t>衔铁   </a:t>
            </a:r>
            <a:r>
              <a:t>4-</a:t>
            </a:r>
            <a:r>
              <a:rPr b="0">
                <a:latin typeface="黑体"/>
                <a:ea typeface="黑体"/>
                <a:cs typeface="黑体"/>
                <a:sym typeface="黑体"/>
              </a:rPr>
              <a:t>导杆</a:t>
            </a:r>
            <a:endParaRPr>
              <a:latin typeface="Times New Roman"/>
              <a:ea typeface="Times New Roman"/>
              <a:cs typeface="Times New Roman"/>
              <a:sym typeface="Times New Roman"/>
            </a:endParaRPr>
          </a:p>
        </p:txBody>
      </p:sp>
      <p:sp>
        <p:nvSpPr>
          <p:cNvPr id="894" name="（b） 变面积型"/>
          <p:cNvSpPr txBox="1"/>
          <p:nvPr/>
        </p:nvSpPr>
        <p:spPr>
          <a:xfrm>
            <a:off x="4937696" y="5691949"/>
            <a:ext cx="3168651"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30000"/>
              </a:lnSpc>
              <a:defRPr>
                <a:solidFill>
                  <a:srgbClr val="333399"/>
                </a:solidFill>
                <a:latin typeface="Tahoma"/>
                <a:ea typeface="Tahoma"/>
                <a:cs typeface="Tahoma"/>
                <a:sym typeface="Tahoma"/>
              </a:defRPr>
            </a:pPr>
            <a:r>
              <a:rPr b="0">
                <a:latin typeface="黑体"/>
                <a:ea typeface="黑体"/>
                <a:cs typeface="黑体"/>
                <a:sym typeface="黑体"/>
              </a:rPr>
              <a:t>（</a:t>
            </a:r>
            <a:r>
              <a:t>b</a:t>
            </a:r>
            <a:r>
              <a:rPr b="0">
                <a:latin typeface="黑体"/>
                <a:ea typeface="黑体"/>
                <a:cs typeface="黑体"/>
                <a:sym typeface="黑体"/>
              </a:rPr>
              <a:t>） 变面积型     </a:t>
            </a:r>
          </a:p>
        </p:txBody>
      </p:sp>
      <p:sp>
        <p:nvSpPr>
          <p:cNvPr id="895" name="（c） 螺管型"/>
          <p:cNvSpPr txBox="1"/>
          <p:nvPr/>
        </p:nvSpPr>
        <p:spPr>
          <a:xfrm>
            <a:off x="9509696" y="5615749"/>
            <a:ext cx="2227263"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914400">
              <a:lnSpc>
                <a:spcPct val="130000"/>
              </a:lnSpc>
              <a:defRPr>
                <a:solidFill>
                  <a:srgbClr val="333399"/>
                </a:solidFill>
                <a:latin typeface="Tahoma"/>
                <a:ea typeface="Tahoma"/>
                <a:cs typeface="Tahoma"/>
                <a:sym typeface="Tahoma"/>
              </a:defRPr>
            </a:pPr>
            <a:r>
              <a:rPr b="0">
                <a:latin typeface="黑体"/>
                <a:ea typeface="黑体"/>
                <a:cs typeface="黑体"/>
                <a:sym typeface="黑体"/>
              </a:rPr>
              <a:t>（</a:t>
            </a:r>
            <a:r>
              <a:t>c</a:t>
            </a:r>
            <a:r>
              <a:rPr b="0">
                <a:latin typeface="黑体"/>
                <a:ea typeface="黑体"/>
                <a:cs typeface="黑体"/>
                <a:sym typeface="黑体"/>
              </a:rPr>
              <a:t>） 螺管型</a:t>
            </a:r>
          </a:p>
        </p:txBody>
      </p:sp>
      <p:grpSp>
        <p:nvGrpSpPr>
          <p:cNvPr id="941" name="成组"/>
          <p:cNvGrpSpPr/>
          <p:nvPr/>
        </p:nvGrpSpPr>
        <p:grpSpPr>
          <a:xfrm>
            <a:off x="595874" y="2695978"/>
            <a:ext cx="4541838" cy="2679701"/>
            <a:chOff x="0" y="0"/>
            <a:chExt cx="4541837" cy="2679700"/>
          </a:xfrm>
        </p:grpSpPr>
        <p:grpSp>
          <p:nvGrpSpPr>
            <p:cNvPr id="939" name="成组"/>
            <p:cNvGrpSpPr/>
            <p:nvPr/>
          </p:nvGrpSpPr>
          <p:grpSpPr>
            <a:xfrm>
              <a:off x="-1" y="0"/>
              <a:ext cx="4541839" cy="2679701"/>
              <a:chOff x="0" y="0"/>
              <a:chExt cx="4541837" cy="2679699"/>
            </a:xfrm>
          </p:grpSpPr>
          <p:sp>
            <p:nvSpPr>
              <p:cNvPr id="896" name="矩形"/>
              <p:cNvSpPr/>
              <p:nvPr/>
            </p:nvSpPr>
            <p:spPr>
              <a:xfrm>
                <a:off x="0" y="1109662"/>
                <a:ext cx="3457575" cy="157163"/>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897" name="1"/>
              <p:cNvSpPr/>
              <p:nvPr/>
            </p:nvSpPr>
            <p:spPr>
              <a:xfrm>
                <a:off x="358775" y="2501900"/>
                <a:ext cx="51911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sz="1800">
                    <a:solidFill>
                      <a:srgbClr val="00E4A8"/>
                    </a:solidFill>
                    <a:latin typeface="Tahoma"/>
                    <a:ea typeface="Tahoma"/>
                    <a:cs typeface="Tahoma"/>
                    <a:sym typeface="Tahoma"/>
                  </a:defRPr>
                </a:lvl1pPr>
              </a:lstStyle>
              <a:p>
                <a:r>
                  <a:t>1</a:t>
                </a:r>
              </a:p>
            </p:txBody>
          </p:sp>
          <p:sp>
            <p:nvSpPr>
              <p:cNvPr id="898" name="2"/>
              <p:cNvSpPr/>
              <p:nvPr/>
            </p:nvSpPr>
            <p:spPr>
              <a:xfrm>
                <a:off x="1741487" y="2435225"/>
                <a:ext cx="40005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sz="1800">
                    <a:solidFill>
                      <a:srgbClr val="00E4A8"/>
                    </a:solidFill>
                    <a:latin typeface="Tahoma"/>
                    <a:ea typeface="Tahoma"/>
                    <a:cs typeface="Tahoma"/>
                    <a:sym typeface="Tahoma"/>
                  </a:defRPr>
                </a:lvl1pPr>
              </a:lstStyle>
              <a:p>
                <a:r>
                  <a:t>2</a:t>
                </a:r>
              </a:p>
            </p:txBody>
          </p:sp>
          <p:sp>
            <p:nvSpPr>
              <p:cNvPr id="899" name="3"/>
              <p:cNvSpPr/>
              <p:nvPr/>
            </p:nvSpPr>
            <p:spPr>
              <a:xfrm>
                <a:off x="3935412" y="646302"/>
                <a:ext cx="60642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sz="1800">
                    <a:solidFill>
                      <a:schemeClr val="accent5">
                        <a:hueOff val="-82419"/>
                        <a:satOff val="-9513"/>
                        <a:lumOff val="-16343"/>
                      </a:schemeClr>
                    </a:solidFill>
                    <a:latin typeface="Tahoma"/>
                    <a:ea typeface="Tahoma"/>
                    <a:cs typeface="Tahoma"/>
                    <a:sym typeface="Tahoma"/>
                  </a:defRPr>
                </a:lvl1pPr>
              </a:lstStyle>
              <a:p>
                <a:r>
                  <a:t>3</a:t>
                </a:r>
              </a:p>
            </p:txBody>
          </p:sp>
          <p:sp>
            <p:nvSpPr>
              <p:cNvPr id="900" name="4"/>
              <p:cNvSpPr/>
              <p:nvPr/>
            </p:nvSpPr>
            <p:spPr>
              <a:xfrm>
                <a:off x="1670050" y="430212"/>
                <a:ext cx="75247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sz="1800">
                    <a:solidFill>
                      <a:srgbClr val="00E4A8"/>
                    </a:solidFill>
                    <a:latin typeface="Tahoma"/>
                    <a:ea typeface="Tahoma"/>
                    <a:cs typeface="Tahoma"/>
                    <a:sym typeface="Tahoma"/>
                  </a:defRPr>
                </a:lvl1pPr>
              </a:lstStyle>
              <a:p>
                <a:r>
                  <a:t>4</a:t>
                </a:r>
              </a:p>
            </p:txBody>
          </p:sp>
          <p:grpSp>
            <p:nvGrpSpPr>
              <p:cNvPr id="904" name="成组"/>
              <p:cNvGrpSpPr/>
              <p:nvPr/>
            </p:nvGrpSpPr>
            <p:grpSpPr>
              <a:xfrm>
                <a:off x="0" y="180975"/>
                <a:ext cx="3457575" cy="2009776"/>
                <a:chOff x="0" y="0"/>
                <a:chExt cx="3457575" cy="2009775"/>
              </a:xfrm>
            </p:grpSpPr>
            <p:sp>
              <p:nvSpPr>
                <p:cNvPr id="901" name="矩形"/>
                <p:cNvSpPr/>
                <p:nvPr/>
              </p:nvSpPr>
              <p:spPr>
                <a:xfrm>
                  <a:off x="1593850" y="0"/>
                  <a:ext cx="328613" cy="2009775"/>
                </a:xfrm>
                <a:prstGeom prst="rect">
                  <a:avLst/>
                </a:prstGeom>
                <a:gradFill flip="none" rotWithShape="1">
                  <a:gsLst>
                    <a:gs pos="0">
                      <a:srgbClr val="00765E"/>
                    </a:gs>
                    <a:gs pos="50000">
                      <a:srgbClr val="00FFCC"/>
                    </a:gs>
                    <a:gs pos="100000">
                      <a:srgbClr val="00765E"/>
                    </a:gs>
                  </a:gsLst>
                  <a:lin ang="10800000" scaled="0"/>
                </a:gradFill>
                <a:ln w="28575" cap="flat">
                  <a:solidFill>
                    <a:srgbClr val="009999"/>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902" name="线条"/>
                <p:cNvSpPr/>
                <p:nvPr/>
              </p:nvSpPr>
              <p:spPr>
                <a:xfrm>
                  <a:off x="1746250" y="1154112"/>
                  <a:ext cx="0" cy="777876"/>
                </a:xfrm>
                <a:prstGeom prst="line">
                  <a:avLst/>
                </a:prstGeom>
                <a:noFill/>
                <a:ln w="28575" cap="flat">
                  <a:solidFill>
                    <a:srgbClr val="FF33CC"/>
                  </a:solidFill>
                  <a:prstDash val="solid"/>
                  <a:round/>
                  <a:headEnd type="stealth" w="med" len="med"/>
                  <a:tailEnd type="stealth"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03" name="矩形"/>
                <p:cNvSpPr/>
                <p:nvPr/>
              </p:nvSpPr>
              <p:spPr>
                <a:xfrm>
                  <a:off x="0" y="928687"/>
                  <a:ext cx="3457575" cy="157163"/>
                </a:xfrm>
                <a:prstGeom prst="rect">
                  <a:avLst/>
                </a:prstGeom>
                <a:gradFill flip="none" rotWithShape="1">
                  <a:gsLst>
                    <a:gs pos="0">
                      <a:srgbClr val="004747"/>
                    </a:gs>
                    <a:gs pos="50000">
                      <a:srgbClr val="009999"/>
                    </a:gs>
                    <a:gs pos="100000">
                      <a:srgbClr val="004747"/>
                    </a:gs>
                  </a:gsLst>
                  <a:lin ang="16200000" scaled="0"/>
                </a:gradFill>
                <a:ln w="28575" cap="flat">
                  <a:solidFill>
                    <a:srgbClr val="006666"/>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grpSp>
            <p:nvGrpSpPr>
              <p:cNvPr id="919" name="成组"/>
              <p:cNvGrpSpPr/>
              <p:nvPr/>
            </p:nvGrpSpPr>
            <p:grpSpPr>
              <a:xfrm>
                <a:off x="2020887" y="0"/>
                <a:ext cx="1390651" cy="2362201"/>
                <a:chOff x="0" y="0"/>
                <a:chExt cx="1390650" cy="2362200"/>
              </a:xfrm>
            </p:grpSpPr>
            <p:grpSp>
              <p:nvGrpSpPr>
                <p:cNvPr id="911" name="成组"/>
                <p:cNvGrpSpPr/>
                <p:nvPr/>
              </p:nvGrpSpPr>
              <p:grpSpPr>
                <a:xfrm>
                  <a:off x="4948" y="1439722"/>
                  <a:ext cx="1385703" cy="922479"/>
                  <a:chOff x="0" y="0"/>
                  <a:chExt cx="1385701" cy="922477"/>
                </a:xfrm>
              </p:grpSpPr>
              <p:sp>
                <p:nvSpPr>
                  <p:cNvPr id="905" name="矩形"/>
                  <p:cNvSpPr/>
                  <p:nvPr/>
                </p:nvSpPr>
                <p:spPr>
                  <a:xfrm rot="10800000" flipH="1">
                    <a:off x="0" y="3294"/>
                    <a:ext cx="1385702" cy="919184"/>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906" name="浅色上对角线"/>
                  <p:cNvSpPr/>
                  <p:nvPr/>
                </p:nvSpPr>
                <p:spPr>
                  <a:xfrm rot="10800000" flipH="1">
                    <a:off x="-1" y="3294"/>
                    <a:ext cx="1385703" cy="919184"/>
                  </a:xfrm>
                  <a:prstGeom prst="rect">
                    <a:avLst/>
                  </a:prstGeom>
                  <a:blipFill rotWithShape="1">
                    <a:blip r:embed="rId5"/>
                    <a:srcRect/>
                    <a:tile tx="0" ty="0" sx="100000" sy="100000" flip="none" algn="tl"/>
                  </a:blipFill>
                  <a:ln w="28575" cap="flat">
                    <a:solidFill>
                      <a:srgbClr val="3366FF"/>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907" name="矩形"/>
                  <p:cNvSpPr/>
                  <p:nvPr/>
                </p:nvSpPr>
                <p:spPr>
                  <a:xfrm rot="10800000" flipH="1">
                    <a:off x="388491" y="0"/>
                    <a:ext cx="692851" cy="474417"/>
                  </a:xfrm>
                  <a:prstGeom prst="rect">
                    <a:avLst/>
                  </a:prstGeom>
                  <a:solidFill>
                    <a:srgbClr val="6600CC"/>
                  </a:solidFill>
                  <a:ln w="28575" cap="flat">
                    <a:solidFill>
                      <a:srgbClr val="FF33CC"/>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910" name="成组"/>
                  <p:cNvGrpSpPr/>
                  <p:nvPr/>
                </p:nvGrpSpPr>
                <p:grpSpPr>
                  <a:xfrm>
                    <a:off x="388491" y="3294"/>
                    <a:ext cx="692851" cy="457945"/>
                    <a:chOff x="0" y="0"/>
                    <a:chExt cx="692850" cy="457943"/>
                  </a:xfrm>
                </p:grpSpPr>
                <p:sp>
                  <p:nvSpPr>
                    <p:cNvPr id="908" name="线条"/>
                    <p:cNvSpPr/>
                    <p:nvPr/>
                  </p:nvSpPr>
                  <p:spPr>
                    <a:xfrm>
                      <a:off x="-1" y="0"/>
                      <a:ext cx="692852" cy="457944"/>
                    </a:xfrm>
                    <a:prstGeom prst="line">
                      <a:avLst/>
                    </a:prstGeom>
                    <a:noFill/>
                    <a:ln w="38100"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09" name="线条"/>
                    <p:cNvSpPr/>
                    <p:nvPr/>
                  </p:nvSpPr>
                  <p:spPr>
                    <a:xfrm flipV="1">
                      <a:off x="0" y="-1"/>
                      <a:ext cx="692851" cy="457945"/>
                    </a:xfrm>
                    <a:prstGeom prst="line">
                      <a:avLst/>
                    </a:prstGeom>
                    <a:no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nvGrpSpPr>
                <p:cNvPr id="918" name="成组"/>
                <p:cNvGrpSpPr/>
                <p:nvPr/>
              </p:nvGrpSpPr>
              <p:grpSpPr>
                <a:xfrm>
                  <a:off x="-1" y="-1"/>
                  <a:ext cx="1385703" cy="922478"/>
                  <a:chOff x="0" y="0"/>
                  <a:chExt cx="1385701" cy="922476"/>
                </a:xfrm>
              </p:grpSpPr>
              <p:sp>
                <p:nvSpPr>
                  <p:cNvPr id="912" name="矩形"/>
                  <p:cNvSpPr/>
                  <p:nvPr/>
                </p:nvSpPr>
                <p:spPr>
                  <a:xfrm>
                    <a:off x="0" y="0"/>
                    <a:ext cx="1385702" cy="919183"/>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913" name="浅色上对角线"/>
                  <p:cNvSpPr/>
                  <p:nvPr/>
                </p:nvSpPr>
                <p:spPr>
                  <a:xfrm>
                    <a:off x="0" y="0"/>
                    <a:ext cx="1385702" cy="919183"/>
                  </a:xfrm>
                  <a:prstGeom prst="rect">
                    <a:avLst/>
                  </a:prstGeom>
                  <a:blipFill rotWithShape="1">
                    <a:blip r:embed="rId5"/>
                    <a:srcRect/>
                    <a:tile tx="0" ty="0" sx="100000" sy="100000" flip="none" algn="tl"/>
                  </a:blipFill>
                  <a:ln w="28575" cap="flat">
                    <a:solidFill>
                      <a:srgbClr val="3366FF"/>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914" name="矩形"/>
                  <p:cNvSpPr/>
                  <p:nvPr/>
                </p:nvSpPr>
                <p:spPr>
                  <a:xfrm>
                    <a:off x="388491" y="448060"/>
                    <a:ext cx="692851" cy="474417"/>
                  </a:xfrm>
                  <a:prstGeom prst="rect">
                    <a:avLst/>
                  </a:prstGeom>
                  <a:solidFill>
                    <a:srgbClr val="CC6600"/>
                  </a:solidFill>
                  <a:ln w="28575" cap="flat">
                    <a:solidFill>
                      <a:srgbClr val="CC66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917" name="成组"/>
                  <p:cNvGrpSpPr/>
                  <p:nvPr/>
                </p:nvGrpSpPr>
                <p:grpSpPr>
                  <a:xfrm>
                    <a:off x="388491" y="461238"/>
                    <a:ext cx="692851" cy="457945"/>
                    <a:chOff x="0" y="0"/>
                    <a:chExt cx="692850" cy="457943"/>
                  </a:xfrm>
                </p:grpSpPr>
                <p:sp>
                  <p:nvSpPr>
                    <p:cNvPr id="915" name="线条"/>
                    <p:cNvSpPr/>
                    <p:nvPr/>
                  </p:nvSpPr>
                  <p:spPr>
                    <a:xfrm flipV="1">
                      <a:off x="-1" y="-1"/>
                      <a:ext cx="692852" cy="457945"/>
                    </a:xfrm>
                    <a:prstGeom prst="line">
                      <a:avLst/>
                    </a:prstGeom>
                    <a:noFill/>
                    <a:ln w="38100"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16" name="线条"/>
                    <p:cNvSpPr/>
                    <p:nvPr/>
                  </p:nvSpPr>
                  <p:spPr>
                    <a:xfrm>
                      <a:off x="-1" y="0"/>
                      <a:ext cx="692852" cy="457944"/>
                    </a:xfrm>
                    <a:prstGeom prst="line">
                      <a:avLst/>
                    </a:prstGeom>
                    <a:noFill/>
                    <a:ln w="38100"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grpSp>
            <p:nvGrpSpPr>
              <p:cNvPr id="934" name="成组"/>
              <p:cNvGrpSpPr/>
              <p:nvPr/>
            </p:nvGrpSpPr>
            <p:grpSpPr>
              <a:xfrm>
                <a:off x="106362" y="0"/>
                <a:ext cx="1390651" cy="2362201"/>
                <a:chOff x="0" y="0"/>
                <a:chExt cx="1390650" cy="2362200"/>
              </a:xfrm>
            </p:grpSpPr>
            <p:grpSp>
              <p:nvGrpSpPr>
                <p:cNvPr id="926" name="成组"/>
                <p:cNvGrpSpPr/>
                <p:nvPr/>
              </p:nvGrpSpPr>
              <p:grpSpPr>
                <a:xfrm>
                  <a:off x="4948" y="1439722"/>
                  <a:ext cx="1385703" cy="922479"/>
                  <a:chOff x="0" y="0"/>
                  <a:chExt cx="1385701" cy="922477"/>
                </a:xfrm>
              </p:grpSpPr>
              <p:sp>
                <p:nvSpPr>
                  <p:cNvPr id="920" name="矩形"/>
                  <p:cNvSpPr/>
                  <p:nvPr/>
                </p:nvSpPr>
                <p:spPr>
                  <a:xfrm rot="10800000" flipH="1">
                    <a:off x="0" y="3294"/>
                    <a:ext cx="1385702" cy="919184"/>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921" name="浅色上对角线"/>
                  <p:cNvSpPr/>
                  <p:nvPr/>
                </p:nvSpPr>
                <p:spPr>
                  <a:xfrm rot="10800000" flipH="1">
                    <a:off x="-1" y="3294"/>
                    <a:ext cx="1385703" cy="919184"/>
                  </a:xfrm>
                  <a:prstGeom prst="rect">
                    <a:avLst/>
                  </a:prstGeom>
                  <a:blipFill rotWithShape="1">
                    <a:blip r:embed="rId5"/>
                    <a:srcRect/>
                    <a:tile tx="0" ty="0" sx="100000" sy="100000" flip="none" algn="tl"/>
                  </a:blipFill>
                  <a:ln w="28575" cap="flat">
                    <a:solidFill>
                      <a:srgbClr val="3366FF"/>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922" name="矩形"/>
                  <p:cNvSpPr/>
                  <p:nvPr/>
                </p:nvSpPr>
                <p:spPr>
                  <a:xfrm rot="10800000" flipH="1">
                    <a:off x="388491" y="0"/>
                    <a:ext cx="692851" cy="474417"/>
                  </a:xfrm>
                  <a:prstGeom prst="rect">
                    <a:avLst/>
                  </a:prstGeom>
                  <a:solidFill>
                    <a:srgbClr val="6600CC"/>
                  </a:solidFill>
                  <a:ln w="28575" cap="flat">
                    <a:solidFill>
                      <a:srgbClr val="FF33CC"/>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925" name="成组"/>
                  <p:cNvGrpSpPr/>
                  <p:nvPr/>
                </p:nvGrpSpPr>
                <p:grpSpPr>
                  <a:xfrm>
                    <a:off x="388491" y="3294"/>
                    <a:ext cx="692851" cy="457945"/>
                    <a:chOff x="0" y="0"/>
                    <a:chExt cx="692850" cy="457943"/>
                  </a:xfrm>
                </p:grpSpPr>
                <p:sp>
                  <p:nvSpPr>
                    <p:cNvPr id="923" name="线条"/>
                    <p:cNvSpPr/>
                    <p:nvPr/>
                  </p:nvSpPr>
                  <p:spPr>
                    <a:xfrm>
                      <a:off x="-1" y="0"/>
                      <a:ext cx="692852" cy="457944"/>
                    </a:xfrm>
                    <a:prstGeom prst="line">
                      <a:avLst/>
                    </a:prstGeom>
                    <a:noFill/>
                    <a:ln w="38100" cap="flat">
                      <a:solidFill>
                        <a:srgbClr val="FF33CC"/>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24" name="线条"/>
                    <p:cNvSpPr/>
                    <p:nvPr/>
                  </p:nvSpPr>
                  <p:spPr>
                    <a:xfrm flipV="1">
                      <a:off x="0" y="-1"/>
                      <a:ext cx="692851" cy="457945"/>
                    </a:xfrm>
                    <a:prstGeom prst="line">
                      <a:avLst/>
                    </a:prstGeom>
                    <a:noFill/>
                    <a:ln w="28575"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nvGrpSpPr>
                <p:cNvPr id="933" name="成组"/>
                <p:cNvGrpSpPr/>
                <p:nvPr/>
              </p:nvGrpSpPr>
              <p:grpSpPr>
                <a:xfrm>
                  <a:off x="-1" y="-1"/>
                  <a:ext cx="1385703" cy="922478"/>
                  <a:chOff x="0" y="0"/>
                  <a:chExt cx="1385701" cy="922476"/>
                </a:xfrm>
              </p:grpSpPr>
              <p:sp>
                <p:nvSpPr>
                  <p:cNvPr id="927" name="矩形"/>
                  <p:cNvSpPr/>
                  <p:nvPr/>
                </p:nvSpPr>
                <p:spPr>
                  <a:xfrm>
                    <a:off x="0" y="0"/>
                    <a:ext cx="1385702" cy="919183"/>
                  </a:xfrm>
                  <a:prstGeom prst="rect">
                    <a:avLst/>
                  </a:prstGeom>
                  <a:solidFill>
                    <a:srgbClr val="FFFFFF"/>
                  </a:solidFill>
                  <a:ln w="28575" cap="flat">
                    <a:solidFill>
                      <a:srgbClr val="EAEAEA"/>
                    </a:solidFill>
                    <a:prstDash val="solid"/>
                    <a:round/>
                  </a:ln>
                  <a:effectLst/>
                </p:spPr>
                <p:txBody>
                  <a:bodyPr wrap="square" lIns="45719" tIns="45719" rIns="45719" bIns="45719" numCol="1" anchor="t">
                    <a:noAutofit/>
                  </a:bodyPr>
                  <a:lstStyle/>
                  <a:p>
                    <a:pPr defTabSz="914400">
                      <a:lnSpc>
                        <a:spcPct val="130000"/>
                      </a:lnSpc>
                      <a:spcBef>
                        <a:spcPts val="400"/>
                      </a:spcBef>
                      <a:defRPr sz="1800" b="0">
                        <a:latin typeface="Tahoma"/>
                        <a:ea typeface="Tahoma"/>
                        <a:cs typeface="Tahoma"/>
                        <a:sym typeface="Tahoma"/>
                      </a:defRPr>
                    </a:pPr>
                    <a:endParaRPr/>
                  </a:p>
                </p:txBody>
              </p:sp>
              <p:sp>
                <p:nvSpPr>
                  <p:cNvPr id="928" name="浅色上对角线"/>
                  <p:cNvSpPr/>
                  <p:nvPr/>
                </p:nvSpPr>
                <p:spPr>
                  <a:xfrm>
                    <a:off x="0" y="0"/>
                    <a:ext cx="1385702" cy="919183"/>
                  </a:xfrm>
                  <a:prstGeom prst="rect">
                    <a:avLst/>
                  </a:prstGeom>
                  <a:blipFill rotWithShape="1">
                    <a:blip r:embed="rId5"/>
                    <a:srcRect/>
                    <a:tile tx="0" ty="0" sx="100000" sy="100000" flip="none" algn="tl"/>
                  </a:blipFill>
                  <a:ln w="28575" cap="flat">
                    <a:solidFill>
                      <a:srgbClr val="3366FF"/>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929" name="矩形"/>
                  <p:cNvSpPr/>
                  <p:nvPr/>
                </p:nvSpPr>
                <p:spPr>
                  <a:xfrm>
                    <a:off x="388491" y="448060"/>
                    <a:ext cx="692851" cy="474417"/>
                  </a:xfrm>
                  <a:prstGeom prst="rect">
                    <a:avLst/>
                  </a:prstGeom>
                  <a:solidFill>
                    <a:srgbClr val="CC6600"/>
                  </a:solidFill>
                  <a:ln w="28575" cap="flat">
                    <a:solidFill>
                      <a:srgbClr val="CC66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932" name="成组"/>
                  <p:cNvGrpSpPr/>
                  <p:nvPr/>
                </p:nvGrpSpPr>
                <p:grpSpPr>
                  <a:xfrm>
                    <a:off x="388491" y="461238"/>
                    <a:ext cx="692851" cy="457945"/>
                    <a:chOff x="0" y="0"/>
                    <a:chExt cx="692850" cy="457943"/>
                  </a:xfrm>
                </p:grpSpPr>
                <p:sp>
                  <p:nvSpPr>
                    <p:cNvPr id="930" name="线条"/>
                    <p:cNvSpPr/>
                    <p:nvPr/>
                  </p:nvSpPr>
                  <p:spPr>
                    <a:xfrm flipV="1">
                      <a:off x="-1" y="-1"/>
                      <a:ext cx="692852" cy="457945"/>
                    </a:xfrm>
                    <a:prstGeom prst="line">
                      <a:avLst/>
                    </a:prstGeom>
                    <a:noFill/>
                    <a:ln w="38100"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31" name="线条"/>
                    <p:cNvSpPr/>
                    <p:nvPr/>
                  </p:nvSpPr>
                  <p:spPr>
                    <a:xfrm>
                      <a:off x="-1" y="0"/>
                      <a:ext cx="692852" cy="457944"/>
                    </a:xfrm>
                    <a:prstGeom prst="line">
                      <a:avLst/>
                    </a:prstGeom>
                    <a:noFill/>
                    <a:ln w="38100" cap="flat">
                      <a:solidFill>
                        <a:srgbClr val="EAEAEA"/>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sp>
            <p:nvSpPr>
              <p:cNvPr id="935" name="线条"/>
              <p:cNvSpPr/>
              <p:nvPr/>
            </p:nvSpPr>
            <p:spPr>
              <a:xfrm flipH="1">
                <a:off x="519112" y="1904999"/>
                <a:ext cx="166689" cy="774702"/>
              </a:xfrm>
              <a:prstGeom prst="line">
                <a:avLst/>
              </a:prstGeom>
              <a:noFill/>
              <a:ln w="3810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36" name="线条"/>
              <p:cNvSpPr/>
              <p:nvPr/>
            </p:nvSpPr>
            <p:spPr>
              <a:xfrm>
                <a:off x="1277937" y="2082799"/>
                <a:ext cx="349250" cy="581027"/>
              </a:xfrm>
              <a:prstGeom prst="line">
                <a:avLst/>
              </a:prstGeom>
              <a:noFill/>
              <a:ln w="3810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37" name="线条"/>
              <p:cNvSpPr/>
              <p:nvPr/>
            </p:nvSpPr>
            <p:spPr>
              <a:xfrm flipV="1">
                <a:off x="3328988" y="866774"/>
                <a:ext cx="614363" cy="306389"/>
              </a:xfrm>
              <a:prstGeom prst="line">
                <a:avLst/>
              </a:prstGeom>
              <a:noFill/>
              <a:ln w="3810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38" name="4"/>
              <p:cNvSpPr/>
              <p:nvPr/>
            </p:nvSpPr>
            <p:spPr>
              <a:xfrm>
                <a:off x="1684337" y="292100"/>
                <a:ext cx="7540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914400">
                  <a:lnSpc>
                    <a:spcPct val="130000"/>
                  </a:lnSpc>
                  <a:defRPr sz="1800">
                    <a:solidFill>
                      <a:srgbClr val="FF0000"/>
                    </a:solidFill>
                    <a:latin typeface="Tahoma"/>
                    <a:ea typeface="Tahoma"/>
                    <a:cs typeface="Tahoma"/>
                    <a:sym typeface="Tahoma"/>
                  </a:defRPr>
                </a:lvl1pPr>
              </a:lstStyle>
              <a:p>
                <a:r>
                  <a:t>4</a:t>
                </a:r>
              </a:p>
            </p:txBody>
          </p:sp>
        </p:grpSp>
        <p:sp>
          <p:nvSpPr>
            <p:cNvPr id="940" name="（a） 变气隙型"/>
            <p:cNvSpPr/>
            <p:nvPr/>
          </p:nvSpPr>
          <p:spPr>
            <a:xfrm>
              <a:off x="552205" y="2661580"/>
              <a:ext cx="24384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defTabSz="914400">
                <a:lnSpc>
                  <a:spcPct val="130000"/>
                </a:lnSpc>
                <a:defRPr>
                  <a:solidFill>
                    <a:srgbClr val="333399"/>
                  </a:solidFill>
                  <a:latin typeface="Tahoma"/>
                  <a:ea typeface="Tahoma"/>
                  <a:cs typeface="Tahoma"/>
                  <a:sym typeface="Tahoma"/>
                </a:defRPr>
              </a:pPr>
              <a:r>
                <a:rPr b="0">
                  <a:latin typeface="黑体"/>
                  <a:ea typeface="黑体"/>
                  <a:cs typeface="黑体"/>
                  <a:sym typeface="黑体"/>
                </a:rPr>
                <a:t>（</a:t>
              </a:r>
              <a:r>
                <a:t>a</a:t>
              </a:r>
              <a:r>
                <a:rPr b="0">
                  <a:latin typeface="黑体"/>
                  <a:ea typeface="黑体"/>
                  <a:cs typeface="黑体"/>
                  <a:sym typeface="黑体"/>
                </a:rPr>
                <a:t>） 变气隙型</a:t>
              </a:r>
            </a:p>
          </p:txBody>
        </p:sp>
      </p:grpSp>
      <p:sp>
        <p:nvSpPr>
          <p:cNvPr id="942" name="自感式传感器"/>
          <p:cNvSpPr>
            <a:spLocks noGrp="1"/>
          </p:cNvSpPr>
          <p:nvPr>
            <p:ph type="title"/>
          </p:nvPr>
        </p:nvSpPr>
        <p:spPr>
          <a:prstGeom prst="rect">
            <a:avLst/>
          </a:prstGeom>
        </p:spPr>
        <p:txBody>
          <a:body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24</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1" nodeType="afterEffect">
                                  <p:stCondLst>
                                    <p:cond delay="0"/>
                                  </p:stCondLst>
                                  <p:iterate>
                                    <p:tmAbs val="0"/>
                                  </p:iterate>
                                  <p:childTnLst>
                                    <p:set>
                                      <p:cBhvr>
                                        <p:cTn id="6" fill="hold"/>
                                        <p:tgtEl>
                                          <p:spTgt spid="857"/>
                                        </p:tgtEl>
                                        <p:attrNameLst>
                                          <p:attrName>style.visibility</p:attrName>
                                        </p:attrNameLst>
                                      </p:cBhvr>
                                      <p:to>
                                        <p:strVal val="visible"/>
                                      </p:to>
                                    </p:set>
                                    <p:anim calcmode="lin" valueType="num">
                                      <p:cBhvr>
                                        <p:cTn id="7" dur="500" fill="hold"/>
                                        <p:tgtEl>
                                          <p:spTgt spid="857"/>
                                        </p:tgtEl>
                                        <p:attrNameLst>
                                          <p:attrName>ppt_w</p:attrName>
                                        </p:attrNameLst>
                                      </p:cBhvr>
                                      <p:tavLst>
                                        <p:tav tm="0">
                                          <p:val>
                                            <p:fltVal val="0"/>
                                          </p:val>
                                        </p:tav>
                                        <p:tav tm="100000">
                                          <p:val>
                                            <p:strVal val="#ppt_w"/>
                                          </p:val>
                                        </p:tav>
                                      </p:tavLst>
                                    </p:anim>
                                    <p:anim calcmode="lin" valueType="num">
                                      <p:cBhvr>
                                        <p:cTn id="8" dur="500" fill="hold"/>
                                        <p:tgtEl>
                                          <p:spTgt spid="857"/>
                                        </p:tgtEl>
                                        <p:attrNameLst>
                                          <p:attrName>ppt_h</p:attrName>
                                        </p:attrNameLst>
                                      </p:cBhvr>
                                      <p:tavLst>
                                        <p:tav tm="0">
                                          <p:val>
                                            <p:fltVal val="0"/>
                                          </p:val>
                                        </p:tav>
                                        <p:tav tm="100000">
                                          <p:val>
                                            <p:strVal val="#ppt_h"/>
                                          </p:val>
                                        </p:tav>
                                      </p:tavLst>
                                    </p:anim>
                                    <p:anim calcmode="lin" valueType="num">
                                      <p:cBhvr>
                                        <p:cTn id="9" dur="500" fill="hold"/>
                                        <p:tgtEl>
                                          <p:spTgt spid="857"/>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85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500"/>
                            </p:stCondLst>
                            <p:childTnLst>
                              <p:par>
                                <p:cTn id="12" presetID="15" presetClass="entr" presetSubtype="0" fill="hold" grpId="2" nodeType="afterEffect">
                                  <p:stCondLst>
                                    <p:cond delay="0"/>
                                  </p:stCondLst>
                                  <p:iterate>
                                    <p:tmAbs val="0"/>
                                  </p:iterate>
                                  <p:childTnLst>
                                    <p:set>
                                      <p:cBhvr>
                                        <p:cTn id="13" fill="hold"/>
                                        <p:tgtEl>
                                          <p:spTgt spid="892"/>
                                        </p:tgtEl>
                                        <p:attrNameLst>
                                          <p:attrName>style.visibility</p:attrName>
                                        </p:attrNameLst>
                                      </p:cBhvr>
                                      <p:to>
                                        <p:strVal val="visible"/>
                                      </p:to>
                                    </p:set>
                                    <p:anim calcmode="lin" valueType="num">
                                      <p:cBhvr>
                                        <p:cTn id="14" dur="500" fill="hold"/>
                                        <p:tgtEl>
                                          <p:spTgt spid="892"/>
                                        </p:tgtEl>
                                        <p:attrNameLst>
                                          <p:attrName>ppt_w</p:attrName>
                                        </p:attrNameLst>
                                      </p:cBhvr>
                                      <p:tavLst>
                                        <p:tav tm="0">
                                          <p:val>
                                            <p:fltVal val="0"/>
                                          </p:val>
                                        </p:tav>
                                        <p:tav tm="100000">
                                          <p:val>
                                            <p:strVal val="#ppt_w"/>
                                          </p:val>
                                        </p:tav>
                                      </p:tavLst>
                                    </p:anim>
                                    <p:anim calcmode="lin" valueType="num">
                                      <p:cBhvr>
                                        <p:cTn id="15" dur="500" fill="hold"/>
                                        <p:tgtEl>
                                          <p:spTgt spid="892"/>
                                        </p:tgtEl>
                                        <p:attrNameLst>
                                          <p:attrName>ppt_h</p:attrName>
                                        </p:attrNameLst>
                                      </p:cBhvr>
                                      <p:tavLst>
                                        <p:tav tm="0">
                                          <p:val>
                                            <p:fltVal val="0"/>
                                          </p:val>
                                        </p:tav>
                                        <p:tav tm="100000">
                                          <p:val>
                                            <p:strVal val="#ppt_h"/>
                                          </p:val>
                                        </p:tav>
                                      </p:tavLst>
                                    </p:anim>
                                    <p:anim calcmode="lin" valueType="num">
                                      <p:cBhvr>
                                        <p:cTn id="16" dur="500" fill="hold"/>
                                        <p:tgtEl>
                                          <p:spTgt spid="892"/>
                                        </p:tgtEl>
                                        <p:attrNameLst>
                                          <p:attrName>ppt_x</p:attrName>
                                        </p:attrNameLst>
                                      </p:cBhvr>
                                      <p:tavLst>
                                        <p:tav tm="0" fmla="#ppt_x+(cos(-2*pi*(1-$))*-#ppt_x-sin(-2*pi*(1-$))*(1-#ppt_y))*(1-$)">
                                          <p:val>
                                            <p:fltVal val="0"/>
                                          </p:val>
                                        </p:tav>
                                        <p:tav tm="100000">
                                          <p:val>
                                            <p:fltVal val="1"/>
                                          </p:val>
                                        </p:tav>
                                      </p:tavLst>
                                    </p:anim>
                                    <p:anim calcmode="lin" valueType="num">
                                      <p:cBhvr>
                                        <p:cTn id="17" dur="500" fill="hold"/>
                                        <p:tgtEl>
                                          <p:spTgt spid="89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000"/>
                            </p:stCondLst>
                            <p:childTnLst>
                              <p:par>
                                <p:cTn id="19" presetID="22" presetClass="entr" presetSubtype="8" fill="hold" grpId="3" nodeType="afterEffect">
                                  <p:stCondLst>
                                    <p:cond delay="0"/>
                                  </p:stCondLst>
                                  <p:iterate>
                                    <p:tmAbs val="0"/>
                                  </p:iterate>
                                  <p:childTnLst>
                                    <p:set>
                                      <p:cBhvr>
                                        <p:cTn id="20" fill="hold"/>
                                        <p:tgtEl>
                                          <p:spTgt spid="894"/>
                                        </p:tgtEl>
                                        <p:attrNameLst>
                                          <p:attrName>style.visibility</p:attrName>
                                        </p:attrNameLst>
                                      </p:cBhvr>
                                      <p:to>
                                        <p:strVal val="visible"/>
                                      </p:to>
                                    </p:set>
                                    <p:animEffect transition="in" filter="wipe(left)">
                                      <p:cBhvr>
                                        <p:cTn id="21" dur="500"/>
                                        <p:tgtEl>
                                          <p:spTgt spid="894"/>
                                        </p:tgtEl>
                                      </p:cBhvr>
                                    </p:animEffect>
                                  </p:childTnLst>
                                </p:cTn>
                              </p:par>
                            </p:childTnLst>
                          </p:cTn>
                        </p:par>
                        <p:par>
                          <p:cTn id="22" fill="hold">
                            <p:stCondLst>
                              <p:cond delay="1500"/>
                            </p:stCondLst>
                            <p:childTnLst>
                              <p:par>
                                <p:cTn id="23" presetID="22" presetClass="entr" presetSubtype="8" fill="hold" grpId="4" nodeType="afterEffect">
                                  <p:stCondLst>
                                    <p:cond delay="0"/>
                                  </p:stCondLst>
                                  <p:iterate>
                                    <p:tmAbs val="0"/>
                                  </p:iterate>
                                  <p:childTnLst>
                                    <p:set>
                                      <p:cBhvr>
                                        <p:cTn id="24" fill="hold"/>
                                        <p:tgtEl>
                                          <p:spTgt spid="895"/>
                                        </p:tgtEl>
                                        <p:attrNameLst>
                                          <p:attrName>style.visibility</p:attrName>
                                        </p:attrNameLst>
                                      </p:cBhvr>
                                      <p:to>
                                        <p:strVal val="visible"/>
                                      </p:to>
                                    </p:set>
                                    <p:animEffect transition="in" filter="wipe(left)">
                                      <p:cBhvr>
                                        <p:cTn id="25" dur="500"/>
                                        <p:tgtEl>
                                          <p:spTgt spid="895"/>
                                        </p:tgtEl>
                                      </p:cBhvr>
                                    </p:animEffect>
                                  </p:childTnLst>
                                </p:cTn>
                              </p:par>
                            </p:childTnLst>
                          </p:cTn>
                        </p:par>
                        <p:par>
                          <p:cTn id="26" fill="hold">
                            <p:stCondLst>
                              <p:cond delay="2000"/>
                            </p:stCondLst>
                            <p:childTnLst>
                              <p:par>
                                <p:cTn id="27" presetID="2" presetClass="entr" presetSubtype="4" fill="hold" grpId="5" nodeType="afterEffect">
                                  <p:stCondLst>
                                    <p:cond delay="0"/>
                                  </p:stCondLst>
                                  <p:iterate>
                                    <p:tmAbs val="0"/>
                                  </p:iterate>
                                  <p:childTnLst>
                                    <p:set>
                                      <p:cBhvr>
                                        <p:cTn id="28" fill="hold"/>
                                        <p:tgtEl>
                                          <p:spTgt spid="893"/>
                                        </p:tgtEl>
                                        <p:attrNameLst>
                                          <p:attrName>style.visibility</p:attrName>
                                        </p:attrNameLst>
                                      </p:cBhvr>
                                      <p:to>
                                        <p:strVal val="visible"/>
                                      </p:to>
                                    </p:set>
                                    <p:anim calcmode="lin" valueType="num">
                                      <p:cBhvr>
                                        <p:cTn id="29" dur="500" fill="hold"/>
                                        <p:tgtEl>
                                          <p:spTgt spid="893"/>
                                        </p:tgtEl>
                                        <p:attrNameLst>
                                          <p:attrName>ppt_x</p:attrName>
                                        </p:attrNameLst>
                                      </p:cBhvr>
                                      <p:tavLst>
                                        <p:tav tm="0">
                                          <p:val>
                                            <p:strVal val="#ppt_x"/>
                                          </p:val>
                                        </p:tav>
                                        <p:tav tm="100000">
                                          <p:val>
                                            <p:strVal val="#ppt_x"/>
                                          </p:val>
                                        </p:tav>
                                      </p:tavLst>
                                    </p:anim>
                                    <p:anim calcmode="lin" valueType="num">
                                      <p:cBhvr>
                                        <p:cTn id="30" dur="500" fill="hold"/>
                                        <p:tgtEl>
                                          <p:spTgt spid="8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 grpId="1" animBg="1" advAuto="0"/>
      <p:bldP spid="892" grpId="2" animBg="1" advAuto="0"/>
      <p:bldP spid="893" grpId="5" animBg="1" advAuto="0"/>
      <p:bldP spid="894" grpId="3" animBg="1" advAuto="0"/>
      <p:bldP spid="895" grpId="4"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采用差动式结构，除了可以改善非线性、提高灵敏度外，对电源电压与频率的波动及温度变化等外界影响也有补偿作用，从而提高了传感器的稳定性。"/>
          <p:cNvSpPr txBox="1">
            <a:spLocks noGrp="1"/>
          </p:cNvSpPr>
          <p:nvPr>
            <p:ph type="body" sz="quarter" idx="1"/>
          </p:nvPr>
        </p:nvSpPr>
        <p:spPr>
          <a:xfrm>
            <a:off x="810292" y="1919563"/>
            <a:ext cx="11384216" cy="1748557"/>
          </a:xfrm>
          <a:prstGeom prst="rect">
            <a:avLst/>
          </a:prstGeom>
        </p:spPr>
        <p:txBody>
          <a:bodyPr lIns="45719" tIns="45719" rIns="45719" bIns="45719" anchor="t"/>
          <a:lstStyle>
            <a:lvl1pPr marL="0" indent="0" defTabSz="914400">
              <a:spcBef>
                <a:spcPts val="600"/>
              </a:spcBef>
              <a:buSzTx/>
              <a:buNone/>
              <a:defRPr sz="2800">
                <a:latin typeface="Songti SC Regular"/>
                <a:ea typeface="Songti SC Regular"/>
                <a:cs typeface="Songti SC Regular"/>
                <a:sym typeface="Songti SC Regular"/>
              </a:defRPr>
            </a:lvl1pPr>
          </a:lstStyle>
          <a:p>
            <a:r>
              <a:t>采用差动式结构，除了可以改善非线性、提高灵敏度外，对电源电压与频率的波动及温度变化等外界影响也有补偿作用，从而提高了传感器的稳定性。</a:t>
            </a:r>
          </a:p>
        </p:txBody>
      </p:sp>
      <p:grpSp>
        <p:nvGrpSpPr>
          <p:cNvPr id="947" name="成组"/>
          <p:cNvGrpSpPr/>
          <p:nvPr/>
        </p:nvGrpSpPr>
        <p:grpSpPr>
          <a:xfrm>
            <a:off x="2635523" y="2793841"/>
            <a:ext cx="6889477" cy="6870859"/>
            <a:chOff x="0" y="0"/>
            <a:chExt cx="4216531" cy="5102245"/>
          </a:xfrm>
        </p:grpSpPr>
        <p:pic>
          <p:nvPicPr>
            <p:cNvPr id="945" name="image025" descr="image025"/>
            <p:cNvPicPr>
              <a:picLocks noChangeAspect="1"/>
            </p:cNvPicPr>
            <p:nvPr/>
          </p:nvPicPr>
          <p:blipFill>
            <a:blip r:embed="rId2">
              <a:extLst/>
            </a:blip>
            <a:stretch>
              <a:fillRect/>
            </a:stretch>
          </p:blipFill>
          <p:spPr>
            <a:xfrm>
              <a:off x="0" y="0"/>
              <a:ext cx="3836171" cy="4518449"/>
            </a:xfrm>
            <a:prstGeom prst="rect">
              <a:avLst/>
            </a:prstGeom>
            <a:ln w="12700" cap="flat">
              <a:noFill/>
              <a:miter lim="400000"/>
            </a:ln>
            <a:effectLst/>
          </p:spPr>
        </p:pic>
        <p:sp>
          <p:nvSpPr>
            <p:cNvPr id="946" name="差动式自感传感器的输出特性"/>
            <p:cNvSpPr txBox="1"/>
            <p:nvPr/>
          </p:nvSpPr>
          <p:spPr>
            <a:xfrm>
              <a:off x="139831" y="4581545"/>
              <a:ext cx="4076701"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914400">
                <a:lnSpc>
                  <a:spcPct val="130000"/>
                </a:lnSpc>
                <a:spcBef>
                  <a:spcPts val="400"/>
                </a:spcBef>
                <a:defRPr b="0">
                  <a:latin typeface="黑体"/>
                  <a:ea typeface="黑体"/>
                  <a:cs typeface="黑体"/>
                  <a:sym typeface="黑体"/>
                </a:defRPr>
              </a:lvl1pPr>
            </a:lstStyle>
            <a:p>
              <a:pPr>
                <a:defRPr>
                  <a:latin typeface="宋体"/>
                  <a:ea typeface="宋体"/>
                  <a:cs typeface="宋体"/>
                  <a:sym typeface="宋体"/>
                </a:defRPr>
              </a:pPr>
              <a:r>
                <a:rPr>
                  <a:latin typeface="黑体"/>
                  <a:ea typeface="黑体"/>
                  <a:cs typeface="黑体"/>
                  <a:sym typeface="黑体"/>
                </a:rPr>
                <a:t>差动式自感传感器的输出特性</a:t>
              </a:r>
            </a:p>
          </p:txBody>
        </p:sp>
      </p:grpSp>
      <p:sp>
        <p:nvSpPr>
          <p:cNvPr id="948" name="自感式传感器"/>
          <p:cNvSpPr>
            <a:spLocks noGrp="1"/>
          </p:cNvSpPr>
          <p:nvPr>
            <p:ph type="title"/>
          </p:nvPr>
        </p:nvSpPr>
        <p:spPr>
          <a:prstGeom prst="rect">
            <a:avLst/>
          </a:prstGeom>
        </p:spPr>
        <p:txBody>
          <a:body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25</a:t>
            </a:fld>
            <a:endParaRPr lang="zh-CN" altLang="en-US"/>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 name="二.测量电路"/>
          <p:cNvSpPr txBox="1"/>
          <p:nvPr/>
        </p:nvSpPr>
        <p:spPr>
          <a:xfrm>
            <a:off x="2310570" y="1349994"/>
            <a:ext cx="225921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993300"/>
                </a:solidFill>
                <a:latin typeface="楷体_GB2312"/>
                <a:ea typeface="楷体_GB2312"/>
                <a:cs typeface="楷体_GB2312"/>
                <a:sym typeface="楷体_GB2312"/>
              </a:defRPr>
            </a:pPr>
            <a:r>
              <a:t>二.测量电路</a:t>
            </a:r>
          </a:p>
        </p:txBody>
      </p:sp>
      <p:sp>
        <p:nvSpPr>
          <p:cNvPr id="951" name="自感式传感器常用的交流电桥有："/>
          <p:cNvSpPr txBox="1"/>
          <p:nvPr/>
        </p:nvSpPr>
        <p:spPr>
          <a:xfrm>
            <a:off x="906224" y="3181304"/>
            <a:ext cx="54483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900"/>
              </a:spcBef>
              <a:defRPr sz="2800" b="0">
                <a:latin typeface="Songti SC Regular"/>
                <a:ea typeface="Songti SC Regular"/>
                <a:cs typeface="Songti SC Regular"/>
                <a:sym typeface="Songti SC Regular"/>
              </a:defRPr>
            </a:lvl1pPr>
          </a:lstStyle>
          <a:p>
            <a:r>
              <a:t>自感式传感器常用的交流电桥有：</a:t>
            </a:r>
          </a:p>
        </p:txBody>
      </p:sp>
      <p:sp>
        <p:nvSpPr>
          <p:cNvPr id="952"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953" name="1.电桥电路"/>
          <p:cNvSpPr txBox="1"/>
          <p:nvPr/>
        </p:nvSpPr>
        <p:spPr>
          <a:xfrm>
            <a:off x="905551" y="2199385"/>
            <a:ext cx="2227264"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FF3300"/>
                </a:solidFill>
                <a:latin typeface="Tahoma"/>
                <a:ea typeface="Tahoma"/>
                <a:cs typeface="Tahoma"/>
                <a:sym typeface="Tahoma"/>
              </a:defRPr>
            </a:pPr>
            <a:r>
              <a:t>1.</a:t>
            </a:r>
            <a:r>
              <a:rPr b="0">
                <a:latin typeface="宋体"/>
                <a:ea typeface="宋体"/>
                <a:cs typeface="宋体"/>
                <a:sym typeface="宋体"/>
              </a:rPr>
              <a:t>电桥电路</a:t>
            </a:r>
            <a:r>
              <a:rPr b="0">
                <a:solidFill>
                  <a:srgbClr val="000000"/>
                </a:solidFill>
                <a:latin typeface="宋体"/>
                <a:ea typeface="宋体"/>
                <a:cs typeface="宋体"/>
                <a:sym typeface="宋体"/>
              </a:rPr>
              <a:t> </a:t>
            </a:r>
          </a:p>
        </p:txBody>
      </p:sp>
      <p:sp>
        <p:nvSpPr>
          <p:cNvPr id="954" name="输出端对称电桥…"/>
          <p:cNvSpPr txBox="1"/>
          <p:nvPr/>
        </p:nvSpPr>
        <p:spPr>
          <a:xfrm>
            <a:off x="2745937" y="4292599"/>
            <a:ext cx="3091295" cy="1168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88937" indent="-388937">
              <a:lnSpc>
                <a:spcPct val="110000"/>
              </a:lnSpc>
              <a:buClr>
                <a:schemeClr val="accent3">
                  <a:hueOff val="914337"/>
                  <a:satOff val="31515"/>
                  <a:lumOff val="-30790"/>
                </a:schemeClr>
              </a:buClr>
              <a:buSzPct val="145000"/>
              <a:buChar char="•"/>
              <a:defRPr sz="2800"/>
            </a:pPr>
            <a:r>
              <a:t>输出端对称电桥</a:t>
            </a:r>
          </a:p>
          <a:p>
            <a:pPr marL="388937" indent="-388937">
              <a:lnSpc>
                <a:spcPct val="110000"/>
              </a:lnSpc>
              <a:buClr>
                <a:schemeClr val="accent3">
                  <a:hueOff val="914337"/>
                  <a:satOff val="31515"/>
                  <a:lumOff val="-30790"/>
                </a:schemeClr>
              </a:buClr>
              <a:buSzPct val="145000"/>
              <a:buChar char="•"/>
              <a:defRPr sz="2800"/>
            </a:pPr>
            <a:r>
              <a:t>电源断对称电桥</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26</a:t>
            </a:fld>
            <a:endParaRPr lang="zh-CN" altLang="en-US"/>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6" name="image001" descr="image001"/>
          <p:cNvPicPr>
            <a:picLocks noChangeAspect="1"/>
          </p:cNvPicPr>
          <p:nvPr/>
        </p:nvPicPr>
        <p:blipFill>
          <a:blip r:embed="rId2">
            <a:extLst/>
          </a:blip>
          <a:srcRect l="5925" t="16894" r="52265"/>
          <a:stretch>
            <a:fillRect/>
          </a:stretch>
        </p:blipFill>
        <p:spPr>
          <a:xfrm>
            <a:off x="8788601" y="2607905"/>
            <a:ext cx="4067550" cy="2977748"/>
          </a:xfrm>
          <a:prstGeom prst="rect">
            <a:avLst/>
          </a:prstGeom>
          <a:ln w="12700">
            <a:miter lim="400000"/>
          </a:ln>
        </p:spPr>
      </p:pic>
      <p:sp>
        <p:nvSpPr>
          <p:cNvPr id="957" name="下图为输出端对称电桥的一般形式。图中Z1、Z2为传感器两线圈阻抗，"/>
          <p:cNvSpPr txBox="1"/>
          <p:nvPr/>
        </p:nvSpPr>
        <p:spPr>
          <a:xfrm>
            <a:off x="488888" y="2342324"/>
            <a:ext cx="8620381" cy="1163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900"/>
              </a:spcBef>
              <a:defRPr sz="2800" b="0">
                <a:latin typeface="黑体"/>
                <a:ea typeface="黑体"/>
                <a:cs typeface="黑体"/>
                <a:sym typeface="黑体"/>
              </a:defRPr>
            </a:pPr>
            <a:r>
              <a:rPr dirty="0" err="1"/>
              <a:t>下图为输出端对称电桥的一般形式。图中Z</a:t>
            </a:r>
            <a:r>
              <a:rPr baseline="-30000" dirty="0" err="1"/>
              <a:t>1</a:t>
            </a:r>
            <a:r>
              <a:rPr dirty="0" err="1"/>
              <a:t>、Z</a:t>
            </a:r>
            <a:r>
              <a:rPr baseline="-30000" dirty="0" err="1"/>
              <a:t>2</a:t>
            </a:r>
            <a:r>
              <a:rPr dirty="0" err="1"/>
              <a:t>为传感器两线圈阻抗</a:t>
            </a:r>
            <a:r>
              <a:rPr dirty="0"/>
              <a:t>，              </a:t>
            </a:r>
          </a:p>
        </p:txBody>
      </p:sp>
      <p:pic>
        <p:nvPicPr>
          <p:cNvPr id="958" name="image003" descr="image003"/>
          <p:cNvPicPr>
            <a:picLocks noChangeAspect="1"/>
          </p:cNvPicPr>
          <p:nvPr/>
        </p:nvPicPr>
        <p:blipFill>
          <a:blip r:embed="rId3">
            <a:extLst/>
          </a:blip>
          <a:srcRect r="53506"/>
          <a:stretch>
            <a:fillRect/>
          </a:stretch>
        </p:blipFill>
        <p:spPr>
          <a:xfrm>
            <a:off x="3292892" y="2872649"/>
            <a:ext cx="4560956" cy="637960"/>
          </a:xfrm>
          <a:prstGeom prst="rect">
            <a:avLst/>
          </a:prstGeom>
          <a:ln w="12700">
            <a:miter lim="400000"/>
          </a:ln>
        </p:spPr>
      </p:pic>
      <p:grpSp>
        <p:nvGrpSpPr>
          <p:cNvPr id="962" name="成组"/>
          <p:cNvGrpSpPr/>
          <p:nvPr/>
        </p:nvGrpSpPr>
        <p:grpSpPr>
          <a:xfrm>
            <a:off x="498560" y="5469060"/>
            <a:ext cx="6688461" cy="1574801"/>
            <a:chOff x="0" y="0"/>
            <a:chExt cx="6688459" cy="1574800"/>
          </a:xfrm>
        </p:grpSpPr>
        <p:sp>
          <p:nvSpPr>
            <p:cNvPr id="959" name="设工作时 ，                      ，                        ，电源电势为E，于是"/>
            <p:cNvSpPr/>
            <p:nvPr/>
          </p:nvSpPr>
          <p:spPr>
            <a:xfrm>
              <a:off x="0" y="30480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spcBef>
                  <a:spcPts val="900"/>
                </a:spcBef>
                <a:defRPr sz="2800" b="0">
                  <a:latin typeface="黑体"/>
                  <a:ea typeface="黑体"/>
                  <a:cs typeface="黑体"/>
                  <a:sym typeface="黑体"/>
                </a:defRPr>
              </a:lvl1pPr>
            </a:lstStyle>
            <a:p>
              <a:r>
                <a:rPr dirty="0" err="1"/>
                <a:t>设工作时</a:t>
              </a:r>
              <a:r>
                <a:rPr dirty="0"/>
                <a:t> ，                      ，      </a:t>
              </a:r>
              <a:r>
                <a:rPr dirty="0" smtClean="0"/>
                <a:t> </a:t>
              </a:r>
              <a:r>
                <a:rPr dirty="0"/>
                <a:t>，</a:t>
              </a:r>
              <a:r>
                <a:rPr dirty="0" err="1"/>
                <a:t>电源电势为E，于是</a:t>
              </a:r>
              <a:endParaRPr dirty="0"/>
            </a:p>
          </p:txBody>
        </p:sp>
        <p:pic>
          <p:nvPicPr>
            <p:cNvPr id="960" name="image007" descr="image007"/>
            <p:cNvPicPr>
              <a:picLocks noChangeAspect="1"/>
            </p:cNvPicPr>
            <p:nvPr/>
          </p:nvPicPr>
          <p:blipFill>
            <a:blip r:embed="rId4">
              <a:extLst/>
            </a:blip>
            <a:stretch>
              <a:fillRect/>
            </a:stretch>
          </p:blipFill>
          <p:spPr>
            <a:xfrm>
              <a:off x="1878913" y="0"/>
              <a:ext cx="2258729" cy="609600"/>
            </a:xfrm>
            <a:prstGeom prst="rect">
              <a:avLst/>
            </a:prstGeom>
            <a:ln w="12700" cap="flat">
              <a:noFill/>
              <a:miter lim="400000"/>
            </a:ln>
            <a:effectLst/>
          </p:spPr>
        </p:pic>
        <mc:AlternateContent xmlns:mc="http://schemas.openxmlformats.org/markup-compatibility/2006" xmlns:a14="http://schemas.microsoft.com/office/drawing/2010/main">
          <mc:Choice Requires="a14">
            <p:sp>
              <p:nvSpPr>
                <p:cNvPr id="961" name="方程"/>
                <p:cNvSpPr txBox="1"/>
                <p:nvPr/>
              </p:nvSpPr>
              <p:spPr>
                <a:xfrm>
                  <a:off x="4590784" y="116593"/>
                  <a:ext cx="2097675" cy="375803"/>
                </a:xfrm>
                <a:prstGeom prst="rect">
                  <a:avLst/>
                </a:prstGeom>
                <a:noFill/>
                <a:ln w="12700" cap="flat">
                  <a:noFill/>
                  <a:miter lim="400000"/>
                </a:ln>
                <a:effectLst/>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3200" i="1">
                                <a:solidFill>
                                  <a:srgbClr val="000000"/>
                                </a:solidFill>
                                <a:latin typeface="Cambria Math" panose="02040503050406030204" pitchFamily="18" charset="0"/>
                              </a:rPr>
                            </m:ctrlPr>
                          </m:sSubPr>
                          <m:e>
                            <m:r>
                              <a:rPr sz="3200" i="1">
                                <a:solidFill>
                                  <a:srgbClr val="000000"/>
                                </a:solidFill>
                                <a:latin typeface="Cambria Math" panose="02040503050406030204" pitchFamily="18" charset="0"/>
                              </a:rPr>
                              <m:t>𝑍</m:t>
                            </m:r>
                          </m:e>
                          <m:sub>
                            <m:r>
                              <a:rPr sz="3200" i="1">
                                <a:solidFill>
                                  <a:srgbClr val="000000"/>
                                </a:solidFill>
                                <a:latin typeface="Cambria Math" panose="02040503050406030204" pitchFamily="18" charset="0"/>
                              </a:rPr>
                              <m:t>2</m:t>
                            </m:r>
                          </m:sub>
                        </m:sSub>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𝑍</m:t>
                        </m:r>
                        <m:r>
                          <a:rPr sz="3200" i="1">
                            <a:solidFill>
                              <a:srgbClr val="000000"/>
                            </a:solidFill>
                            <a:latin typeface="Cambria Math" panose="02040503050406030204" pitchFamily="18" charset="0"/>
                          </a:rPr>
                          <m:t>−</m:t>
                        </m:r>
                        <m:r>
                          <m:rPr>
                            <m:sty m:val="p"/>
                          </m:rPr>
                          <a:rPr sz="3200" i="1">
                            <a:solidFill>
                              <a:srgbClr val="000000"/>
                            </a:solidFill>
                            <a:latin typeface="Cambria Math" panose="02040503050406030204" pitchFamily="18" charset="0"/>
                          </a:rPr>
                          <m:t>Δ</m:t>
                        </m:r>
                        <m:r>
                          <a:rPr sz="3200" i="1">
                            <a:solidFill>
                              <a:srgbClr val="000000"/>
                            </a:solidFill>
                            <a:latin typeface="Cambria Math" panose="02040503050406030204" pitchFamily="18" charset="0"/>
                          </a:rPr>
                          <m:t>𝑍</m:t>
                        </m:r>
                      </m:oMath>
                    </m:oMathPara>
                  </a14:m>
                  <a:endParaRPr sz="3200" dirty="0"/>
                </a:p>
              </p:txBody>
            </p:sp>
          </mc:Choice>
          <mc:Fallback xmlns="">
            <p:sp>
              <p:nvSpPr>
                <p:cNvPr id="961" name="方程"/>
                <p:cNvSpPr txBox="1">
                  <a:spLocks noRot="1" noChangeAspect="1" noMove="1" noResize="1" noEditPoints="1" noAdjustHandles="1" noChangeArrowheads="1" noChangeShapeType="1" noTextEdit="1"/>
                </p:cNvSpPr>
                <p:nvPr/>
              </p:nvSpPr>
              <p:spPr>
                <a:xfrm>
                  <a:off x="4590784" y="116593"/>
                  <a:ext cx="2097675" cy="375803"/>
                </a:xfrm>
                <a:prstGeom prst="rect">
                  <a:avLst/>
                </a:prstGeom>
                <a:blipFill>
                  <a:blip r:embed="rId5"/>
                  <a:stretch>
                    <a:fillRect r="-3198" b="-30645"/>
                  </a:stretch>
                </a:blipFill>
                <a:ln w="12700" cap="flat">
                  <a:noFill/>
                  <a:miter lim="400000"/>
                </a:ln>
                <a:effectLst/>
              </p:spPr>
              <p:txBody>
                <a:bodyPr/>
                <a:lstStyle/>
                <a:p>
                  <a:r>
                    <a:rPr lang="zh-CN" altLang="en-US">
                      <a:noFill/>
                    </a:rPr>
                    <a:t> </a:t>
                  </a:r>
                </a:p>
              </p:txBody>
            </p:sp>
          </mc:Fallback>
        </mc:AlternateContent>
      </p:grpSp>
      <p:grpSp>
        <p:nvGrpSpPr>
          <p:cNvPr id="965" name="image011"/>
          <p:cNvGrpSpPr/>
          <p:nvPr/>
        </p:nvGrpSpPr>
        <p:grpSpPr>
          <a:xfrm>
            <a:off x="1123888" y="6975242"/>
            <a:ext cx="9523308" cy="1639148"/>
            <a:chOff x="0" y="0"/>
            <a:chExt cx="9523307" cy="1639146"/>
          </a:xfrm>
        </p:grpSpPr>
        <p:sp>
          <p:nvSpPr>
            <p:cNvPr id="963" name="矩形"/>
            <p:cNvSpPr/>
            <p:nvPr/>
          </p:nvSpPr>
          <p:spPr>
            <a:xfrm>
              <a:off x="0" y="0"/>
              <a:ext cx="9523308" cy="1639147"/>
            </a:xfrm>
            <a:prstGeom prst="rect">
              <a:avLst/>
            </a:prstGeom>
            <a:solidFill>
              <a:srgbClr val="FFFF99"/>
            </a:solidFill>
            <a:ln w="12700" cap="flat">
              <a:noFill/>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pic>
          <p:nvPicPr>
            <p:cNvPr id="964" name="image011.pdf" descr="image011.pdf"/>
            <p:cNvPicPr>
              <a:picLocks noChangeAspect="1"/>
            </p:cNvPicPr>
            <p:nvPr/>
          </p:nvPicPr>
          <p:blipFill>
            <a:blip r:embed="rId6">
              <a:extLst/>
            </a:blip>
            <a:stretch>
              <a:fillRect/>
            </a:stretch>
          </p:blipFill>
          <p:spPr>
            <a:xfrm>
              <a:off x="0" y="0"/>
              <a:ext cx="9523308" cy="1639147"/>
            </a:xfrm>
            <a:prstGeom prst="rect">
              <a:avLst/>
            </a:prstGeom>
            <a:ln w="12700" cap="flat">
              <a:noFill/>
              <a:miter lim="400000"/>
            </a:ln>
            <a:effectLst/>
          </p:spPr>
        </p:pic>
      </p:grpSp>
      <p:sp>
        <p:nvSpPr>
          <p:cNvPr id="966" name="(1)输出端对称电桥"/>
          <p:cNvSpPr txBox="1"/>
          <p:nvPr/>
        </p:nvSpPr>
        <p:spPr>
          <a:xfrm>
            <a:off x="488888" y="1256836"/>
            <a:ext cx="31369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900"/>
              </a:spcBef>
              <a:defRPr sz="2800">
                <a:solidFill>
                  <a:schemeClr val="accent6">
                    <a:satOff val="-15808"/>
                    <a:lumOff val="-17557"/>
                  </a:schemeClr>
                </a:solidFill>
                <a:latin typeface="黑体"/>
                <a:ea typeface="黑体"/>
                <a:cs typeface="黑体"/>
                <a:sym typeface="黑体"/>
              </a:defRPr>
            </a:pPr>
            <a:r>
              <a:t>(1)输出端对称电桥</a:t>
            </a:r>
            <a:r>
              <a:rPr>
                <a:latin typeface="Arial"/>
                <a:ea typeface="Arial"/>
                <a:cs typeface="Arial"/>
                <a:sym typeface="Arial"/>
              </a:rPr>
              <a:t> </a:t>
            </a:r>
          </a:p>
        </p:txBody>
      </p:sp>
      <p:grpSp>
        <p:nvGrpSpPr>
          <p:cNvPr id="969" name="成组"/>
          <p:cNvGrpSpPr/>
          <p:nvPr/>
        </p:nvGrpSpPr>
        <p:grpSpPr>
          <a:xfrm>
            <a:off x="488888" y="4329321"/>
            <a:ext cx="6288568" cy="618350"/>
            <a:chOff x="0" y="0"/>
            <a:chExt cx="6288566" cy="618349"/>
          </a:xfrm>
        </p:grpSpPr>
        <p:sp>
          <p:nvSpPr>
            <p:cNvPr id="967" name="R1,R2为外接电阻，通常                      。"/>
            <p:cNvSpPr txBox="1"/>
            <p:nvPr/>
          </p:nvSpPr>
          <p:spPr>
            <a:xfrm>
              <a:off x="0" y="0"/>
              <a:ext cx="6288568"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spcBef>
                  <a:spcPts val="4200"/>
                </a:spcBef>
                <a:defRPr sz="2800" b="0">
                  <a:latin typeface="宋体"/>
                  <a:ea typeface="宋体"/>
                  <a:cs typeface="宋体"/>
                  <a:sym typeface="宋体"/>
                </a:defRPr>
              </a:pPr>
              <a:r>
                <a:t>R</a:t>
              </a:r>
              <a:r>
                <a:rPr baseline="-5999"/>
                <a:t>1</a:t>
              </a:r>
              <a:r>
                <a:t>,R</a:t>
              </a:r>
              <a:r>
                <a:rPr baseline="-5999"/>
                <a:t>2</a:t>
              </a:r>
              <a:r>
                <a:rPr>
                  <a:latin typeface="黑体"/>
                  <a:ea typeface="黑体"/>
                  <a:cs typeface="黑体"/>
                  <a:sym typeface="黑体"/>
                </a:rPr>
                <a:t>为外接电阻，通常                      。</a:t>
              </a:r>
            </a:p>
          </p:txBody>
        </p:sp>
        <p:pic>
          <p:nvPicPr>
            <p:cNvPr id="968" name="image005" descr="image005"/>
            <p:cNvPicPr>
              <a:picLocks noChangeAspect="1"/>
            </p:cNvPicPr>
            <p:nvPr/>
          </p:nvPicPr>
          <p:blipFill>
            <a:blip r:embed="rId7">
              <a:extLst/>
            </a:blip>
            <a:stretch>
              <a:fillRect/>
            </a:stretch>
          </p:blipFill>
          <p:spPr>
            <a:xfrm>
              <a:off x="3671122" y="8749"/>
              <a:ext cx="2227466" cy="609601"/>
            </a:xfrm>
            <a:prstGeom prst="rect">
              <a:avLst/>
            </a:prstGeom>
            <a:ln w="12700" cap="flat">
              <a:noFill/>
              <a:miter lim="400000"/>
            </a:ln>
            <a:effectLst/>
          </p:spPr>
        </p:pic>
      </p:grpSp>
      <p:grpSp>
        <p:nvGrpSpPr>
          <p:cNvPr id="972" name="成组"/>
          <p:cNvGrpSpPr/>
          <p:nvPr/>
        </p:nvGrpSpPr>
        <p:grpSpPr>
          <a:xfrm>
            <a:off x="488888" y="3586636"/>
            <a:ext cx="5194516" cy="1622716"/>
            <a:chOff x="0" y="0"/>
            <a:chExt cx="5194515" cy="1622714"/>
          </a:xfrm>
        </p:grpSpPr>
        <p:pic>
          <p:nvPicPr>
            <p:cNvPr id="970" name="image003" descr="image003"/>
            <p:cNvPicPr>
              <a:picLocks noChangeAspect="1"/>
            </p:cNvPicPr>
            <p:nvPr/>
          </p:nvPicPr>
          <p:blipFill>
            <a:blip r:embed="rId3">
              <a:extLst/>
            </a:blip>
            <a:srcRect l="46520" r="10551"/>
            <a:stretch>
              <a:fillRect/>
            </a:stretch>
          </p:blipFill>
          <p:spPr>
            <a:xfrm>
              <a:off x="820620" y="0"/>
              <a:ext cx="4373896" cy="662610"/>
            </a:xfrm>
            <a:prstGeom prst="rect">
              <a:avLst/>
            </a:prstGeom>
            <a:ln w="12700" cap="flat">
              <a:noFill/>
              <a:miter lim="400000"/>
            </a:ln>
            <a:effectLst/>
          </p:spPr>
        </p:pic>
        <p:sp>
          <p:nvSpPr>
            <p:cNvPr id="971" name="其中"/>
            <p:cNvSpPr/>
            <p:nvPr/>
          </p:nvSpPr>
          <p:spPr>
            <a:xfrm>
              <a:off x="0" y="352714"/>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spcBef>
                  <a:spcPts val="900"/>
                </a:spcBef>
                <a:defRPr sz="2800" b="0">
                  <a:latin typeface="黑体"/>
                  <a:ea typeface="黑体"/>
                  <a:cs typeface="黑体"/>
                  <a:sym typeface="黑体"/>
                </a:defRPr>
              </a:lvl1pPr>
            </a:lstStyle>
            <a:p>
              <a:r>
                <a:t>其中</a:t>
              </a:r>
            </a:p>
          </p:txBody>
        </p:sp>
      </p:grpSp>
      <p:sp>
        <p:nvSpPr>
          <p:cNvPr id="973"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27</a:t>
            </a:fld>
            <a:endParaRPr lang="zh-CN" altLang="en-US"/>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经变换和整理后可写成"/>
          <p:cNvSpPr txBox="1"/>
          <p:nvPr/>
        </p:nvSpPr>
        <p:spPr>
          <a:xfrm>
            <a:off x="630000" y="1936157"/>
            <a:ext cx="9114649" cy="638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marL="487680" indent="-487680" algn="just" defTabSz="1300480">
              <a:lnSpc>
                <a:spcPct val="130000"/>
              </a:lnSpc>
              <a:spcBef>
                <a:spcPts val="600"/>
              </a:spcBef>
              <a:defRPr sz="2800" b="0">
                <a:latin typeface="黑体"/>
                <a:ea typeface="黑体"/>
                <a:cs typeface="黑体"/>
                <a:sym typeface="黑体"/>
              </a:defRPr>
            </a:lvl1pPr>
          </a:lstStyle>
          <a:p>
            <a:pPr>
              <a:defRPr>
                <a:latin typeface="Tahoma"/>
                <a:ea typeface="Tahoma"/>
                <a:cs typeface="Tahoma"/>
                <a:sym typeface="Tahoma"/>
              </a:defRPr>
            </a:pPr>
            <a:r>
              <a:rPr>
                <a:latin typeface="黑体"/>
                <a:ea typeface="黑体"/>
                <a:cs typeface="黑体"/>
                <a:sym typeface="黑体"/>
              </a:rPr>
              <a:t>经变换和整理后可写成</a:t>
            </a:r>
          </a:p>
        </p:txBody>
      </p:sp>
      <p:grpSp>
        <p:nvGrpSpPr>
          <p:cNvPr id="978" name="成组"/>
          <p:cNvGrpSpPr/>
          <p:nvPr/>
        </p:nvGrpSpPr>
        <p:grpSpPr>
          <a:xfrm>
            <a:off x="614115" y="4470946"/>
            <a:ext cx="11776571" cy="771491"/>
            <a:chOff x="0" y="0"/>
            <a:chExt cx="11776570" cy="771490"/>
          </a:xfrm>
        </p:grpSpPr>
        <p:sp>
          <p:nvSpPr>
            <p:cNvPr id="976" name="式中，Q为电感线圈的品质因数，                    。"/>
            <p:cNvSpPr/>
            <p:nvPr/>
          </p:nvSpPr>
          <p:spPr>
            <a:xfrm>
              <a:off x="0" y="0"/>
              <a:ext cx="11776570" cy="7714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algn="just" defTabSz="1300480">
                <a:lnSpc>
                  <a:spcPct val="130000"/>
                </a:lnSpc>
                <a:spcBef>
                  <a:spcPts val="1000"/>
                </a:spcBef>
                <a:defRPr b="0">
                  <a:latin typeface="宋体"/>
                  <a:ea typeface="宋体"/>
                  <a:cs typeface="宋体"/>
                  <a:sym typeface="宋体"/>
                </a:defRPr>
              </a:pPr>
              <a:r>
                <a:rPr sz="3200" dirty="0"/>
                <a:t>  </a:t>
              </a:r>
              <a:r>
                <a:rPr sz="3200" dirty="0" err="1">
                  <a:latin typeface="黑体"/>
                  <a:ea typeface="黑体"/>
                  <a:cs typeface="黑体"/>
                  <a:sym typeface="黑体"/>
                </a:rPr>
                <a:t>式中，</a:t>
              </a:r>
              <a:r>
                <a:rPr sz="3200" dirty="0" err="1"/>
                <a:t>Q</a:t>
              </a:r>
              <a:r>
                <a:rPr sz="3200" dirty="0" err="1">
                  <a:latin typeface="黑体"/>
                  <a:ea typeface="黑体"/>
                  <a:cs typeface="黑体"/>
                  <a:sym typeface="黑体"/>
                </a:rPr>
                <a:t>为电感线圈的品质因数</a:t>
              </a:r>
              <a:r>
                <a:rPr sz="3200" dirty="0">
                  <a:latin typeface="黑体"/>
                  <a:ea typeface="黑体"/>
                  <a:cs typeface="黑体"/>
                  <a:sym typeface="黑体"/>
                </a:rPr>
                <a:t>，         </a:t>
              </a:r>
              <a:r>
                <a:rPr dirty="0" smtClean="0">
                  <a:latin typeface="黑体"/>
                  <a:ea typeface="黑体"/>
                  <a:cs typeface="黑体"/>
                  <a:sym typeface="黑体"/>
                </a:rPr>
                <a:t>。  </a:t>
              </a:r>
              <a:endParaRPr dirty="0">
                <a:latin typeface="黑体"/>
                <a:ea typeface="黑体"/>
                <a:cs typeface="黑体"/>
                <a:sym typeface="黑体"/>
              </a:endParaRPr>
            </a:p>
          </p:txBody>
        </p:sp>
        <p:pic>
          <p:nvPicPr>
            <p:cNvPr id="977" name="image019" descr="image019"/>
            <p:cNvPicPr>
              <a:picLocks noChangeAspect="1"/>
            </p:cNvPicPr>
            <p:nvPr/>
          </p:nvPicPr>
          <p:blipFill>
            <a:blip r:embed="rId2">
              <a:extLst/>
            </a:blip>
            <a:stretch>
              <a:fillRect/>
            </a:stretch>
          </p:blipFill>
          <p:spPr>
            <a:xfrm>
              <a:off x="6309481" y="143821"/>
              <a:ext cx="1666447" cy="491834"/>
            </a:xfrm>
            <a:prstGeom prst="rect">
              <a:avLst/>
            </a:prstGeom>
            <a:ln w="12700" cap="flat">
              <a:noFill/>
              <a:miter lim="400000"/>
            </a:ln>
            <a:effectLst/>
          </p:spPr>
        </p:pic>
      </p:grpSp>
      <p:sp>
        <p:nvSpPr>
          <p:cNvPr id="979"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grpSp>
        <p:nvGrpSpPr>
          <p:cNvPr id="982" name="image017"/>
          <p:cNvGrpSpPr/>
          <p:nvPr/>
        </p:nvGrpSpPr>
        <p:grpSpPr>
          <a:xfrm>
            <a:off x="930981" y="2556020"/>
            <a:ext cx="10403841" cy="1609797"/>
            <a:chOff x="0" y="0"/>
            <a:chExt cx="10403840" cy="1609795"/>
          </a:xfrm>
        </p:grpSpPr>
        <p:sp>
          <p:nvSpPr>
            <p:cNvPr id="980" name="矩形"/>
            <p:cNvSpPr/>
            <p:nvPr/>
          </p:nvSpPr>
          <p:spPr>
            <a:xfrm>
              <a:off x="0" y="0"/>
              <a:ext cx="10403841" cy="1609796"/>
            </a:xfrm>
            <a:prstGeom prst="rect">
              <a:avLst/>
            </a:prstGeom>
            <a:solidFill>
              <a:srgbClr val="FFFF99"/>
            </a:solidFill>
            <a:ln w="12700" cap="flat">
              <a:noFill/>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pic>
          <p:nvPicPr>
            <p:cNvPr id="981" name="image017.pdf" descr="image017.pdf"/>
            <p:cNvPicPr>
              <a:picLocks noChangeAspect="1"/>
            </p:cNvPicPr>
            <p:nvPr/>
          </p:nvPicPr>
          <p:blipFill>
            <a:blip r:embed="rId3">
              <a:extLst/>
            </a:blip>
            <a:stretch>
              <a:fillRect/>
            </a:stretch>
          </p:blipFill>
          <p:spPr>
            <a:xfrm>
              <a:off x="0" y="0"/>
              <a:ext cx="10403841" cy="1609796"/>
            </a:xfrm>
            <a:prstGeom prst="rect">
              <a:avLst/>
            </a:prstGeom>
            <a:ln w="12700" cap="flat">
              <a:noFill/>
              <a:miter lim="400000"/>
            </a:ln>
            <a:effectLst/>
          </p:spPr>
        </p:pic>
      </p:grpSp>
      <p:grpSp>
        <p:nvGrpSpPr>
          <p:cNvPr id="985" name="成组"/>
          <p:cNvGrpSpPr/>
          <p:nvPr/>
        </p:nvGrpSpPr>
        <p:grpSpPr>
          <a:xfrm>
            <a:off x="659130" y="5462601"/>
            <a:ext cx="11350584" cy="1625601"/>
            <a:chOff x="0" y="0"/>
            <a:chExt cx="11350583" cy="1625600"/>
          </a:xfrm>
        </p:grpSpPr>
        <p:sp>
          <p:nvSpPr>
            <p:cNvPr id="983" name="由上式可见，电桥输出电压包含着与电源同相和正交的两个分量；而在实际使用时，希望只存在同相分量。通常由于                         ，因此要求线圈有较高的Q值，这时"/>
            <p:cNvSpPr txBox="1"/>
            <p:nvPr/>
          </p:nvSpPr>
          <p:spPr>
            <a:xfrm>
              <a:off x="0" y="0"/>
              <a:ext cx="11350584" cy="1625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spcBef>
                  <a:spcPts val="900"/>
                </a:spcBef>
                <a:defRPr sz="2800" b="0">
                  <a:latin typeface="黑体"/>
                  <a:ea typeface="黑体"/>
                  <a:cs typeface="黑体"/>
                  <a:sym typeface="黑体"/>
                </a:defRPr>
              </a:pPr>
              <a:r>
                <a:t>由上式可见，电桥输出电压包含着与电源同相和正交的两个分量；而在实际使用时，希望只存在同相分量。通常由于                         ，因此要求线圈有较高的Q值，这时</a:t>
              </a:r>
            </a:p>
          </p:txBody>
        </p:sp>
        <p:pic>
          <p:nvPicPr>
            <p:cNvPr id="984" name="image025" descr="image025"/>
            <p:cNvPicPr>
              <a:picLocks noChangeAspect="1"/>
            </p:cNvPicPr>
            <p:nvPr/>
          </p:nvPicPr>
          <p:blipFill>
            <a:blip r:embed="rId4">
              <a:extLst/>
            </a:blip>
            <a:srcRect/>
            <a:stretch>
              <a:fillRect/>
            </a:stretch>
          </p:blipFill>
          <p:spPr>
            <a:xfrm>
              <a:off x="7097690" y="547091"/>
              <a:ext cx="2459471" cy="531422"/>
            </a:xfrm>
            <a:prstGeom prst="rect">
              <a:avLst/>
            </a:prstGeom>
            <a:ln w="12700" cap="flat">
              <a:noFill/>
              <a:miter lim="400000"/>
            </a:ln>
            <a:effectLst/>
          </p:spPr>
        </p:pic>
      </p:grpSp>
      <p:grpSp>
        <p:nvGrpSpPr>
          <p:cNvPr id="988" name="image027"/>
          <p:cNvGrpSpPr/>
          <p:nvPr/>
        </p:nvGrpSpPr>
        <p:grpSpPr>
          <a:xfrm>
            <a:off x="2668693" y="7254529"/>
            <a:ext cx="3088641" cy="1334347"/>
            <a:chOff x="0" y="0"/>
            <a:chExt cx="3088640" cy="1334346"/>
          </a:xfrm>
        </p:grpSpPr>
        <p:sp>
          <p:nvSpPr>
            <p:cNvPr id="986" name="矩形"/>
            <p:cNvSpPr/>
            <p:nvPr/>
          </p:nvSpPr>
          <p:spPr>
            <a:xfrm>
              <a:off x="0" y="0"/>
              <a:ext cx="3088641" cy="1334347"/>
            </a:xfrm>
            <a:prstGeom prst="rect">
              <a:avLst/>
            </a:prstGeom>
            <a:solidFill>
              <a:srgbClr val="FFFF99"/>
            </a:solidFill>
            <a:ln w="12700" cap="flat">
              <a:noFill/>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pic>
          <p:nvPicPr>
            <p:cNvPr id="987" name="image027.pdf" descr="image027.pdf"/>
            <p:cNvPicPr>
              <a:picLocks noChangeAspect="1"/>
            </p:cNvPicPr>
            <p:nvPr/>
          </p:nvPicPr>
          <p:blipFill>
            <a:blip r:embed="rId5">
              <a:extLst/>
            </a:blip>
            <a:stretch>
              <a:fillRect/>
            </a:stretch>
          </p:blipFill>
          <p:spPr>
            <a:xfrm>
              <a:off x="0" y="0"/>
              <a:ext cx="3088641" cy="1334347"/>
            </a:xfrm>
            <a:prstGeom prst="rect">
              <a:avLst/>
            </a:prstGeom>
            <a:ln w="12700" cap="flat">
              <a:noFill/>
              <a:miter lim="400000"/>
            </a:ln>
            <a:effectLst/>
          </p:spPr>
        </p:pic>
      </p:grpSp>
      <p:sp>
        <p:nvSpPr>
          <p:cNvPr id="2" name="灯片编号占位符 1"/>
          <p:cNvSpPr>
            <a:spLocks noGrp="1"/>
          </p:cNvSpPr>
          <p:nvPr>
            <p:ph type="sldNum" sz="quarter" idx="2"/>
          </p:nvPr>
        </p:nvSpPr>
        <p:spPr/>
        <p:txBody>
          <a:bodyPr/>
          <a:lstStyle/>
          <a:p>
            <a:fld id="{86CB4B4D-7CA3-9044-876B-883B54F8677D}" type="slidenum">
              <a:rPr lang="en-US" altLang="zh-CN" smtClean="0"/>
              <a:t>28</a:t>
            </a:fld>
            <a:endParaRPr lang="zh-CN" altLang="en-US"/>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0" name="image001" descr="image001"/>
          <p:cNvPicPr>
            <a:picLocks noChangeAspect="1"/>
          </p:cNvPicPr>
          <p:nvPr/>
        </p:nvPicPr>
        <p:blipFill>
          <a:blip r:embed="rId2">
            <a:extLst/>
          </a:blip>
          <a:srcRect l="55112"/>
          <a:stretch>
            <a:fillRect/>
          </a:stretch>
        </p:blipFill>
        <p:spPr>
          <a:xfrm>
            <a:off x="6653367" y="3295760"/>
            <a:ext cx="4506031" cy="3697155"/>
          </a:xfrm>
          <a:prstGeom prst="rect">
            <a:avLst/>
          </a:prstGeom>
          <a:ln w="12700">
            <a:miter lim="400000"/>
          </a:ln>
        </p:spPr>
      </p:pic>
      <p:sp>
        <p:nvSpPr>
          <p:cNvPr id="991" name="图(b)是图(a)的变型，称为变压器电桥。它以变压器两个次级作为电桥平衡臂。显然，其输出特性同(a)。由于变压器次级的阻抗通常远小于电感线圈的阻抗，常可忽略，于是输出阻抗变为"/>
          <p:cNvSpPr txBox="1"/>
          <p:nvPr/>
        </p:nvSpPr>
        <p:spPr>
          <a:xfrm>
            <a:off x="827107" y="2073561"/>
            <a:ext cx="11350585" cy="1654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spcBef>
                <a:spcPts val="1500"/>
              </a:spcBef>
              <a:defRPr sz="2800" b="0">
                <a:latin typeface="Tahoma"/>
                <a:ea typeface="Tahoma"/>
                <a:cs typeface="Tahoma"/>
                <a:sym typeface="Tahoma"/>
              </a:defRPr>
            </a:pPr>
            <a:r>
              <a:rPr>
                <a:latin typeface="黑体"/>
                <a:ea typeface="黑体"/>
                <a:cs typeface="黑体"/>
                <a:sym typeface="黑体"/>
              </a:rPr>
              <a:t>图</a:t>
            </a:r>
            <a:r>
              <a:t>(b)</a:t>
            </a:r>
            <a:r>
              <a:rPr>
                <a:latin typeface="黑体"/>
                <a:ea typeface="黑体"/>
                <a:cs typeface="黑体"/>
                <a:sym typeface="黑体"/>
              </a:rPr>
              <a:t>是图</a:t>
            </a:r>
            <a:r>
              <a:t>(a)</a:t>
            </a:r>
            <a:r>
              <a:rPr>
                <a:latin typeface="黑体"/>
                <a:ea typeface="黑体"/>
                <a:cs typeface="黑体"/>
                <a:sym typeface="黑体"/>
              </a:rPr>
              <a:t>的变型，称为</a:t>
            </a:r>
            <a:r>
              <a:rPr>
                <a:solidFill>
                  <a:schemeClr val="accent5">
                    <a:lumOff val="-29866"/>
                  </a:schemeClr>
                </a:solidFill>
                <a:latin typeface="黑体"/>
                <a:ea typeface="黑体"/>
                <a:cs typeface="黑体"/>
                <a:sym typeface="黑体"/>
              </a:rPr>
              <a:t>变压器电桥</a:t>
            </a:r>
            <a:r>
              <a:rPr>
                <a:latin typeface="黑体"/>
                <a:ea typeface="黑体"/>
                <a:cs typeface="黑体"/>
                <a:sym typeface="黑体"/>
              </a:rPr>
              <a:t>。它以变压器两个次级作为电桥平衡臂。显然，其输出特性同</a:t>
            </a:r>
            <a:r>
              <a:t>(a)</a:t>
            </a:r>
            <a:r>
              <a:rPr>
                <a:latin typeface="黑体"/>
                <a:ea typeface="黑体"/>
                <a:cs typeface="黑体"/>
                <a:sym typeface="黑体"/>
              </a:rPr>
              <a:t>。由于变压器次级的阻抗通常远小于电感线圈的阻抗，常可忽略，于是输出阻抗变为</a:t>
            </a:r>
          </a:p>
        </p:txBody>
      </p:sp>
      <p:grpSp>
        <p:nvGrpSpPr>
          <p:cNvPr id="994" name="image029"/>
          <p:cNvGrpSpPr/>
          <p:nvPr/>
        </p:nvGrpSpPr>
        <p:grpSpPr>
          <a:xfrm>
            <a:off x="1526429" y="4219786"/>
            <a:ext cx="3892410" cy="1314028"/>
            <a:chOff x="0" y="0"/>
            <a:chExt cx="3892408" cy="1314026"/>
          </a:xfrm>
        </p:grpSpPr>
        <p:sp>
          <p:nvSpPr>
            <p:cNvPr id="992" name="矩形"/>
            <p:cNvSpPr/>
            <p:nvPr/>
          </p:nvSpPr>
          <p:spPr>
            <a:xfrm>
              <a:off x="0" y="0"/>
              <a:ext cx="3892409" cy="1314027"/>
            </a:xfrm>
            <a:prstGeom prst="rect">
              <a:avLst/>
            </a:prstGeom>
            <a:solidFill>
              <a:srgbClr val="FFFF99"/>
            </a:solidFill>
            <a:ln w="12700" cap="flat">
              <a:noFill/>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pic>
          <p:nvPicPr>
            <p:cNvPr id="993" name="image029.pdf" descr="image029.pdf"/>
            <p:cNvPicPr>
              <a:picLocks noChangeAspect="1"/>
            </p:cNvPicPr>
            <p:nvPr/>
          </p:nvPicPr>
          <p:blipFill>
            <a:blip r:embed="rId3">
              <a:extLst/>
            </a:blip>
            <a:stretch>
              <a:fillRect/>
            </a:stretch>
          </p:blipFill>
          <p:spPr>
            <a:xfrm>
              <a:off x="0" y="0"/>
              <a:ext cx="3892409" cy="1314027"/>
            </a:xfrm>
            <a:prstGeom prst="rect">
              <a:avLst/>
            </a:prstGeom>
            <a:ln w="12700" cap="flat">
              <a:noFill/>
              <a:miter lim="400000"/>
            </a:ln>
            <a:effectLst/>
          </p:spPr>
        </p:pic>
      </p:grpSp>
      <p:sp>
        <p:nvSpPr>
          <p:cNvPr id="995" name="图(b)与图(a)相比，使用元件少，输出阻抗小，电桥开路时电路呈线性，因此应用较广。"/>
          <p:cNvSpPr txBox="1"/>
          <p:nvPr/>
        </p:nvSpPr>
        <p:spPr>
          <a:xfrm>
            <a:off x="883242" y="7458259"/>
            <a:ext cx="11694789" cy="1095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lnSpc>
                <a:spcPct val="90000"/>
              </a:lnSpc>
              <a:spcBef>
                <a:spcPts val="1000"/>
              </a:spcBef>
              <a:defRPr sz="2800" b="0">
                <a:latin typeface="Tahoma"/>
                <a:ea typeface="Tahoma"/>
                <a:cs typeface="Tahoma"/>
                <a:sym typeface="Tahoma"/>
              </a:defRPr>
            </a:pPr>
            <a:r>
              <a:rPr>
                <a:latin typeface="黑体"/>
                <a:ea typeface="黑体"/>
                <a:cs typeface="黑体"/>
                <a:sym typeface="黑体"/>
              </a:rPr>
              <a:t>图</a:t>
            </a:r>
            <a:r>
              <a:t>(b)</a:t>
            </a:r>
            <a:r>
              <a:rPr>
                <a:latin typeface="黑体"/>
                <a:ea typeface="黑体"/>
                <a:cs typeface="黑体"/>
                <a:sym typeface="黑体"/>
              </a:rPr>
              <a:t>与图</a:t>
            </a:r>
            <a:r>
              <a:t>(a)</a:t>
            </a:r>
            <a:r>
              <a:rPr>
                <a:latin typeface="黑体"/>
                <a:ea typeface="黑体"/>
                <a:cs typeface="黑体"/>
                <a:sym typeface="黑体"/>
              </a:rPr>
              <a:t>相比，使用元件少，输出阻抗小，电桥开路时电路呈线性，因此应用较广。</a:t>
            </a:r>
            <a:r>
              <a:rPr>
                <a:solidFill>
                  <a:srgbClr val="CCECFF"/>
                </a:solidFill>
                <a:latin typeface="宋体"/>
                <a:ea typeface="宋体"/>
                <a:cs typeface="宋体"/>
                <a:sym typeface="宋体"/>
              </a:rPr>
              <a:t> </a:t>
            </a:r>
          </a:p>
        </p:txBody>
      </p:sp>
      <p:sp>
        <p:nvSpPr>
          <p:cNvPr id="996" name="自感式传感器"/>
          <p:cNvSpPr>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29</a:t>
            </a:fld>
            <a:endParaRPr lang="zh-CN" altLang="en-US"/>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基础知识回顾"/>
          <p:cNvSpPr txBox="1">
            <a:spLocks noGrp="1"/>
          </p:cNvSpPr>
          <p:nvPr>
            <p:ph type="title"/>
          </p:nvPr>
        </p:nvSpPr>
        <p:spPr>
          <a:prstGeom prst="rect">
            <a:avLst/>
          </a:prstGeom>
        </p:spPr>
        <p:txBody>
          <a:bodyPr/>
          <a:lstStyle/>
          <a:p>
            <a:r>
              <a:t>基础知识回顾</a:t>
            </a:r>
          </a:p>
        </p:txBody>
      </p:sp>
      <p:sp>
        <p:nvSpPr>
          <p:cNvPr id="432" name="问题一：什么是电感式传感器？…"/>
          <p:cNvSpPr txBox="1">
            <a:spLocks noGrp="1"/>
          </p:cNvSpPr>
          <p:nvPr>
            <p:ph type="body" sz="half" idx="1"/>
          </p:nvPr>
        </p:nvSpPr>
        <p:spPr>
          <a:xfrm>
            <a:off x="752475" y="1881981"/>
            <a:ext cx="6767513" cy="5041901"/>
          </a:xfrm>
          <a:prstGeom prst="rect">
            <a:avLst/>
          </a:prstGeom>
        </p:spPr>
        <p:txBody>
          <a:bodyPr lIns="45719" tIns="45719" rIns="45719" bIns="45719" anchor="t"/>
          <a:lstStyle/>
          <a:p>
            <a:pPr marL="0" indent="0" defTabSz="914400">
              <a:spcBef>
                <a:spcPts val="700"/>
              </a:spcBef>
              <a:buClr>
                <a:srgbClr val="3333CC"/>
              </a:buClr>
              <a:buSzTx/>
              <a:buFont typeface="Wingdings"/>
              <a:buNone/>
              <a:defRPr>
                <a:latin typeface="微软雅黑"/>
                <a:ea typeface="微软雅黑"/>
                <a:cs typeface="微软雅黑"/>
                <a:sym typeface="微软雅黑"/>
              </a:defRPr>
            </a:pPr>
            <a:r>
              <a:rPr dirty="0" err="1"/>
              <a:t>问题一：什么是电感式传感器</a:t>
            </a:r>
            <a:r>
              <a:rPr dirty="0"/>
              <a:t>？ </a:t>
            </a:r>
          </a:p>
          <a:p>
            <a:pPr marL="0" indent="0" defTabSz="914400">
              <a:spcBef>
                <a:spcPts val="700"/>
              </a:spcBef>
              <a:buClr>
                <a:srgbClr val="3333CC"/>
              </a:buClr>
              <a:buSzTx/>
              <a:buFont typeface="Wingdings"/>
              <a:buNone/>
              <a:defRPr>
                <a:latin typeface="微软雅黑"/>
                <a:ea typeface="微软雅黑"/>
                <a:cs typeface="微软雅黑"/>
                <a:sym typeface="微软雅黑"/>
              </a:defRPr>
            </a:pPr>
            <a:endParaRPr dirty="0"/>
          </a:p>
          <a:p>
            <a:pPr marL="0" indent="0" defTabSz="914400">
              <a:spcBef>
                <a:spcPts val="700"/>
              </a:spcBef>
              <a:buClr>
                <a:srgbClr val="3333CC"/>
              </a:buClr>
              <a:buSzTx/>
              <a:buFont typeface="Wingdings"/>
              <a:buNone/>
              <a:defRPr>
                <a:latin typeface="微软雅黑"/>
                <a:ea typeface="微软雅黑"/>
                <a:cs typeface="微软雅黑"/>
                <a:sym typeface="微软雅黑"/>
              </a:defRPr>
            </a:pPr>
            <a:endParaRPr dirty="0"/>
          </a:p>
          <a:p>
            <a:pPr marL="0" indent="0" defTabSz="914400">
              <a:spcBef>
                <a:spcPts val="700"/>
              </a:spcBef>
              <a:buClr>
                <a:srgbClr val="3333CC"/>
              </a:buClr>
              <a:buSzTx/>
              <a:buFont typeface="Wingdings"/>
              <a:buNone/>
              <a:defRPr>
                <a:latin typeface="微软雅黑"/>
                <a:ea typeface="微软雅黑"/>
                <a:cs typeface="微软雅黑"/>
                <a:sym typeface="微软雅黑"/>
              </a:defRPr>
            </a:pPr>
            <a:r>
              <a:rPr dirty="0" err="1"/>
              <a:t>问题二：何为自感</a:t>
            </a:r>
            <a:r>
              <a:rPr dirty="0"/>
              <a:t> ？</a:t>
            </a:r>
          </a:p>
          <a:p>
            <a:pPr marL="0" indent="0" defTabSz="914400">
              <a:spcBef>
                <a:spcPts val="700"/>
              </a:spcBef>
              <a:buClr>
                <a:srgbClr val="3333CC"/>
              </a:buClr>
              <a:buSzTx/>
              <a:buFont typeface="Wingdings"/>
              <a:buNone/>
              <a:defRPr>
                <a:latin typeface="微软雅黑"/>
                <a:ea typeface="微软雅黑"/>
                <a:cs typeface="微软雅黑"/>
                <a:sym typeface="微软雅黑"/>
              </a:defRPr>
            </a:pPr>
            <a:endParaRPr dirty="0"/>
          </a:p>
          <a:p>
            <a:pPr marL="0" indent="0" defTabSz="914400">
              <a:spcBef>
                <a:spcPts val="700"/>
              </a:spcBef>
              <a:buClr>
                <a:srgbClr val="3333CC"/>
              </a:buClr>
              <a:buSzTx/>
              <a:buFont typeface="Wingdings"/>
              <a:buNone/>
              <a:defRPr>
                <a:latin typeface="微软雅黑"/>
                <a:ea typeface="微软雅黑"/>
                <a:cs typeface="微软雅黑"/>
                <a:sym typeface="微软雅黑"/>
              </a:defRPr>
            </a:pPr>
            <a:endParaRPr dirty="0"/>
          </a:p>
          <a:p>
            <a:pPr marL="0" indent="0" defTabSz="914400">
              <a:spcBef>
                <a:spcPts val="700"/>
              </a:spcBef>
              <a:buClr>
                <a:srgbClr val="3333CC"/>
              </a:buClr>
              <a:buSzTx/>
              <a:buFont typeface="Wingdings"/>
              <a:buNone/>
              <a:defRPr>
                <a:latin typeface="微软雅黑"/>
                <a:ea typeface="微软雅黑"/>
                <a:cs typeface="微软雅黑"/>
                <a:sym typeface="微软雅黑"/>
              </a:defRPr>
            </a:pPr>
            <a:r>
              <a:rPr dirty="0" err="1"/>
              <a:t>问题三：何为互感</a:t>
            </a:r>
            <a:r>
              <a:rPr dirty="0"/>
              <a:t>？</a:t>
            </a:r>
          </a:p>
        </p:txBody>
      </p:sp>
      <p:sp>
        <p:nvSpPr>
          <p:cNvPr id="433" name="是利用线圈电感或互感的改变来实现非电量电测的传感器。"/>
          <p:cNvSpPr txBox="1"/>
          <p:nvPr/>
        </p:nvSpPr>
        <p:spPr>
          <a:xfrm>
            <a:off x="1644650" y="2692400"/>
            <a:ext cx="93599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914400">
              <a:lnSpc>
                <a:spcPct val="130000"/>
              </a:lnSpc>
              <a:spcBef>
                <a:spcPts val="400"/>
              </a:spcBef>
              <a:defRPr sz="2800" b="0">
                <a:solidFill>
                  <a:schemeClr val="accent2">
                    <a:hueOff val="258623"/>
                    <a:satOff val="16006"/>
                    <a:lumOff val="-25223"/>
                  </a:schemeClr>
                </a:solidFill>
                <a:latin typeface="黑体"/>
                <a:ea typeface="黑体"/>
                <a:cs typeface="黑体"/>
                <a:sym typeface="黑体"/>
              </a:defRPr>
            </a:lvl1pPr>
          </a:lstStyle>
          <a:p>
            <a:pPr>
              <a:defRPr b="1">
                <a:latin typeface="Tahoma"/>
                <a:ea typeface="Tahoma"/>
                <a:cs typeface="Tahoma"/>
                <a:sym typeface="Tahoma"/>
              </a:defRPr>
            </a:pPr>
            <a:r>
              <a:rPr b="0" dirty="0" err="1">
                <a:latin typeface="黑体"/>
                <a:ea typeface="黑体"/>
                <a:cs typeface="黑体"/>
                <a:sym typeface="黑体"/>
              </a:rPr>
              <a:t>是利用线圈电感或互感的改变来实现非电量电测的传感器</a:t>
            </a:r>
            <a:r>
              <a:rPr b="0" dirty="0">
                <a:latin typeface="黑体"/>
                <a:ea typeface="黑体"/>
                <a:cs typeface="黑体"/>
                <a:sym typeface="黑体"/>
              </a:rPr>
              <a:t>。</a:t>
            </a:r>
          </a:p>
        </p:txBody>
      </p:sp>
      <p:sp>
        <p:nvSpPr>
          <p:cNvPr id="434" name="线圈自身电流发生变化时，线圈会产生感应电动势的现象。"/>
          <p:cNvSpPr txBox="1"/>
          <p:nvPr/>
        </p:nvSpPr>
        <p:spPr>
          <a:xfrm>
            <a:off x="1773051" y="4665838"/>
            <a:ext cx="945869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914400">
              <a:lnSpc>
                <a:spcPct val="130000"/>
              </a:lnSpc>
              <a:spcBef>
                <a:spcPts val="400"/>
              </a:spcBef>
              <a:defRPr sz="2800" b="0">
                <a:solidFill>
                  <a:schemeClr val="accent2">
                    <a:hueOff val="258623"/>
                    <a:satOff val="16006"/>
                    <a:lumOff val="-25223"/>
                  </a:schemeClr>
                </a:solidFill>
                <a:latin typeface="黑体"/>
                <a:ea typeface="黑体"/>
                <a:cs typeface="黑体"/>
                <a:sym typeface="黑体"/>
              </a:defRPr>
            </a:lvl1pPr>
          </a:lstStyle>
          <a:p>
            <a:r>
              <a:t>线圈自身电流发生变化时，线圈会产生感应电动势的现象。 </a:t>
            </a:r>
          </a:p>
        </p:txBody>
      </p:sp>
      <p:sp>
        <p:nvSpPr>
          <p:cNvPr id="435" name="两个距离相近的线圈，其中一个线圈电流发生变化时会导致另一个线圈产生感应电动势的现象。"/>
          <p:cNvSpPr txBox="1"/>
          <p:nvPr/>
        </p:nvSpPr>
        <p:spPr>
          <a:xfrm>
            <a:off x="1824037" y="6423376"/>
            <a:ext cx="10641013" cy="127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914400">
              <a:lnSpc>
                <a:spcPct val="130000"/>
              </a:lnSpc>
              <a:spcBef>
                <a:spcPts val="400"/>
              </a:spcBef>
              <a:defRPr sz="2800" b="0">
                <a:solidFill>
                  <a:schemeClr val="accent2">
                    <a:hueOff val="258623"/>
                    <a:satOff val="16006"/>
                    <a:lumOff val="-25223"/>
                  </a:schemeClr>
                </a:solidFill>
                <a:latin typeface="黑体"/>
                <a:ea typeface="黑体"/>
                <a:cs typeface="黑体"/>
                <a:sym typeface="黑体"/>
              </a:defRPr>
            </a:lvl1pPr>
          </a:lstStyle>
          <a:p>
            <a:r>
              <a:t>两个距离相近的线圈，其中一个线圈电流发生变化时会导致另一个线圈产生感应电动势的现象。 </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a:t>
            </a:fld>
            <a:endParaRPr lang="zh-CN" altLang="en-US"/>
          </a:p>
        </p:txBody>
      </p:sp>
    </p:spTree>
  </p:cSld>
  <p:clrMapOvr>
    <a:masterClrMapping/>
  </p:clrMapOvr>
  <p:transition spd="med"/>
  <p:timing>
    <p:tnLst>
      <p:par>
        <p:cT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0" name="成组"/>
          <p:cNvGrpSpPr/>
          <p:nvPr/>
        </p:nvGrpSpPr>
        <p:grpSpPr>
          <a:xfrm>
            <a:off x="6218823" y="1046254"/>
            <a:ext cx="5940214" cy="3790810"/>
            <a:chOff x="0" y="0"/>
            <a:chExt cx="5940213" cy="3790808"/>
          </a:xfrm>
        </p:grpSpPr>
        <p:pic>
          <p:nvPicPr>
            <p:cNvPr id="998" name="image031" descr="image031"/>
            <p:cNvPicPr>
              <a:picLocks noChangeAspect="1"/>
            </p:cNvPicPr>
            <p:nvPr/>
          </p:nvPicPr>
          <p:blipFill>
            <a:blip r:embed="rId2">
              <a:extLst/>
            </a:blip>
            <a:stretch>
              <a:fillRect/>
            </a:stretch>
          </p:blipFill>
          <p:spPr>
            <a:xfrm>
              <a:off x="0" y="0"/>
              <a:ext cx="5940214" cy="3790809"/>
            </a:xfrm>
            <a:prstGeom prst="rect">
              <a:avLst/>
            </a:prstGeom>
            <a:ln w="12700" cap="flat">
              <a:noFill/>
              <a:miter lim="400000"/>
            </a:ln>
            <a:effectLst/>
          </p:spPr>
        </p:pic>
        <p:sp>
          <p:nvSpPr>
            <p:cNvPr id="999" name="电源端对称电桥"/>
            <p:cNvSpPr/>
            <p:nvPr/>
          </p:nvSpPr>
          <p:spPr>
            <a:xfrm>
              <a:off x="1802770" y="3707188"/>
              <a:ext cx="3456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algn="just" defTabSz="1300480">
                <a:lnSpc>
                  <a:spcPct val="130000"/>
                </a:lnSpc>
                <a:spcBef>
                  <a:spcPts val="1000"/>
                </a:spcBef>
                <a:defRPr b="0">
                  <a:latin typeface="宋体"/>
                  <a:ea typeface="宋体"/>
                  <a:cs typeface="宋体"/>
                  <a:sym typeface="宋体"/>
                </a:defRPr>
              </a:pPr>
              <a:r>
                <a:t> </a:t>
              </a:r>
              <a:r>
                <a:rPr>
                  <a:latin typeface="黑体"/>
                  <a:ea typeface="黑体"/>
                  <a:cs typeface="黑体"/>
                  <a:sym typeface="黑体"/>
                </a:rPr>
                <a:t>电源端对称电桥</a:t>
              </a:r>
              <a:r>
                <a:t>  </a:t>
              </a:r>
            </a:p>
          </p:txBody>
        </p:sp>
      </p:grpSp>
      <p:sp>
        <p:nvSpPr>
          <p:cNvPr id="1001" name="(2)电源端对称电桥"/>
          <p:cNvSpPr txBox="1"/>
          <p:nvPr/>
        </p:nvSpPr>
        <p:spPr>
          <a:xfrm>
            <a:off x="1025241" y="2036064"/>
            <a:ext cx="31369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900"/>
              </a:spcBef>
              <a:defRPr sz="2800">
                <a:solidFill>
                  <a:schemeClr val="accent6">
                    <a:satOff val="-15808"/>
                    <a:lumOff val="-17557"/>
                  </a:schemeClr>
                </a:solidFill>
                <a:latin typeface="黑体"/>
                <a:ea typeface="黑体"/>
                <a:cs typeface="黑体"/>
                <a:sym typeface="黑体"/>
              </a:defRPr>
            </a:lvl1pPr>
          </a:lstStyle>
          <a:p>
            <a:r>
              <a:t>(2)电源端对称电桥 </a:t>
            </a:r>
          </a:p>
        </p:txBody>
      </p:sp>
      <p:sp>
        <p:nvSpPr>
          <p:cNvPr id="1002" name="如图所示，电桥输出电压为"/>
          <p:cNvSpPr txBox="1"/>
          <p:nvPr/>
        </p:nvSpPr>
        <p:spPr>
          <a:xfrm>
            <a:off x="910179" y="2809667"/>
            <a:ext cx="43815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900"/>
              </a:spcBef>
              <a:defRPr sz="2800" b="0">
                <a:latin typeface="黑体"/>
                <a:ea typeface="黑体"/>
                <a:cs typeface="黑体"/>
                <a:sym typeface="黑体"/>
              </a:defRPr>
            </a:lvl1pPr>
          </a:lstStyle>
          <a:p>
            <a:r>
              <a:t>如图所示，电桥输出电压为</a:t>
            </a:r>
          </a:p>
        </p:txBody>
      </p:sp>
      <p:pic>
        <p:nvPicPr>
          <p:cNvPr id="1003" name="image033" descr="image033"/>
          <p:cNvPicPr>
            <a:picLocks noChangeAspect="1"/>
          </p:cNvPicPr>
          <p:nvPr/>
        </p:nvPicPr>
        <p:blipFill>
          <a:blip r:embed="rId3">
            <a:extLst/>
          </a:blip>
          <a:srcRect l="54973"/>
          <a:stretch>
            <a:fillRect/>
          </a:stretch>
        </p:blipFill>
        <p:spPr>
          <a:xfrm>
            <a:off x="1695603" y="4925473"/>
            <a:ext cx="3468814" cy="1153097"/>
          </a:xfrm>
          <a:prstGeom prst="rect">
            <a:avLst/>
          </a:prstGeom>
          <a:ln w="12700">
            <a:miter lim="400000"/>
          </a:ln>
        </p:spPr>
      </p:pic>
      <p:grpSp>
        <p:nvGrpSpPr>
          <p:cNvPr id="1006" name="成组"/>
          <p:cNvGrpSpPr/>
          <p:nvPr/>
        </p:nvGrpSpPr>
        <p:grpSpPr>
          <a:xfrm>
            <a:off x="871050" y="6342430"/>
            <a:ext cx="7696321" cy="638049"/>
            <a:chOff x="0" y="0"/>
            <a:chExt cx="7696320" cy="638047"/>
          </a:xfrm>
        </p:grpSpPr>
        <p:sp>
          <p:nvSpPr>
            <p:cNvPr id="1004" name="设工作时                                          ，则有"/>
            <p:cNvSpPr txBox="1"/>
            <p:nvPr/>
          </p:nvSpPr>
          <p:spPr>
            <a:xfrm>
              <a:off x="0" y="0"/>
              <a:ext cx="7696321" cy="6380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marL="487680" indent="-487680" algn="just" defTabSz="1300480">
                <a:lnSpc>
                  <a:spcPct val="130000"/>
                </a:lnSpc>
                <a:spcBef>
                  <a:spcPts val="600"/>
                </a:spcBef>
                <a:defRPr sz="2800" b="0">
                  <a:latin typeface="黑体"/>
                  <a:ea typeface="黑体"/>
                  <a:cs typeface="黑体"/>
                  <a:sym typeface="黑体"/>
                </a:defRPr>
              </a:lvl1pPr>
            </a:lstStyle>
            <a:p>
              <a:pPr>
                <a:defRPr>
                  <a:latin typeface="Tahoma"/>
                  <a:ea typeface="Tahoma"/>
                  <a:cs typeface="Tahoma"/>
                  <a:sym typeface="Tahoma"/>
                </a:defRPr>
              </a:pPr>
              <a:r>
                <a:rPr>
                  <a:latin typeface="黑体"/>
                  <a:ea typeface="黑体"/>
                  <a:cs typeface="黑体"/>
                  <a:sym typeface="黑体"/>
                </a:rPr>
                <a:t>设工作时                                          ，则有</a:t>
              </a:r>
            </a:p>
          </p:txBody>
        </p:sp>
        <p:pic>
          <p:nvPicPr>
            <p:cNvPr id="1005" name="image035" descr="image035"/>
            <p:cNvPicPr>
              <a:picLocks noChangeAspect="1"/>
            </p:cNvPicPr>
            <p:nvPr/>
          </p:nvPicPr>
          <p:blipFill>
            <a:blip r:embed="rId4">
              <a:extLst/>
            </a:blip>
            <a:stretch>
              <a:fillRect/>
            </a:stretch>
          </p:blipFill>
          <p:spPr>
            <a:xfrm>
              <a:off x="1478844" y="61644"/>
              <a:ext cx="4202121" cy="551909"/>
            </a:xfrm>
            <a:prstGeom prst="rect">
              <a:avLst/>
            </a:prstGeom>
            <a:ln w="12700" cap="flat">
              <a:noFill/>
              <a:miter lim="400000"/>
            </a:ln>
            <a:effectLst/>
          </p:spPr>
        </p:pic>
      </p:grpSp>
      <p:grpSp>
        <p:nvGrpSpPr>
          <p:cNvPr id="1009" name="image037"/>
          <p:cNvGrpSpPr/>
          <p:nvPr/>
        </p:nvGrpSpPr>
        <p:grpSpPr>
          <a:xfrm>
            <a:off x="914851" y="7113378"/>
            <a:ext cx="10652196" cy="1740747"/>
            <a:chOff x="0" y="0"/>
            <a:chExt cx="10652195" cy="1740746"/>
          </a:xfrm>
        </p:grpSpPr>
        <p:sp>
          <p:nvSpPr>
            <p:cNvPr id="1007" name="矩形"/>
            <p:cNvSpPr/>
            <p:nvPr/>
          </p:nvSpPr>
          <p:spPr>
            <a:xfrm>
              <a:off x="0" y="0"/>
              <a:ext cx="10652196" cy="1740747"/>
            </a:xfrm>
            <a:prstGeom prst="rect">
              <a:avLst/>
            </a:prstGeom>
            <a:solidFill>
              <a:srgbClr val="FFFF99"/>
            </a:solidFill>
            <a:ln w="12700" cap="flat">
              <a:noFill/>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pic>
          <p:nvPicPr>
            <p:cNvPr id="1008" name="image037.pdf" descr="image037.pdf"/>
            <p:cNvPicPr>
              <a:picLocks noChangeAspect="1"/>
            </p:cNvPicPr>
            <p:nvPr/>
          </p:nvPicPr>
          <p:blipFill>
            <a:blip r:embed="rId5">
              <a:extLst/>
            </a:blip>
            <a:stretch>
              <a:fillRect/>
            </a:stretch>
          </p:blipFill>
          <p:spPr>
            <a:xfrm>
              <a:off x="0" y="0"/>
              <a:ext cx="10652196" cy="1740747"/>
            </a:xfrm>
            <a:prstGeom prst="rect">
              <a:avLst/>
            </a:prstGeom>
            <a:ln w="12700" cap="flat">
              <a:noFill/>
              <a:miter lim="400000"/>
            </a:ln>
            <a:effectLst/>
          </p:spPr>
        </p:pic>
      </p:grpSp>
      <p:sp>
        <p:nvSpPr>
          <p:cNvPr id="1010"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mc:AlternateContent xmlns:mc="http://schemas.openxmlformats.org/markup-compatibility/2006" xmlns:a14="http://schemas.microsoft.com/office/drawing/2010/main">
        <mc:Choice Requires="a14">
          <p:sp>
            <p:nvSpPr>
              <p:cNvPr id="1011" name="方程"/>
              <p:cNvSpPr txBox="1"/>
              <p:nvPr/>
            </p:nvSpPr>
            <p:spPr>
              <a:xfrm>
                <a:off x="1036015" y="3696337"/>
                <a:ext cx="4438694" cy="925869"/>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3100" i="1">
                              <a:solidFill>
                                <a:srgbClr val="000000"/>
                              </a:solidFill>
                              <a:latin typeface="Cambria Math" panose="02040503050406030204" pitchFamily="18" charset="0"/>
                            </a:rPr>
                          </m:ctrlPr>
                        </m:sSubPr>
                        <m:e>
                          <m:limUpp>
                            <m:limUppPr>
                              <m:ctrlPr>
                                <a:rPr sz="3100" i="1">
                                  <a:solidFill>
                                    <a:srgbClr val="000000"/>
                                  </a:solidFill>
                                  <a:latin typeface="Cambria Math" panose="02040503050406030204" pitchFamily="18" charset="0"/>
                                </a:rPr>
                              </m:ctrlPr>
                            </m:limUppPr>
                            <m:e>
                              <m:r>
                                <a:rPr sz="3100" i="1">
                                  <a:solidFill>
                                    <a:srgbClr val="000000"/>
                                  </a:solidFill>
                                  <a:latin typeface="Cambria Math" panose="02040503050406030204" pitchFamily="18" charset="0"/>
                                </a:rPr>
                                <m:t>𝑈</m:t>
                              </m:r>
                            </m:e>
                            <m:lim>
                              <m:r>
                                <a:rPr sz="3100" i="1">
                                  <a:solidFill>
                                    <a:srgbClr val="000000"/>
                                  </a:solidFill>
                                  <a:latin typeface="Cambria Math" panose="02040503050406030204" pitchFamily="18" charset="0"/>
                                </a:rPr>
                                <m:t>·</m:t>
                              </m:r>
                            </m:lim>
                          </m:limUpp>
                        </m:e>
                        <m:sub>
                          <m:r>
                            <a:rPr sz="3100" i="1">
                              <a:solidFill>
                                <a:srgbClr val="000000"/>
                              </a:solidFill>
                              <a:latin typeface="Cambria Math" panose="02040503050406030204" pitchFamily="18" charset="0"/>
                            </a:rPr>
                            <m:t>𝑂</m:t>
                          </m:r>
                        </m:sub>
                      </m:sSub>
                      <m:r>
                        <a:rPr sz="3100" i="1">
                          <a:solidFill>
                            <a:srgbClr val="000000"/>
                          </a:solidFill>
                          <a:latin typeface="Cambria Math" panose="02040503050406030204" pitchFamily="18" charset="0"/>
                        </a:rPr>
                        <m:t>=</m:t>
                      </m:r>
                      <m:limUpp>
                        <m:limUppPr>
                          <m:ctrlPr>
                            <a:rPr sz="3100" i="1">
                              <a:solidFill>
                                <a:srgbClr val="000000"/>
                              </a:solidFill>
                              <a:latin typeface="Cambria Math" panose="02040503050406030204" pitchFamily="18" charset="0"/>
                            </a:rPr>
                          </m:ctrlPr>
                        </m:limUppPr>
                        <m:e>
                          <m:r>
                            <a:rPr sz="3100" i="1">
                              <a:solidFill>
                                <a:srgbClr val="000000"/>
                              </a:solidFill>
                              <a:latin typeface="Cambria Math" panose="02040503050406030204" pitchFamily="18" charset="0"/>
                            </a:rPr>
                            <m:t>𝐸</m:t>
                          </m:r>
                        </m:e>
                        <m:lim>
                          <m:r>
                            <a:rPr sz="3100" i="1">
                              <a:solidFill>
                                <a:srgbClr val="000000"/>
                              </a:solidFill>
                              <a:latin typeface="Cambria Math" panose="02040503050406030204" pitchFamily="18" charset="0"/>
                            </a:rPr>
                            <m:t>·</m:t>
                          </m:r>
                        </m:lim>
                      </m:limUpp>
                      <m:r>
                        <a:rPr sz="3100" i="1">
                          <a:solidFill>
                            <a:srgbClr val="000000"/>
                          </a:solidFill>
                          <a:latin typeface="Cambria Math" panose="02040503050406030204" pitchFamily="18" charset="0"/>
                        </a:rPr>
                        <m:t>𝑅</m:t>
                      </m:r>
                      <m:r>
                        <a:rPr sz="3100" i="1">
                          <a:solidFill>
                            <a:srgbClr val="000000"/>
                          </a:solidFill>
                          <a:latin typeface="Cambria Math" panose="02040503050406030204" pitchFamily="18" charset="0"/>
                        </a:rPr>
                        <m:t>(</m:t>
                      </m:r>
                      <m:f>
                        <m:fPr>
                          <m:ctrlPr>
                            <a:rPr sz="3100" i="1">
                              <a:solidFill>
                                <a:srgbClr val="000000"/>
                              </a:solidFill>
                              <a:latin typeface="Cambria Math" panose="02040503050406030204" pitchFamily="18" charset="0"/>
                            </a:rPr>
                          </m:ctrlPr>
                        </m:fPr>
                        <m:num>
                          <m:r>
                            <a:rPr sz="3100" i="1">
                              <a:solidFill>
                                <a:srgbClr val="000000"/>
                              </a:solidFill>
                              <a:latin typeface="Cambria Math" panose="02040503050406030204" pitchFamily="18" charset="0"/>
                            </a:rPr>
                            <m:t>1</m:t>
                          </m:r>
                        </m:num>
                        <m:den>
                          <m:sSub>
                            <m:sSubPr>
                              <m:ctrlPr>
                                <a:rPr sz="3100" i="1">
                                  <a:solidFill>
                                    <a:srgbClr val="000000"/>
                                  </a:solidFill>
                                  <a:latin typeface="Cambria Math" panose="02040503050406030204" pitchFamily="18" charset="0"/>
                                </a:rPr>
                              </m:ctrlPr>
                            </m:sSubPr>
                            <m:e>
                              <m:r>
                                <a:rPr sz="3100" i="1">
                                  <a:solidFill>
                                    <a:srgbClr val="000000"/>
                                  </a:solidFill>
                                  <a:latin typeface="Cambria Math" panose="02040503050406030204" pitchFamily="18" charset="0"/>
                                </a:rPr>
                                <m:t>𝑍</m:t>
                              </m:r>
                            </m:e>
                            <m:sub>
                              <m:r>
                                <a:rPr sz="3100" i="1">
                                  <a:solidFill>
                                    <a:srgbClr val="000000"/>
                                  </a:solidFill>
                                  <a:latin typeface="Cambria Math" panose="02040503050406030204" pitchFamily="18" charset="0"/>
                                </a:rPr>
                                <m:t>1</m:t>
                              </m:r>
                            </m:sub>
                          </m:sSub>
                          <m:r>
                            <a:rPr sz="3100" i="1">
                              <a:solidFill>
                                <a:srgbClr val="000000"/>
                              </a:solidFill>
                              <a:latin typeface="Cambria Math" panose="02040503050406030204" pitchFamily="18" charset="0"/>
                            </a:rPr>
                            <m:t>+</m:t>
                          </m:r>
                          <m:r>
                            <a:rPr sz="3100" i="1">
                              <a:solidFill>
                                <a:srgbClr val="000000"/>
                              </a:solidFill>
                              <a:latin typeface="Cambria Math" panose="02040503050406030204" pitchFamily="18" charset="0"/>
                            </a:rPr>
                            <m:t>𝑅</m:t>
                          </m:r>
                        </m:den>
                      </m:f>
                      <m:r>
                        <a:rPr sz="3100" i="1">
                          <a:solidFill>
                            <a:srgbClr val="000000"/>
                          </a:solidFill>
                          <a:latin typeface="Cambria Math" panose="02040503050406030204" pitchFamily="18" charset="0"/>
                        </a:rPr>
                        <m:t>−</m:t>
                      </m:r>
                      <m:f>
                        <m:fPr>
                          <m:ctrlPr>
                            <a:rPr sz="3100" i="1">
                              <a:solidFill>
                                <a:srgbClr val="000000"/>
                              </a:solidFill>
                              <a:latin typeface="Cambria Math" panose="02040503050406030204" pitchFamily="18" charset="0"/>
                            </a:rPr>
                          </m:ctrlPr>
                        </m:fPr>
                        <m:num>
                          <m:r>
                            <a:rPr sz="3100" i="1">
                              <a:solidFill>
                                <a:srgbClr val="000000"/>
                              </a:solidFill>
                              <a:latin typeface="Cambria Math" panose="02040503050406030204" pitchFamily="18" charset="0"/>
                            </a:rPr>
                            <m:t>1</m:t>
                          </m:r>
                        </m:num>
                        <m:den>
                          <m:sSub>
                            <m:sSubPr>
                              <m:ctrlPr>
                                <a:rPr sz="3100" i="1">
                                  <a:solidFill>
                                    <a:srgbClr val="000000"/>
                                  </a:solidFill>
                                  <a:latin typeface="Cambria Math" panose="02040503050406030204" pitchFamily="18" charset="0"/>
                                </a:rPr>
                              </m:ctrlPr>
                            </m:sSubPr>
                            <m:e>
                              <m:r>
                                <a:rPr sz="3100" i="1">
                                  <a:solidFill>
                                    <a:srgbClr val="000000"/>
                                  </a:solidFill>
                                  <a:latin typeface="Cambria Math" panose="02040503050406030204" pitchFamily="18" charset="0"/>
                                </a:rPr>
                                <m:t>𝑍</m:t>
                              </m:r>
                            </m:e>
                            <m:sub>
                              <m:r>
                                <a:rPr sz="3100" i="1">
                                  <a:solidFill>
                                    <a:srgbClr val="000000"/>
                                  </a:solidFill>
                                  <a:latin typeface="Cambria Math" panose="02040503050406030204" pitchFamily="18" charset="0"/>
                                </a:rPr>
                                <m:t>2</m:t>
                              </m:r>
                            </m:sub>
                          </m:sSub>
                          <m:r>
                            <a:rPr sz="3100" i="1">
                              <a:solidFill>
                                <a:srgbClr val="000000"/>
                              </a:solidFill>
                              <a:latin typeface="Cambria Math" panose="02040503050406030204" pitchFamily="18" charset="0"/>
                            </a:rPr>
                            <m:t>+</m:t>
                          </m:r>
                          <m:r>
                            <a:rPr sz="3100" i="1">
                              <a:solidFill>
                                <a:srgbClr val="000000"/>
                              </a:solidFill>
                              <a:latin typeface="Cambria Math" panose="02040503050406030204" pitchFamily="18" charset="0"/>
                            </a:rPr>
                            <m:t>𝑅</m:t>
                          </m:r>
                        </m:den>
                      </m:f>
                      <m:r>
                        <a:rPr sz="3100" i="1">
                          <a:solidFill>
                            <a:srgbClr val="000000"/>
                          </a:solidFill>
                          <a:latin typeface="Cambria Math" panose="02040503050406030204" pitchFamily="18" charset="0"/>
                        </a:rPr>
                        <m:t>)</m:t>
                      </m:r>
                    </m:oMath>
                  </m:oMathPara>
                </a14:m>
                <a:endParaRPr sz="3100"/>
              </a:p>
            </p:txBody>
          </p:sp>
        </mc:Choice>
        <mc:Fallback xmlns="">
          <p:sp>
            <p:nvSpPr>
              <p:cNvPr id="1011" name="方程"/>
              <p:cNvSpPr txBox="1">
                <a:spLocks noRot="1" noChangeAspect="1" noMove="1" noResize="1" noEditPoints="1" noAdjustHandles="1" noChangeArrowheads="1" noChangeShapeType="1" noTextEdit="1"/>
              </p:cNvSpPr>
              <p:nvPr/>
            </p:nvSpPr>
            <p:spPr>
              <a:xfrm>
                <a:off x="1036015" y="3696337"/>
                <a:ext cx="4438694" cy="925869"/>
              </a:xfrm>
              <a:prstGeom prst="rect">
                <a:avLst/>
              </a:prstGeom>
              <a:blipFill>
                <a:blip r:embed="rId6"/>
                <a:stretch>
                  <a:fillRect r="-2198" b="-4605"/>
                </a:stretch>
              </a:blipFill>
              <a:ln w="12700">
                <a:miter lim="400000"/>
              </a:ln>
            </p:spPr>
            <p:txBody>
              <a:bodyPr/>
              <a:lstStyle/>
              <a:p>
                <a:r>
                  <a:rPr lang="zh-CN" altLang="en-US">
                    <a:noFill/>
                  </a:rPr>
                  <a:t> </a:t>
                </a:r>
              </a:p>
            </p:txBody>
          </p:sp>
        </mc:Fallback>
      </mc:AlternateContent>
      <p:sp>
        <p:nvSpPr>
          <p:cNvPr id="2" name="灯片编号占位符 1"/>
          <p:cNvSpPr>
            <a:spLocks noGrp="1"/>
          </p:cNvSpPr>
          <p:nvPr>
            <p:ph type="sldNum" sz="quarter" idx="2"/>
          </p:nvPr>
        </p:nvSpPr>
        <p:spPr/>
        <p:txBody>
          <a:bodyPr/>
          <a:lstStyle/>
          <a:p>
            <a:fld id="{86CB4B4D-7CA3-9044-876B-883B54F8677D}" type="slidenum">
              <a:rPr lang="en-US" altLang="zh-CN" smtClean="0"/>
              <a:t>30</a:t>
            </a:fld>
            <a:endParaRPr lang="zh-CN" altLang="en-US"/>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这种电桥由于变压器次级接地，可避免静电感应干扰，但由于开路时电桥本身存在非线性，故只适用于示值范围较小的测量。…"/>
          <p:cNvSpPr txBox="1">
            <a:spLocks noGrp="1"/>
          </p:cNvSpPr>
          <p:nvPr>
            <p:ph type="body" sz="half" idx="1"/>
          </p:nvPr>
        </p:nvSpPr>
        <p:spPr>
          <a:xfrm>
            <a:off x="789940" y="2252510"/>
            <a:ext cx="11099801" cy="3097658"/>
          </a:xfrm>
          <a:prstGeom prst="rect">
            <a:avLst/>
          </a:prstGeom>
        </p:spPr>
        <p:txBody>
          <a:bodyPr/>
          <a:lstStyle/>
          <a:p>
            <a:pPr marL="465364" indent="-465364">
              <a:spcBef>
                <a:spcPts val="900"/>
              </a:spcBef>
              <a:buClr>
                <a:srgbClr val="FF3300"/>
              </a:buClr>
              <a:buChar char="➢"/>
              <a:defRPr sz="2800">
                <a:latin typeface="黑体"/>
                <a:ea typeface="黑体"/>
                <a:cs typeface="黑体"/>
                <a:sym typeface="黑体"/>
              </a:defRPr>
            </a:pPr>
            <a:r>
              <a:rPr dirty="0" err="1"/>
              <a:t>这种电桥由于变压器次级接地，可避免静电感应干扰，</a:t>
            </a:r>
            <a:r>
              <a:rPr dirty="0" err="1">
                <a:solidFill>
                  <a:srgbClr val="333399"/>
                </a:solidFill>
              </a:rPr>
              <a:t>但由于开路时电桥本身存在非线性，故只适用于示值范围较小的测量</a:t>
            </a:r>
            <a:r>
              <a:rPr dirty="0"/>
              <a:t>。</a:t>
            </a:r>
          </a:p>
          <a:p>
            <a:pPr marL="465364" indent="-465364">
              <a:spcBef>
                <a:spcPts val="900"/>
              </a:spcBef>
              <a:buClr>
                <a:srgbClr val="FF3300"/>
              </a:buClr>
              <a:buChar char="➢"/>
              <a:defRPr sz="2800">
                <a:latin typeface="黑体"/>
                <a:ea typeface="黑体"/>
                <a:cs typeface="黑体"/>
                <a:sym typeface="黑体"/>
              </a:defRPr>
            </a:pPr>
            <a:r>
              <a:rPr dirty="0" err="1"/>
              <a:t>当采用交流电桥作测量电路时，输出电压的极性反映了传感器衔铁运动的方向</a:t>
            </a:r>
            <a:r>
              <a:rPr dirty="0" smtClean="0"/>
              <a:t>。</a:t>
            </a:r>
            <a:endParaRPr lang="en-US" dirty="0" smtClean="0"/>
          </a:p>
          <a:p>
            <a:pPr marL="465364" indent="-465364">
              <a:spcBef>
                <a:spcPts val="900"/>
              </a:spcBef>
              <a:buClr>
                <a:srgbClr val="FF3300"/>
              </a:buClr>
              <a:buChar char="➢"/>
              <a:defRPr sz="2800">
                <a:latin typeface="黑体"/>
                <a:ea typeface="黑体"/>
                <a:cs typeface="黑体"/>
                <a:sym typeface="黑体"/>
              </a:defRPr>
            </a:pPr>
            <a:endParaRPr lang="en-US" dirty="0"/>
          </a:p>
          <a:p>
            <a:pPr marL="465364" indent="-465364">
              <a:spcBef>
                <a:spcPts val="900"/>
              </a:spcBef>
              <a:buClr>
                <a:srgbClr val="FF3300"/>
              </a:buClr>
              <a:buChar char="➢"/>
              <a:defRPr sz="2800">
                <a:latin typeface="黑体"/>
                <a:ea typeface="黑体"/>
                <a:cs typeface="黑体"/>
                <a:sym typeface="黑体"/>
              </a:defRPr>
            </a:pPr>
            <a:r>
              <a:rPr lang="zh-CN" altLang="en-US" dirty="0" smtClean="0"/>
              <a:t>注：交流信号判别极性需要专门的判别电路（相敏检波电路）</a:t>
            </a:r>
            <a:endParaRPr dirty="0"/>
          </a:p>
        </p:txBody>
      </p:sp>
      <p:sp>
        <p:nvSpPr>
          <p:cNvPr id="1014"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31</a:t>
            </a:fld>
            <a:endParaRPr lang="zh-CN" altLang="en-US"/>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谐振电路如图(a)所示。图中Z为传感器线圈，E为激励电源。设图(b)中曲线1为图(a)回路的谐振曲线。若激励源的频率为f，则可确定其工作在A点。当传感器线圈电感量变化时，谐振曲线将左右移动，工作点就在同一频率的纵坐标直线上移动(例如移至B点)，于是输出电压的幅值就发生相应变化。这种电路灵敏度很高，但非线性严重，常与单线圈自感式传感器配合，用于测量范围小或线性度要求不高的场合。"/>
          <p:cNvSpPr txBox="1">
            <a:spLocks noGrp="1"/>
          </p:cNvSpPr>
          <p:nvPr>
            <p:ph type="body" sz="half" idx="1"/>
          </p:nvPr>
        </p:nvSpPr>
        <p:spPr>
          <a:xfrm>
            <a:off x="724916" y="2023395"/>
            <a:ext cx="11099801" cy="3277871"/>
          </a:xfrm>
          <a:prstGeom prst="rect">
            <a:avLst/>
          </a:prstGeom>
        </p:spPr>
        <p:txBody>
          <a:bodyPr/>
          <a:lstStyle/>
          <a:p>
            <a:pPr marL="0" indent="0">
              <a:spcBef>
                <a:spcPts val="0"/>
              </a:spcBef>
              <a:buSzTx/>
              <a:buNone/>
              <a:defRPr sz="3800">
                <a:latin typeface="Times New Roman"/>
                <a:ea typeface="Times New Roman"/>
                <a:cs typeface="Times New Roman"/>
                <a:sym typeface="Times New Roman"/>
              </a:defRPr>
            </a:pPr>
            <a:r>
              <a:rPr sz="2800" u="sng" dirty="0" err="1"/>
              <a:t>谐振电路如图</a:t>
            </a:r>
            <a:r>
              <a:rPr sz="2800" u="sng" dirty="0"/>
              <a:t>(a)</a:t>
            </a:r>
            <a:r>
              <a:rPr sz="2800" u="sng" dirty="0" err="1"/>
              <a:t>所示</a:t>
            </a:r>
            <a:r>
              <a:rPr sz="2800" dirty="0" err="1"/>
              <a:t>。图中Z为传感器线圈，E为激励电源。设图</a:t>
            </a:r>
            <a:r>
              <a:rPr sz="2800" dirty="0"/>
              <a:t>(b)</a:t>
            </a:r>
            <a:r>
              <a:rPr sz="2800" dirty="0" err="1"/>
              <a:t>中</a:t>
            </a:r>
            <a:r>
              <a:rPr sz="2800" dirty="0" err="1">
                <a:solidFill>
                  <a:schemeClr val="accent5">
                    <a:hueOff val="-82419"/>
                    <a:satOff val="-9513"/>
                    <a:lumOff val="-16343"/>
                  </a:schemeClr>
                </a:solidFill>
              </a:rPr>
              <a:t>曲线1</a:t>
            </a:r>
            <a:r>
              <a:rPr sz="2800" dirty="0" err="1"/>
              <a:t>为图</a:t>
            </a:r>
            <a:r>
              <a:rPr sz="2800" dirty="0"/>
              <a:t>(a)回路的谐振曲线。若激励源的频率为f，则可确定其工作在A点。当传感器线圈电感量变化时，谐振曲线将左右移动，工作点就在同一频率的纵坐标直线上移动(</a:t>
            </a:r>
            <a:r>
              <a:rPr sz="2800" dirty="0" err="1"/>
              <a:t>例如移至B点</a:t>
            </a:r>
            <a:r>
              <a:rPr sz="2800" dirty="0"/>
              <a:t>)，于是输出电压的幅值就发生相应变化。这种电路灵敏度很高，但非线性严重，常与单线圈自感式传感器配合，用于测量范围小或线性度要求不高的场合。</a:t>
            </a:r>
          </a:p>
        </p:txBody>
      </p:sp>
      <p:sp>
        <p:nvSpPr>
          <p:cNvPr id="1017" name="2.谐振电路"/>
          <p:cNvSpPr txBox="1"/>
          <p:nvPr/>
        </p:nvSpPr>
        <p:spPr>
          <a:xfrm>
            <a:off x="724916" y="1350294"/>
            <a:ext cx="2125664"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FF3300"/>
                </a:solidFill>
                <a:latin typeface="Tahoma"/>
                <a:ea typeface="Tahoma"/>
                <a:cs typeface="Tahoma"/>
                <a:sym typeface="Tahoma"/>
              </a:defRPr>
            </a:pPr>
            <a:r>
              <a:rPr dirty="0" err="1"/>
              <a:t>2.</a:t>
            </a:r>
            <a:r>
              <a:rPr b="0" dirty="0" err="1">
                <a:latin typeface="宋体"/>
                <a:ea typeface="宋体"/>
                <a:cs typeface="宋体"/>
                <a:sym typeface="宋体"/>
              </a:rPr>
              <a:t>谐振电路</a:t>
            </a:r>
            <a:endParaRPr b="0" dirty="0">
              <a:latin typeface="宋体"/>
              <a:ea typeface="宋体"/>
              <a:cs typeface="宋体"/>
              <a:sym typeface="宋体"/>
            </a:endParaRPr>
          </a:p>
        </p:txBody>
      </p:sp>
      <p:sp>
        <p:nvSpPr>
          <p:cNvPr id="1018"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pic>
        <p:nvPicPr>
          <p:cNvPr id="1019" name="image043" descr="image043"/>
          <p:cNvPicPr>
            <a:picLocks noChangeAspect="1"/>
          </p:cNvPicPr>
          <p:nvPr/>
        </p:nvPicPr>
        <p:blipFill>
          <a:blip r:embed="rId2">
            <a:extLst/>
          </a:blip>
          <a:stretch>
            <a:fillRect/>
          </a:stretch>
        </p:blipFill>
        <p:spPr>
          <a:xfrm>
            <a:off x="1944849" y="5182410"/>
            <a:ext cx="7969302" cy="3820603"/>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32</a:t>
            </a:fld>
            <a:endParaRPr lang="zh-CN" altLang="en-US"/>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标题"/>
          <p:cNvSpPr txBox="1">
            <a:spLocks noGrp="1"/>
          </p:cNvSpPr>
          <p:nvPr>
            <p:ph type="title"/>
          </p:nvPr>
        </p:nvSpPr>
        <p:spPr>
          <a:prstGeom prst="rect">
            <a:avLst/>
          </a:prstGeom>
        </p:spPr>
        <p:txBody>
          <a:bodyPr/>
          <a:lstStyle>
            <a:lvl1pPr>
              <a:defRPr sz="3800"/>
            </a:lvl1pPr>
          </a:lstStyle>
          <a:p>
            <a:r>
              <a:t> </a:t>
            </a:r>
          </a:p>
        </p:txBody>
      </p:sp>
      <p:sp>
        <p:nvSpPr>
          <p:cNvPr id="1022" name="3.恒流源电路"/>
          <p:cNvSpPr txBox="1"/>
          <p:nvPr/>
        </p:nvSpPr>
        <p:spPr>
          <a:xfrm>
            <a:off x="871632" y="1292378"/>
            <a:ext cx="2532064"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FF3300"/>
                </a:solidFill>
                <a:latin typeface="Tahoma"/>
                <a:ea typeface="Tahoma"/>
                <a:cs typeface="Tahoma"/>
                <a:sym typeface="Tahoma"/>
              </a:defRPr>
            </a:pPr>
            <a:r>
              <a:rPr dirty="0" err="1"/>
              <a:t>3.</a:t>
            </a:r>
            <a:r>
              <a:rPr b="0" dirty="0" err="1">
                <a:latin typeface="宋体"/>
                <a:ea typeface="宋体"/>
                <a:cs typeface="宋体"/>
                <a:sym typeface="宋体"/>
              </a:rPr>
              <a:t>恒流源电路</a:t>
            </a:r>
            <a:endParaRPr b="0" dirty="0">
              <a:latin typeface="宋体"/>
              <a:ea typeface="宋体"/>
              <a:cs typeface="宋体"/>
              <a:sym typeface="宋体"/>
            </a:endParaRPr>
          </a:p>
        </p:txBody>
      </p:sp>
      <p:sp>
        <p:nvSpPr>
          <p:cNvPr id="1023" name="这种电路与大位移(螺管式)自感传感器配用。传感器线圈用恒流源激励，u1是衔铁在螺管线圈内移动时线圈两端的电压，u2是与u1反相、幅值恒定的电压，u0为电路输出电压。于是，u0＝u1-u2。u2的作用是抵消电压的非线性部分，使输出电压呈线性。由图可见，当衔铁刚进入传感器线圈时，其电压灵敏度dU/dla较低，线性也较差。当la&gt;l’后，灵敏度提高，线性改善，进入工作区域。"/>
          <p:cNvSpPr txBox="1"/>
          <p:nvPr/>
        </p:nvSpPr>
        <p:spPr>
          <a:xfrm>
            <a:off x="576072" y="1933139"/>
            <a:ext cx="11852657" cy="3251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defRPr sz="2800" b="0">
                <a:latin typeface="Songti SC Regular"/>
                <a:ea typeface="Songti SC Regular"/>
                <a:cs typeface="Songti SC Regular"/>
                <a:sym typeface="Songti SC Regular"/>
              </a:defRPr>
            </a:pPr>
            <a:r>
              <a:t>这种电路与大位移(螺管式)自感传感器配用。传感器线圈用恒流源激励，</a:t>
            </a:r>
            <a:r>
              <a:rPr i="1">
                <a:latin typeface="Times New Roman"/>
                <a:ea typeface="Times New Roman"/>
                <a:cs typeface="Times New Roman"/>
                <a:sym typeface="Times New Roman"/>
              </a:rPr>
              <a:t>u</a:t>
            </a:r>
            <a:r>
              <a:rPr i="1" baseline="-5999">
                <a:latin typeface="Times New Roman"/>
                <a:ea typeface="Times New Roman"/>
                <a:cs typeface="Times New Roman"/>
                <a:sym typeface="Times New Roman"/>
              </a:rPr>
              <a:t>1</a:t>
            </a:r>
            <a:r>
              <a:t>是衔铁在螺管线圈内移动时线圈两端的电压，</a:t>
            </a:r>
            <a:r>
              <a:rPr i="1">
                <a:latin typeface="Times New Roman"/>
                <a:ea typeface="Times New Roman"/>
                <a:cs typeface="Times New Roman"/>
                <a:sym typeface="Times New Roman"/>
              </a:rPr>
              <a:t>u</a:t>
            </a:r>
            <a:r>
              <a:rPr i="1" baseline="-5999">
                <a:latin typeface="Times New Roman"/>
                <a:ea typeface="Times New Roman"/>
                <a:cs typeface="Times New Roman"/>
                <a:sym typeface="Times New Roman"/>
              </a:rPr>
              <a:t>2</a:t>
            </a:r>
            <a:r>
              <a:t>是与</a:t>
            </a:r>
            <a:r>
              <a:rPr i="1">
                <a:latin typeface="Times New Roman"/>
                <a:ea typeface="Times New Roman"/>
                <a:cs typeface="Times New Roman"/>
                <a:sym typeface="Times New Roman"/>
              </a:rPr>
              <a:t>u</a:t>
            </a:r>
            <a:r>
              <a:rPr i="1" baseline="-5999">
                <a:latin typeface="Times New Roman"/>
                <a:ea typeface="Times New Roman"/>
                <a:cs typeface="Times New Roman"/>
                <a:sym typeface="Times New Roman"/>
              </a:rPr>
              <a:t>1</a:t>
            </a:r>
            <a:r>
              <a:t>反相、幅值恒定的电压，</a:t>
            </a:r>
            <a:r>
              <a:rPr i="1">
                <a:latin typeface="Times New Roman"/>
                <a:ea typeface="Times New Roman"/>
                <a:cs typeface="Times New Roman"/>
                <a:sym typeface="Times New Roman"/>
              </a:rPr>
              <a:t>u</a:t>
            </a:r>
            <a:r>
              <a:rPr i="1" baseline="-5999">
                <a:latin typeface="Times New Roman"/>
                <a:ea typeface="Times New Roman"/>
                <a:cs typeface="Times New Roman"/>
                <a:sym typeface="Times New Roman"/>
              </a:rPr>
              <a:t>0</a:t>
            </a:r>
            <a:r>
              <a:t>为电路输出电压。于是，</a:t>
            </a:r>
            <a:r>
              <a:rPr i="1">
                <a:latin typeface="Times New Roman"/>
                <a:ea typeface="Times New Roman"/>
                <a:cs typeface="Times New Roman"/>
                <a:sym typeface="Times New Roman"/>
              </a:rPr>
              <a:t>u</a:t>
            </a:r>
            <a:r>
              <a:rPr i="1" baseline="-5999">
                <a:latin typeface="Times New Roman"/>
                <a:ea typeface="Times New Roman"/>
                <a:cs typeface="Times New Roman"/>
                <a:sym typeface="Times New Roman"/>
              </a:rPr>
              <a:t>0</a:t>
            </a:r>
            <a:r>
              <a:t>＝</a:t>
            </a:r>
            <a:r>
              <a:rPr i="1">
                <a:latin typeface="Times New Roman"/>
                <a:ea typeface="Times New Roman"/>
                <a:cs typeface="Times New Roman"/>
                <a:sym typeface="Times New Roman"/>
              </a:rPr>
              <a:t>u</a:t>
            </a:r>
            <a:r>
              <a:rPr i="1" baseline="-5999">
                <a:latin typeface="Times New Roman"/>
                <a:ea typeface="Times New Roman"/>
                <a:cs typeface="Times New Roman"/>
                <a:sym typeface="Times New Roman"/>
              </a:rPr>
              <a:t>1</a:t>
            </a:r>
            <a:r>
              <a:t>-</a:t>
            </a:r>
            <a:r>
              <a:rPr i="1">
                <a:latin typeface="Times New Roman"/>
                <a:ea typeface="Times New Roman"/>
                <a:cs typeface="Times New Roman"/>
                <a:sym typeface="Times New Roman"/>
              </a:rPr>
              <a:t>u</a:t>
            </a:r>
            <a:r>
              <a:rPr i="1" baseline="-5999">
                <a:latin typeface="Times New Roman"/>
                <a:ea typeface="Times New Roman"/>
                <a:cs typeface="Times New Roman"/>
                <a:sym typeface="Times New Roman"/>
              </a:rPr>
              <a:t>2</a:t>
            </a:r>
            <a:r>
              <a:t>。</a:t>
            </a:r>
            <a:r>
              <a:rPr i="1">
                <a:latin typeface="Times New Roman"/>
                <a:ea typeface="Times New Roman"/>
                <a:cs typeface="Times New Roman"/>
                <a:sym typeface="Times New Roman"/>
              </a:rPr>
              <a:t>u</a:t>
            </a:r>
            <a:r>
              <a:rPr i="1" baseline="-5999">
                <a:latin typeface="Times New Roman"/>
                <a:ea typeface="Times New Roman"/>
                <a:cs typeface="Times New Roman"/>
                <a:sym typeface="Times New Roman"/>
              </a:rPr>
              <a:t>2</a:t>
            </a:r>
            <a:r>
              <a:t>的作用是抵消电压的非线性部分，使输出电压呈线性。由图可见，当衔铁刚进入传感器线圈时，其电压灵敏度</a:t>
            </a:r>
            <a:r>
              <a:rPr i="1">
                <a:latin typeface="Times New Roman"/>
                <a:ea typeface="Times New Roman"/>
                <a:cs typeface="Times New Roman"/>
                <a:sym typeface="Times New Roman"/>
              </a:rPr>
              <a:t>dU/dl</a:t>
            </a:r>
            <a:r>
              <a:rPr i="1" baseline="-30000">
                <a:latin typeface="Times New Roman"/>
                <a:ea typeface="Times New Roman"/>
                <a:cs typeface="Times New Roman"/>
                <a:sym typeface="Times New Roman"/>
              </a:rPr>
              <a:t>a</a:t>
            </a:r>
            <a:r>
              <a:t>较低，线性也较差。当</a:t>
            </a:r>
            <a:r>
              <a:rPr i="1">
                <a:latin typeface="Times New Roman"/>
                <a:ea typeface="Times New Roman"/>
                <a:cs typeface="Times New Roman"/>
                <a:sym typeface="Times New Roman"/>
              </a:rPr>
              <a:t>l</a:t>
            </a:r>
            <a:r>
              <a:rPr i="1" baseline="-5999">
                <a:latin typeface="Times New Roman"/>
                <a:ea typeface="Times New Roman"/>
                <a:cs typeface="Times New Roman"/>
                <a:sym typeface="Times New Roman"/>
              </a:rPr>
              <a:t>a</a:t>
            </a:r>
            <a:r>
              <a:rPr i="1">
                <a:latin typeface="Times New Roman"/>
                <a:ea typeface="Times New Roman"/>
                <a:cs typeface="Times New Roman"/>
                <a:sym typeface="Times New Roman"/>
              </a:rPr>
              <a:t>&gt;l’</a:t>
            </a:r>
            <a:r>
              <a:t>后，灵敏度提高，线性改善，进入工作区域。</a:t>
            </a:r>
          </a:p>
        </p:txBody>
      </p:sp>
      <p:sp>
        <p:nvSpPr>
          <p:cNvPr id="1024" name="大位移自感式传感器工作原理…"/>
          <p:cNvSpPr txBox="1">
            <a:spLocks noGrp="1"/>
          </p:cNvSpPr>
          <p:nvPr>
            <p:ph type="body" sz="quarter" idx="1"/>
          </p:nvPr>
        </p:nvSpPr>
        <p:spPr>
          <a:xfrm>
            <a:off x="2383027" y="8330692"/>
            <a:ext cx="4574732" cy="1149287"/>
          </a:xfrm>
          <a:prstGeom prst="rect">
            <a:avLst/>
          </a:prstGeom>
        </p:spPr>
        <p:txBody>
          <a:bodyPr/>
          <a:lstStyle/>
          <a:p>
            <a:pPr marL="487680" indent="-487680">
              <a:spcBef>
                <a:spcPts val="0"/>
              </a:spcBef>
              <a:buSzTx/>
              <a:buNone/>
              <a:defRPr sz="2400">
                <a:latin typeface="宋体"/>
                <a:ea typeface="宋体"/>
                <a:cs typeface="宋体"/>
                <a:sym typeface="宋体"/>
              </a:defRPr>
            </a:pPr>
            <a:r>
              <a:t>  大位移自感式传感器工作原理 </a:t>
            </a:r>
          </a:p>
          <a:p>
            <a:pPr marL="487680" indent="-487680">
              <a:spcBef>
                <a:spcPts val="0"/>
              </a:spcBef>
              <a:buSzTx/>
              <a:buNone/>
              <a:defRPr sz="2400">
                <a:latin typeface="宋体"/>
                <a:ea typeface="宋体"/>
                <a:cs typeface="宋体"/>
                <a:sym typeface="宋体"/>
              </a:defRPr>
            </a:pPr>
            <a:r>
              <a:t>(ａ)电原理图；(ｂ)输出特性</a:t>
            </a:r>
          </a:p>
        </p:txBody>
      </p:sp>
      <p:pic>
        <p:nvPicPr>
          <p:cNvPr id="1025" name="image045" descr="image045"/>
          <p:cNvPicPr>
            <a:picLocks noChangeAspect="1"/>
          </p:cNvPicPr>
          <p:nvPr/>
        </p:nvPicPr>
        <p:blipFill>
          <a:blip r:embed="rId2">
            <a:extLst/>
          </a:blip>
          <a:srcRect l="7178" t="8720" r="6937" b="9601"/>
          <a:stretch>
            <a:fillRect/>
          </a:stretch>
        </p:blipFill>
        <p:spPr>
          <a:xfrm>
            <a:off x="2020564" y="4964796"/>
            <a:ext cx="5835651" cy="3514190"/>
          </a:xfrm>
          <a:custGeom>
            <a:avLst/>
            <a:gdLst/>
            <a:ahLst/>
            <a:cxnLst>
              <a:cxn ang="0">
                <a:pos x="wd2" y="hd2"/>
              </a:cxn>
              <a:cxn ang="5400000">
                <a:pos x="wd2" y="hd2"/>
              </a:cxn>
              <a:cxn ang="10800000">
                <a:pos x="wd2" y="hd2"/>
              </a:cxn>
              <a:cxn ang="16200000">
                <a:pos x="wd2" y="hd2"/>
              </a:cxn>
            </a:cxnLst>
            <a:rect l="0" t="0" r="r" b="b"/>
            <a:pathLst>
              <a:path w="21532" h="21550" extrusionOk="0">
                <a:moveTo>
                  <a:pt x="4831" y="4"/>
                </a:moveTo>
                <a:cubicBezTo>
                  <a:pt x="4801" y="12"/>
                  <a:pt x="4770" y="32"/>
                  <a:pt x="4739" y="65"/>
                </a:cubicBezTo>
                <a:cubicBezTo>
                  <a:pt x="4653" y="154"/>
                  <a:pt x="4254" y="189"/>
                  <a:pt x="3330" y="189"/>
                </a:cubicBezTo>
                <a:lnTo>
                  <a:pt x="2038" y="189"/>
                </a:lnTo>
                <a:lnTo>
                  <a:pt x="2038" y="1090"/>
                </a:lnTo>
                <a:lnTo>
                  <a:pt x="2038" y="1990"/>
                </a:lnTo>
                <a:lnTo>
                  <a:pt x="1830" y="2134"/>
                </a:lnTo>
                <a:cubicBezTo>
                  <a:pt x="1716" y="2213"/>
                  <a:pt x="1595" y="2366"/>
                  <a:pt x="1561" y="2472"/>
                </a:cubicBezTo>
                <a:cubicBezTo>
                  <a:pt x="1471" y="2752"/>
                  <a:pt x="1486" y="3397"/>
                  <a:pt x="1587" y="3638"/>
                </a:cubicBezTo>
                <a:cubicBezTo>
                  <a:pt x="1663" y="3818"/>
                  <a:pt x="1663" y="3869"/>
                  <a:pt x="1589" y="4032"/>
                </a:cubicBezTo>
                <a:cubicBezTo>
                  <a:pt x="1471" y="4290"/>
                  <a:pt x="1475" y="5058"/>
                  <a:pt x="1595" y="5278"/>
                </a:cubicBezTo>
                <a:cubicBezTo>
                  <a:pt x="1683" y="5439"/>
                  <a:pt x="1683" y="5471"/>
                  <a:pt x="1595" y="5680"/>
                </a:cubicBezTo>
                <a:cubicBezTo>
                  <a:pt x="1476" y="5960"/>
                  <a:pt x="1470" y="6654"/>
                  <a:pt x="1583" y="6911"/>
                </a:cubicBezTo>
                <a:cubicBezTo>
                  <a:pt x="1655" y="7074"/>
                  <a:pt x="1655" y="7132"/>
                  <a:pt x="1583" y="7303"/>
                </a:cubicBezTo>
                <a:cubicBezTo>
                  <a:pt x="1484" y="7536"/>
                  <a:pt x="1472" y="8183"/>
                  <a:pt x="1561" y="8459"/>
                </a:cubicBezTo>
                <a:cubicBezTo>
                  <a:pt x="1595" y="8565"/>
                  <a:pt x="1716" y="8716"/>
                  <a:pt x="1830" y="8795"/>
                </a:cubicBezTo>
                <a:lnTo>
                  <a:pt x="2038" y="8941"/>
                </a:lnTo>
                <a:lnTo>
                  <a:pt x="2038" y="9888"/>
                </a:lnTo>
                <a:lnTo>
                  <a:pt x="2038" y="10834"/>
                </a:lnTo>
                <a:lnTo>
                  <a:pt x="2766" y="10863"/>
                </a:lnTo>
                <a:lnTo>
                  <a:pt x="3492" y="10890"/>
                </a:lnTo>
                <a:lnTo>
                  <a:pt x="3492" y="11538"/>
                </a:lnTo>
                <a:lnTo>
                  <a:pt x="3492" y="12185"/>
                </a:lnTo>
                <a:lnTo>
                  <a:pt x="2768" y="12214"/>
                </a:lnTo>
                <a:lnTo>
                  <a:pt x="2044" y="12241"/>
                </a:lnTo>
                <a:lnTo>
                  <a:pt x="2027" y="13105"/>
                </a:lnTo>
                <a:lnTo>
                  <a:pt x="2009" y="13969"/>
                </a:lnTo>
                <a:lnTo>
                  <a:pt x="1807" y="14039"/>
                </a:lnTo>
                <a:cubicBezTo>
                  <a:pt x="1160" y="14258"/>
                  <a:pt x="829" y="15504"/>
                  <a:pt x="1138" y="16563"/>
                </a:cubicBezTo>
                <a:cubicBezTo>
                  <a:pt x="1275" y="17032"/>
                  <a:pt x="1486" y="17290"/>
                  <a:pt x="1829" y="17408"/>
                </a:cubicBezTo>
                <a:lnTo>
                  <a:pt x="2009" y="17471"/>
                </a:lnTo>
                <a:lnTo>
                  <a:pt x="2027" y="18386"/>
                </a:lnTo>
                <a:lnTo>
                  <a:pt x="2043" y="19304"/>
                </a:lnTo>
                <a:lnTo>
                  <a:pt x="3358" y="19304"/>
                </a:lnTo>
                <a:cubicBezTo>
                  <a:pt x="4216" y="19304"/>
                  <a:pt x="4684" y="19342"/>
                  <a:pt x="4709" y="19411"/>
                </a:cubicBezTo>
                <a:cubicBezTo>
                  <a:pt x="4731" y="19469"/>
                  <a:pt x="4821" y="19501"/>
                  <a:pt x="4909" y="19484"/>
                </a:cubicBezTo>
                <a:cubicBezTo>
                  <a:pt x="5033" y="19460"/>
                  <a:pt x="5072" y="19394"/>
                  <a:pt x="5087" y="19172"/>
                </a:cubicBezTo>
                <a:cubicBezTo>
                  <a:pt x="5098" y="19009"/>
                  <a:pt x="5064" y="18811"/>
                  <a:pt x="5007" y="18705"/>
                </a:cubicBezTo>
                <a:cubicBezTo>
                  <a:pt x="4914" y="18535"/>
                  <a:pt x="4916" y="18464"/>
                  <a:pt x="5036" y="17644"/>
                </a:cubicBezTo>
                <a:cubicBezTo>
                  <a:pt x="5107" y="17160"/>
                  <a:pt x="5175" y="16712"/>
                  <a:pt x="5188" y="16646"/>
                </a:cubicBezTo>
                <a:cubicBezTo>
                  <a:pt x="5201" y="16579"/>
                  <a:pt x="5176" y="16549"/>
                  <a:pt x="5131" y="16578"/>
                </a:cubicBezTo>
                <a:cubicBezTo>
                  <a:pt x="5087" y="16606"/>
                  <a:pt x="5035" y="16586"/>
                  <a:pt x="5015" y="16534"/>
                </a:cubicBezTo>
                <a:cubicBezTo>
                  <a:pt x="4996" y="16482"/>
                  <a:pt x="4977" y="13423"/>
                  <a:pt x="4976" y="9734"/>
                </a:cubicBezTo>
                <a:cubicBezTo>
                  <a:pt x="4973" y="3214"/>
                  <a:pt x="4978" y="3024"/>
                  <a:pt x="5089" y="2995"/>
                </a:cubicBezTo>
                <a:cubicBezTo>
                  <a:pt x="5199" y="2966"/>
                  <a:pt x="5197" y="2933"/>
                  <a:pt x="5052" y="1973"/>
                </a:cubicBezTo>
                <a:cubicBezTo>
                  <a:pt x="4910" y="1033"/>
                  <a:pt x="4908" y="968"/>
                  <a:pt x="5005" y="790"/>
                </a:cubicBezTo>
                <a:cubicBezTo>
                  <a:pt x="5188" y="456"/>
                  <a:pt x="5040" y="-50"/>
                  <a:pt x="4831" y="4"/>
                </a:cubicBezTo>
                <a:close/>
                <a:moveTo>
                  <a:pt x="8468" y="484"/>
                </a:moveTo>
                <a:cubicBezTo>
                  <a:pt x="8457" y="467"/>
                  <a:pt x="8447" y="474"/>
                  <a:pt x="8436" y="496"/>
                </a:cubicBezTo>
                <a:cubicBezTo>
                  <a:pt x="8425" y="519"/>
                  <a:pt x="8361" y="930"/>
                  <a:pt x="8296" y="1408"/>
                </a:cubicBezTo>
                <a:cubicBezTo>
                  <a:pt x="8217" y="1979"/>
                  <a:pt x="8199" y="2244"/>
                  <a:pt x="8246" y="2180"/>
                </a:cubicBezTo>
                <a:cubicBezTo>
                  <a:pt x="8285" y="2126"/>
                  <a:pt x="8335" y="2112"/>
                  <a:pt x="8357" y="2148"/>
                </a:cubicBezTo>
                <a:cubicBezTo>
                  <a:pt x="8379" y="2184"/>
                  <a:pt x="8397" y="6634"/>
                  <a:pt x="8397" y="12037"/>
                </a:cubicBezTo>
                <a:cubicBezTo>
                  <a:pt x="8397" y="17086"/>
                  <a:pt x="8415" y="20985"/>
                  <a:pt x="8438" y="21550"/>
                </a:cubicBezTo>
                <a:lnTo>
                  <a:pt x="8486" y="21550"/>
                </a:lnTo>
                <a:cubicBezTo>
                  <a:pt x="8493" y="21423"/>
                  <a:pt x="8500" y="21300"/>
                  <a:pt x="8503" y="21131"/>
                </a:cubicBezTo>
                <a:cubicBezTo>
                  <a:pt x="8513" y="20648"/>
                  <a:pt x="8542" y="20218"/>
                  <a:pt x="8566" y="20177"/>
                </a:cubicBezTo>
                <a:cubicBezTo>
                  <a:pt x="8591" y="20136"/>
                  <a:pt x="8845" y="20210"/>
                  <a:pt x="9130" y="20340"/>
                </a:cubicBezTo>
                <a:lnTo>
                  <a:pt x="9650" y="20577"/>
                </a:lnTo>
                <a:lnTo>
                  <a:pt x="9668" y="20365"/>
                </a:lnTo>
                <a:cubicBezTo>
                  <a:pt x="9685" y="20161"/>
                  <a:pt x="9716" y="20151"/>
                  <a:pt x="10406" y="20151"/>
                </a:cubicBezTo>
                <a:cubicBezTo>
                  <a:pt x="11098" y="20151"/>
                  <a:pt x="11126" y="20160"/>
                  <a:pt x="11144" y="20367"/>
                </a:cubicBezTo>
                <a:lnTo>
                  <a:pt x="11163" y="20581"/>
                </a:lnTo>
                <a:lnTo>
                  <a:pt x="11700" y="20338"/>
                </a:lnTo>
                <a:cubicBezTo>
                  <a:pt x="11996" y="20203"/>
                  <a:pt x="12264" y="20120"/>
                  <a:pt x="12296" y="20153"/>
                </a:cubicBezTo>
                <a:cubicBezTo>
                  <a:pt x="12328" y="20186"/>
                  <a:pt x="12362" y="20557"/>
                  <a:pt x="12369" y="20978"/>
                </a:cubicBezTo>
                <a:cubicBezTo>
                  <a:pt x="12377" y="21399"/>
                  <a:pt x="12396" y="20242"/>
                  <a:pt x="12413" y="18408"/>
                </a:cubicBezTo>
                <a:lnTo>
                  <a:pt x="12446" y="15074"/>
                </a:lnTo>
                <a:lnTo>
                  <a:pt x="16433" y="15047"/>
                </a:lnTo>
                <a:cubicBezTo>
                  <a:pt x="18627" y="15033"/>
                  <a:pt x="20459" y="15045"/>
                  <a:pt x="20504" y="15074"/>
                </a:cubicBezTo>
                <a:cubicBezTo>
                  <a:pt x="20567" y="15114"/>
                  <a:pt x="20569" y="15156"/>
                  <a:pt x="20516" y="15264"/>
                </a:cubicBezTo>
                <a:cubicBezTo>
                  <a:pt x="20461" y="15372"/>
                  <a:pt x="20550" y="15361"/>
                  <a:pt x="20914" y="15210"/>
                </a:cubicBezTo>
                <a:cubicBezTo>
                  <a:pt x="21595" y="14927"/>
                  <a:pt x="21600" y="14918"/>
                  <a:pt x="21202" y="14728"/>
                </a:cubicBezTo>
                <a:cubicBezTo>
                  <a:pt x="20538" y="14411"/>
                  <a:pt x="20483" y="14397"/>
                  <a:pt x="20561" y="14553"/>
                </a:cubicBezTo>
                <a:cubicBezTo>
                  <a:pt x="20599" y="14630"/>
                  <a:pt x="20613" y="14721"/>
                  <a:pt x="20592" y="14757"/>
                </a:cubicBezTo>
                <a:cubicBezTo>
                  <a:pt x="20532" y="14856"/>
                  <a:pt x="12847" y="14837"/>
                  <a:pt x="12810" y="14738"/>
                </a:cubicBezTo>
                <a:cubicBezTo>
                  <a:pt x="12793" y="14691"/>
                  <a:pt x="13136" y="14349"/>
                  <a:pt x="13572" y="13976"/>
                </a:cubicBezTo>
                <a:cubicBezTo>
                  <a:pt x="14509" y="13176"/>
                  <a:pt x="15504" y="12260"/>
                  <a:pt x="16830" y="10978"/>
                </a:cubicBezTo>
                <a:lnTo>
                  <a:pt x="17795" y="10046"/>
                </a:lnTo>
                <a:lnTo>
                  <a:pt x="19663" y="10046"/>
                </a:lnTo>
                <a:cubicBezTo>
                  <a:pt x="20849" y="10046"/>
                  <a:pt x="21532" y="10008"/>
                  <a:pt x="21532" y="9946"/>
                </a:cubicBezTo>
                <a:cubicBezTo>
                  <a:pt x="21532" y="9885"/>
                  <a:pt x="20914" y="9838"/>
                  <a:pt x="19883" y="9822"/>
                </a:cubicBezTo>
                <a:cubicBezTo>
                  <a:pt x="18976" y="9807"/>
                  <a:pt x="18226" y="9759"/>
                  <a:pt x="18218" y="9712"/>
                </a:cubicBezTo>
                <a:cubicBezTo>
                  <a:pt x="18207" y="9647"/>
                  <a:pt x="19350" y="8393"/>
                  <a:pt x="20451" y="7264"/>
                </a:cubicBezTo>
                <a:cubicBezTo>
                  <a:pt x="20500" y="7214"/>
                  <a:pt x="20519" y="7136"/>
                  <a:pt x="20492" y="7091"/>
                </a:cubicBezTo>
                <a:cubicBezTo>
                  <a:pt x="20432" y="6992"/>
                  <a:pt x="20296" y="7120"/>
                  <a:pt x="18846" y="8637"/>
                </a:cubicBezTo>
                <a:lnTo>
                  <a:pt x="17689" y="9846"/>
                </a:lnTo>
                <a:lnTo>
                  <a:pt x="15415" y="9846"/>
                </a:lnTo>
                <a:cubicBezTo>
                  <a:pt x="14114" y="9846"/>
                  <a:pt x="13128" y="9808"/>
                  <a:pt x="13109" y="9756"/>
                </a:cubicBezTo>
                <a:cubicBezTo>
                  <a:pt x="13090" y="9706"/>
                  <a:pt x="13392" y="9386"/>
                  <a:pt x="13780" y="9045"/>
                </a:cubicBezTo>
                <a:cubicBezTo>
                  <a:pt x="15991" y="7105"/>
                  <a:pt x="19963" y="3343"/>
                  <a:pt x="20094" y="3066"/>
                </a:cubicBezTo>
                <a:cubicBezTo>
                  <a:pt x="20184" y="2874"/>
                  <a:pt x="20188" y="2080"/>
                  <a:pt x="20098" y="2080"/>
                </a:cubicBezTo>
                <a:cubicBezTo>
                  <a:pt x="20075" y="2080"/>
                  <a:pt x="20067" y="2226"/>
                  <a:pt x="20079" y="2404"/>
                </a:cubicBezTo>
                <a:cubicBezTo>
                  <a:pt x="20096" y="2647"/>
                  <a:pt x="20067" y="2779"/>
                  <a:pt x="19962" y="2937"/>
                </a:cubicBezTo>
                <a:cubicBezTo>
                  <a:pt x="19742" y="3267"/>
                  <a:pt x="14188" y="8463"/>
                  <a:pt x="12907" y="9537"/>
                </a:cubicBezTo>
                <a:lnTo>
                  <a:pt x="12535" y="9849"/>
                </a:lnTo>
                <a:lnTo>
                  <a:pt x="10540" y="9822"/>
                </a:lnTo>
                <a:lnTo>
                  <a:pt x="8546" y="9795"/>
                </a:lnTo>
                <a:lnTo>
                  <a:pt x="8531" y="6064"/>
                </a:lnTo>
                <a:cubicBezTo>
                  <a:pt x="8523" y="4011"/>
                  <a:pt x="8529" y="2269"/>
                  <a:pt x="8546" y="2195"/>
                </a:cubicBezTo>
                <a:cubicBezTo>
                  <a:pt x="8570" y="2090"/>
                  <a:pt x="8598" y="2085"/>
                  <a:pt x="8662" y="2173"/>
                </a:cubicBezTo>
                <a:cubicBezTo>
                  <a:pt x="8727" y="2263"/>
                  <a:pt x="8720" y="2099"/>
                  <a:pt x="8628" y="1416"/>
                </a:cubicBezTo>
                <a:cubicBezTo>
                  <a:pt x="8543" y="783"/>
                  <a:pt x="8502" y="532"/>
                  <a:pt x="8468" y="484"/>
                </a:cubicBezTo>
                <a:close/>
                <a:moveTo>
                  <a:pt x="7628" y="985"/>
                </a:moveTo>
                <a:cubicBezTo>
                  <a:pt x="7537" y="985"/>
                  <a:pt x="7484" y="1160"/>
                  <a:pt x="7553" y="1231"/>
                </a:cubicBezTo>
                <a:cubicBezTo>
                  <a:pt x="7591" y="1270"/>
                  <a:pt x="7592" y="1380"/>
                  <a:pt x="7555" y="1542"/>
                </a:cubicBezTo>
                <a:cubicBezTo>
                  <a:pt x="7523" y="1681"/>
                  <a:pt x="7497" y="1837"/>
                  <a:pt x="7497" y="1888"/>
                </a:cubicBezTo>
                <a:cubicBezTo>
                  <a:pt x="7497" y="2009"/>
                  <a:pt x="7659" y="2008"/>
                  <a:pt x="7704" y="1888"/>
                </a:cubicBezTo>
                <a:cubicBezTo>
                  <a:pt x="7723" y="1837"/>
                  <a:pt x="7711" y="1765"/>
                  <a:pt x="7676" y="1730"/>
                </a:cubicBezTo>
                <a:cubicBezTo>
                  <a:pt x="7639" y="1692"/>
                  <a:pt x="7629" y="1526"/>
                  <a:pt x="7651" y="1326"/>
                </a:cubicBezTo>
                <a:cubicBezTo>
                  <a:pt x="7675" y="1113"/>
                  <a:pt x="7667" y="985"/>
                  <a:pt x="7628" y="985"/>
                </a:cubicBezTo>
                <a:close/>
                <a:moveTo>
                  <a:pt x="8011" y="1026"/>
                </a:moveTo>
                <a:cubicBezTo>
                  <a:pt x="7989" y="1033"/>
                  <a:pt x="7938" y="1149"/>
                  <a:pt x="7869" y="1367"/>
                </a:cubicBezTo>
                <a:cubicBezTo>
                  <a:pt x="7779" y="1655"/>
                  <a:pt x="7764" y="1786"/>
                  <a:pt x="7814" y="1868"/>
                </a:cubicBezTo>
                <a:cubicBezTo>
                  <a:pt x="7934" y="2067"/>
                  <a:pt x="8081" y="1939"/>
                  <a:pt x="7975" y="1727"/>
                </a:cubicBezTo>
                <a:cubicBezTo>
                  <a:pt x="7934" y="1645"/>
                  <a:pt x="7935" y="1516"/>
                  <a:pt x="7978" y="1331"/>
                </a:cubicBezTo>
                <a:cubicBezTo>
                  <a:pt x="8026" y="1119"/>
                  <a:pt x="8034" y="1019"/>
                  <a:pt x="8011" y="1026"/>
                </a:cubicBezTo>
                <a:close/>
                <a:moveTo>
                  <a:pt x="19474" y="1881"/>
                </a:moveTo>
                <a:cubicBezTo>
                  <a:pt x="19421" y="1881"/>
                  <a:pt x="19394" y="2038"/>
                  <a:pt x="19391" y="2377"/>
                </a:cubicBezTo>
                <a:cubicBezTo>
                  <a:pt x="19387" y="2826"/>
                  <a:pt x="19397" y="2862"/>
                  <a:pt x="19496" y="2774"/>
                </a:cubicBezTo>
                <a:cubicBezTo>
                  <a:pt x="19569" y="2709"/>
                  <a:pt x="19618" y="2711"/>
                  <a:pt x="19644" y="2781"/>
                </a:cubicBezTo>
                <a:cubicBezTo>
                  <a:pt x="19727" y="3003"/>
                  <a:pt x="19815" y="2795"/>
                  <a:pt x="19826" y="2348"/>
                </a:cubicBezTo>
                <a:lnTo>
                  <a:pt x="19838" y="1881"/>
                </a:lnTo>
                <a:lnTo>
                  <a:pt x="19739" y="2195"/>
                </a:lnTo>
                <a:cubicBezTo>
                  <a:pt x="19620" y="2580"/>
                  <a:pt x="19517" y="2571"/>
                  <a:pt x="19537" y="2175"/>
                </a:cubicBezTo>
                <a:cubicBezTo>
                  <a:pt x="19547" y="1986"/>
                  <a:pt x="19525" y="1881"/>
                  <a:pt x="19474" y="1881"/>
                </a:cubicBezTo>
                <a:close/>
                <a:moveTo>
                  <a:pt x="0" y="2280"/>
                </a:moveTo>
                <a:lnTo>
                  <a:pt x="0" y="4563"/>
                </a:lnTo>
                <a:lnTo>
                  <a:pt x="0" y="6845"/>
                </a:lnTo>
                <a:lnTo>
                  <a:pt x="154" y="6877"/>
                </a:lnTo>
                <a:lnTo>
                  <a:pt x="308" y="6909"/>
                </a:lnTo>
                <a:lnTo>
                  <a:pt x="302" y="9922"/>
                </a:lnTo>
                <a:cubicBezTo>
                  <a:pt x="298" y="11894"/>
                  <a:pt x="318" y="12932"/>
                  <a:pt x="357" y="12932"/>
                </a:cubicBezTo>
                <a:cubicBezTo>
                  <a:pt x="397" y="12932"/>
                  <a:pt x="423" y="11870"/>
                  <a:pt x="433" y="9922"/>
                </a:cubicBezTo>
                <a:lnTo>
                  <a:pt x="450" y="6909"/>
                </a:lnTo>
                <a:lnTo>
                  <a:pt x="615" y="6877"/>
                </a:lnTo>
                <a:lnTo>
                  <a:pt x="779" y="6845"/>
                </a:lnTo>
                <a:lnTo>
                  <a:pt x="779" y="4563"/>
                </a:lnTo>
                <a:lnTo>
                  <a:pt x="779" y="2280"/>
                </a:lnTo>
                <a:lnTo>
                  <a:pt x="390" y="2280"/>
                </a:lnTo>
                <a:lnTo>
                  <a:pt x="0" y="2280"/>
                </a:lnTo>
                <a:close/>
                <a:moveTo>
                  <a:pt x="20009" y="5680"/>
                </a:moveTo>
                <a:cubicBezTo>
                  <a:pt x="19986" y="5691"/>
                  <a:pt x="19957" y="5715"/>
                  <a:pt x="19921" y="5753"/>
                </a:cubicBezTo>
                <a:cubicBezTo>
                  <a:pt x="19863" y="5814"/>
                  <a:pt x="19859" y="5858"/>
                  <a:pt x="19908" y="5908"/>
                </a:cubicBezTo>
                <a:cubicBezTo>
                  <a:pt x="19950" y="5952"/>
                  <a:pt x="19961" y="6107"/>
                  <a:pt x="19937" y="6320"/>
                </a:cubicBezTo>
                <a:cubicBezTo>
                  <a:pt x="19900" y="6650"/>
                  <a:pt x="19977" y="6792"/>
                  <a:pt x="20065" y="6556"/>
                </a:cubicBezTo>
                <a:cubicBezTo>
                  <a:pt x="20091" y="6485"/>
                  <a:pt x="20130" y="6490"/>
                  <a:pt x="20189" y="6570"/>
                </a:cubicBezTo>
                <a:cubicBezTo>
                  <a:pt x="20308" y="6734"/>
                  <a:pt x="20356" y="6620"/>
                  <a:pt x="20363" y="6164"/>
                </a:cubicBezTo>
                <a:lnTo>
                  <a:pt x="20369" y="5777"/>
                </a:lnTo>
                <a:lnTo>
                  <a:pt x="20259" y="6074"/>
                </a:lnTo>
                <a:cubicBezTo>
                  <a:pt x="20128" y="6432"/>
                  <a:pt x="20009" y="6360"/>
                  <a:pt x="20063" y="5955"/>
                </a:cubicBezTo>
                <a:cubicBezTo>
                  <a:pt x="20093" y="5732"/>
                  <a:pt x="20078" y="5645"/>
                  <a:pt x="20009" y="5680"/>
                </a:cubicBezTo>
                <a:close/>
                <a:moveTo>
                  <a:pt x="20671" y="6096"/>
                </a:moveTo>
                <a:cubicBezTo>
                  <a:pt x="20648" y="6093"/>
                  <a:pt x="20627" y="6104"/>
                  <a:pt x="20608" y="6135"/>
                </a:cubicBezTo>
                <a:cubicBezTo>
                  <a:pt x="20588" y="6167"/>
                  <a:pt x="20573" y="6299"/>
                  <a:pt x="20573" y="6427"/>
                </a:cubicBezTo>
                <a:cubicBezTo>
                  <a:pt x="20573" y="6593"/>
                  <a:pt x="20607" y="6660"/>
                  <a:pt x="20693" y="6660"/>
                </a:cubicBezTo>
                <a:cubicBezTo>
                  <a:pt x="20779" y="6660"/>
                  <a:pt x="20811" y="6594"/>
                  <a:pt x="20811" y="6422"/>
                </a:cubicBezTo>
                <a:cubicBezTo>
                  <a:pt x="20811" y="6250"/>
                  <a:pt x="20739" y="6105"/>
                  <a:pt x="20671" y="6096"/>
                </a:cubicBezTo>
                <a:close/>
                <a:moveTo>
                  <a:pt x="5343" y="7955"/>
                </a:moveTo>
                <a:cubicBezTo>
                  <a:pt x="5254" y="7955"/>
                  <a:pt x="5208" y="8132"/>
                  <a:pt x="5278" y="8203"/>
                </a:cubicBezTo>
                <a:cubicBezTo>
                  <a:pt x="5319" y="8246"/>
                  <a:pt x="5318" y="8326"/>
                  <a:pt x="5278" y="8452"/>
                </a:cubicBezTo>
                <a:cubicBezTo>
                  <a:pt x="5244" y="8554"/>
                  <a:pt x="5217" y="8707"/>
                  <a:pt x="5217" y="8790"/>
                </a:cubicBezTo>
                <a:cubicBezTo>
                  <a:pt x="5217" y="8902"/>
                  <a:pt x="5276" y="8937"/>
                  <a:pt x="5440" y="8921"/>
                </a:cubicBezTo>
                <a:cubicBezTo>
                  <a:pt x="5658" y="8901"/>
                  <a:pt x="5663" y="8893"/>
                  <a:pt x="5680" y="8454"/>
                </a:cubicBezTo>
                <a:lnTo>
                  <a:pt x="5698" y="8006"/>
                </a:lnTo>
                <a:lnTo>
                  <a:pt x="5592" y="8332"/>
                </a:lnTo>
                <a:cubicBezTo>
                  <a:pt x="5457" y="8751"/>
                  <a:pt x="5364" y="8735"/>
                  <a:pt x="5386" y="8298"/>
                </a:cubicBezTo>
                <a:cubicBezTo>
                  <a:pt x="5396" y="8109"/>
                  <a:pt x="5376" y="7955"/>
                  <a:pt x="5343" y="7955"/>
                </a:cubicBezTo>
                <a:close/>
                <a:moveTo>
                  <a:pt x="6040" y="8415"/>
                </a:moveTo>
                <a:cubicBezTo>
                  <a:pt x="5958" y="8378"/>
                  <a:pt x="5878" y="8499"/>
                  <a:pt x="5878" y="8712"/>
                </a:cubicBezTo>
                <a:cubicBezTo>
                  <a:pt x="5878" y="8885"/>
                  <a:pt x="5911" y="8951"/>
                  <a:pt x="5999" y="8951"/>
                </a:cubicBezTo>
                <a:cubicBezTo>
                  <a:pt x="6149" y="8951"/>
                  <a:pt x="6216" y="8701"/>
                  <a:pt x="6120" y="8508"/>
                </a:cubicBezTo>
                <a:cubicBezTo>
                  <a:pt x="6095" y="8458"/>
                  <a:pt x="6068" y="8427"/>
                  <a:pt x="6040" y="8415"/>
                </a:cubicBezTo>
                <a:close/>
                <a:moveTo>
                  <a:pt x="20744" y="10564"/>
                </a:moveTo>
                <a:cubicBezTo>
                  <a:pt x="20703" y="10587"/>
                  <a:pt x="20664" y="10809"/>
                  <a:pt x="20655" y="11061"/>
                </a:cubicBezTo>
                <a:lnTo>
                  <a:pt x="20639" y="11516"/>
                </a:lnTo>
                <a:lnTo>
                  <a:pt x="20905" y="11484"/>
                </a:lnTo>
                <a:cubicBezTo>
                  <a:pt x="21051" y="11468"/>
                  <a:pt x="21187" y="11497"/>
                  <a:pt x="21205" y="11547"/>
                </a:cubicBezTo>
                <a:cubicBezTo>
                  <a:pt x="21224" y="11598"/>
                  <a:pt x="21295" y="11637"/>
                  <a:pt x="21363" y="11637"/>
                </a:cubicBezTo>
                <a:cubicBezTo>
                  <a:pt x="21463" y="11637"/>
                  <a:pt x="21473" y="11612"/>
                  <a:pt x="21416" y="11499"/>
                </a:cubicBezTo>
                <a:cubicBezTo>
                  <a:pt x="21368" y="11403"/>
                  <a:pt x="21366" y="11336"/>
                  <a:pt x="21409" y="11292"/>
                </a:cubicBezTo>
                <a:cubicBezTo>
                  <a:pt x="21443" y="11256"/>
                  <a:pt x="21472" y="11137"/>
                  <a:pt x="21472" y="11027"/>
                </a:cubicBezTo>
                <a:cubicBezTo>
                  <a:pt x="21472" y="10867"/>
                  <a:pt x="21438" y="10833"/>
                  <a:pt x="21306" y="10859"/>
                </a:cubicBezTo>
                <a:cubicBezTo>
                  <a:pt x="21177" y="10884"/>
                  <a:pt x="21144" y="10852"/>
                  <a:pt x="21151" y="10710"/>
                </a:cubicBezTo>
                <a:cubicBezTo>
                  <a:pt x="21162" y="10487"/>
                  <a:pt x="21132" y="10535"/>
                  <a:pt x="21000" y="10944"/>
                </a:cubicBezTo>
                <a:cubicBezTo>
                  <a:pt x="20872" y="11340"/>
                  <a:pt x="20777" y="11298"/>
                  <a:pt x="20801" y="10856"/>
                </a:cubicBezTo>
                <a:cubicBezTo>
                  <a:pt x="20814" y="10625"/>
                  <a:pt x="20795" y="10536"/>
                  <a:pt x="20744" y="10564"/>
                </a:cubicBezTo>
                <a:close/>
                <a:moveTo>
                  <a:pt x="7960" y="14361"/>
                </a:moveTo>
                <a:cubicBezTo>
                  <a:pt x="7785" y="14423"/>
                  <a:pt x="7619" y="14828"/>
                  <a:pt x="7698" y="15171"/>
                </a:cubicBezTo>
                <a:cubicBezTo>
                  <a:pt x="7740" y="15353"/>
                  <a:pt x="7919" y="15367"/>
                  <a:pt x="8052" y="15198"/>
                </a:cubicBezTo>
                <a:cubicBezTo>
                  <a:pt x="8201" y="15010"/>
                  <a:pt x="8243" y="14586"/>
                  <a:pt x="8129" y="14429"/>
                </a:cubicBezTo>
                <a:cubicBezTo>
                  <a:pt x="8077" y="14358"/>
                  <a:pt x="8018" y="14340"/>
                  <a:pt x="7960" y="14361"/>
                </a:cubicBezTo>
                <a:close/>
                <a:moveTo>
                  <a:pt x="20642" y="15819"/>
                </a:moveTo>
                <a:cubicBezTo>
                  <a:pt x="20614" y="15819"/>
                  <a:pt x="20591" y="15877"/>
                  <a:pt x="20590" y="15945"/>
                </a:cubicBezTo>
                <a:cubicBezTo>
                  <a:pt x="20589" y="16054"/>
                  <a:pt x="20506" y="16616"/>
                  <a:pt x="20415" y="17140"/>
                </a:cubicBezTo>
                <a:cubicBezTo>
                  <a:pt x="20394" y="17257"/>
                  <a:pt x="20417" y="17313"/>
                  <a:pt x="20485" y="17313"/>
                </a:cubicBezTo>
                <a:cubicBezTo>
                  <a:pt x="20556" y="17313"/>
                  <a:pt x="20577" y="17255"/>
                  <a:pt x="20555" y="17113"/>
                </a:cubicBezTo>
                <a:cubicBezTo>
                  <a:pt x="20538" y="17003"/>
                  <a:pt x="20560" y="16678"/>
                  <a:pt x="20606" y="16390"/>
                </a:cubicBezTo>
                <a:cubicBezTo>
                  <a:pt x="20706" y="15768"/>
                  <a:pt x="20703" y="15819"/>
                  <a:pt x="20642" y="15819"/>
                </a:cubicBezTo>
                <a:close/>
                <a:moveTo>
                  <a:pt x="21258" y="16366"/>
                </a:moveTo>
                <a:cubicBezTo>
                  <a:pt x="21235" y="16363"/>
                  <a:pt x="21203" y="16364"/>
                  <a:pt x="21161" y="16369"/>
                </a:cubicBezTo>
                <a:cubicBezTo>
                  <a:pt x="20942" y="16390"/>
                  <a:pt x="20825" y="16575"/>
                  <a:pt x="20776" y="16982"/>
                </a:cubicBezTo>
                <a:lnTo>
                  <a:pt x="20740" y="17296"/>
                </a:lnTo>
                <a:lnTo>
                  <a:pt x="21021" y="17296"/>
                </a:lnTo>
                <a:cubicBezTo>
                  <a:pt x="21271" y="17296"/>
                  <a:pt x="21300" y="17275"/>
                  <a:pt x="21273" y="17101"/>
                </a:cubicBezTo>
                <a:cubicBezTo>
                  <a:pt x="21256" y="16994"/>
                  <a:pt x="21264" y="16782"/>
                  <a:pt x="21290" y="16629"/>
                </a:cubicBezTo>
                <a:cubicBezTo>
                  <a:pt x="21324" y="16433"/>
                  <a:pt x="21328" y="16376"/>
                  <a:pt x="21258" y="16366"/>
                </a:cubicBezTo>
                <a:close/>
              </a:path>
            </a:pathLst>
          </a:custGeom>
          <a:ln w="12700">
            <a:miter lim="400000"/>
          </a:ln>
        </p:spPr>
      </p:pic>
      <p:sp>
        <p:nvSpPr>
          <p:cNvPr id="1026" name="自感式传感器"/>
          <p:cNvSpPr/>
          <p:nvPr/>
        </p:nvSpPr>
        <p:spPr>
          <a:xfrm>
            <a:off x="-201436" y="-16901"/>
            <a:ext cx="4443999" cy="109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3800" b="0">
                <a:latin typeface="宋体"/>
                <a:ea typeface="宋体"/>
                <a:cs typeface="宋体"/>
                <a:sym typeface="宋体"/>
              </a:defRPr>
            </a:lvl1pPr>
          </a:lstStyle>
          <a:p>
            <a:pPr>
              <a:defRPr>
                <a:latin typeface="华文楷体"/>
                <a:ea typeface="华文楷体"/>
                <a:cs typeface="华文楷体"/>
                <a:sym typeface="华文楷体"/>
              </a:defRPr>
            </a:pPr>
            <a:r>
              <a:rPr dirty="0" err="1">
                <a:latin typeface="宋体"/>
                <a:ea typeface="宋体"/>
                <a:cs typeface="宋体"/>
                <a:sym typeface="宋体"/>
              </a:rPr>
              <a:t>自感式传感器</a:t>
            </a:r>
            <a:endParaRPr dirty="0">
              <a:latin typeface="宋体"/>
              <a:ea typeface="宋体"/>
              <a:cs typeface="宋体"/>
              <a:sym typeface="宋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33</a:t>
            </a:fld>
            <a:endParaRPr lang="zh-CN" altLang="en-US"/>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0" name="成组"/>
          <p:cNvGrpSpPr/>
          <p:nvPr/>
        </p:nvGrpSpPr>
        <p:grpSpPr>
          <a:xfrm>
            <a:off x="1479128" y="4212646"/>
            <a:ext cx="10980166" cy="4832903"/>
            <a:chOff x="0" y="0"/>
            <a:chExt cx="10980164" cy="4832902"/>
          </a:xfrm>
        </p:grpSpPr>
        <p:pic>
          <p:nvPicPr>
            <p:cNvPr id="1028" name="image047" descr="image047"/>
            <p:cNvPicPr>
              <a:picLocks noChangeAspect="1"/>
            </p:cNvPicPr>
            <p:nvPr/>
          </p:nvPicPr>
          <p:blipFill>
            <a:blip r:embed="rId2">
              <a:extLst/>
            </a:blip>
            <a:stretch>
              <a:fillRect/>
            </a:stretch>
          </p:blipFill>
          <p:spPr>
            <a:xfrm>
              <a:off x="1602447" y="0"/>
              <a:ext cx="7280304" cy="3404780"/>
            </a:xfrm>
            <a:prstGeom prst="rect">
              <a:avLst/>
            </a:prstGeom>
            <a:ln w="12700" cap="flat">
              <a:noFill/>
              <a:miter lim="400000"/>
            </a:ln>
            <a:effectLst/>
          </p:spPr>
        </p:pic>
        <p:sp>
          <p:nvSpPr>
            <p:cNvPr id="1029" name="电感调频式位移传感器结构图  1—谐振电容；2—调频振荡器；3—电感线圈；4—磁性套筒；5—导杆(衔铁)"/>
            <p:cNvSpPr txBox="1"/>
            <p:nvPr/>
          </p:nvSpPr>
          <p:spPr>
            <a:xfrm>
              <a:off x="0" y="3126421"/>
              <a:ext cx="10980165" cy="17064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noAutofit/>
            </a:bodyPr>
            <a:lstStyle/>
            <a:p>
              <a:pPr marL="487680" indent="-487680" defTabSz="1300480">
                <a:spcBef>
                  <a:spcPts val="600"/>
                </a:spcBef>
                <a:defRPr b="0">
                  <a:latin typeface="宋体"/>
                  <a:ea typeface="宋体"/>
                  <a:cs typeface="宋体"/>
                  <a:sym typeface="宋体"/>
                </a:defRPr>
              </a:pPr>
              <a:r>
                <a:rPr>
                  <a:latin typeface="黑体"/>
                  <a:ea typeface="黑体"/>
                  <a:cs typeface="黑体"/>
                  <a:sym typeface="黑体"/>
                </a:rPr>
                <a:t>电感调频式位移传感器结构图 </a:t>
              </a:r>
              <a:br>
                <a:rPr>
                  <a:latin typeface="黑体"/>
                  <a:ea typeface="黑体"/>
                  <a:cs typeface="黑体"/>
                  <a:sym typeface="黑体"/>
                </a:rPr>
              </a:br>
              <a:r>
                <a:t>1—</a:t>
              </a:r>
              <a:r>
                <a:rPr>
                  <a:latin typeface="黑体"/>
                  <a:ea typeface="黑体"/>
                  <a:cs typeface="黑体"/>
                  <a:sym typeface="黑体"/>
                </a:rPr>
                <a:t>谐振电容；</a:t>
              </a:r>
              <a:r>
                <a:t>2—</a:t>
              </a:r>
              <a:r>
                <a:rPr>
                  <a:latin typeface="黑体"/>
                  <a:ea typeface="黑体"/>
                  <a:cs typeface="黑体"/>
                  <a:sym typeface="黑体"/>
                </a:rPr>
                <a:t>调频振荡器；</a:t>
              </a:r>
              <a:r>
                <a:t>3—</a:t>
              </a:r>
              <a:r>
                <a:rPr>
                  <a:latin typeface="黑体"/>
                  <a:ea typeface="黑体"/>
                  <a:cs typeface="黑体"/>
                  <a:sym typeface="黑体"/>
                </a:rPr>
                <a:t>电感线圈；</a:t>
              </a:r>
              <a:r>
                <a:t>4—</a:t>
              </a:r>
              <a:r>
                <a:rPr>
                  <a:latin typeface="黑体"/>
                  <a:ea typeface="黑体"/>
                  <a:cs typeface="黑体"/>
                  <a:sym typeface="黑体"/>
                </a:rPr>
                <a:t>磁性套筒；</a:t>
              </a:r>
              <a:r>
                <a:t>5—</a:t>
              </a:r>
              <a:r>
                <a:rPr>
                  <a:latin typeface="黑体"/>
                  <a:ea typeface="黑体"/>
                  <a:cs typeface="黑体"/>
                  <a:sym typeface="黑体"/>
                </a:rPr>
                <a:t>导杆</a:t>
              </a:r>
              <a:r>
                <a:t>(</a:t>
              </a:r>
              <a:r>
                <a:rPr>
                  <a:latin typeface="黑体"/>
                  <a:ea typeface="黑体"/>
                  <a:cs typeface="黑体"/>
                  <a:sym typeface="黑体"/>
                </a:rPr>
                <a:t>衔铁</a:t>
              </a:r>
              <a:r>
                <a:t>)</a:t>
              </a:r>
            </a:p>
          </p:txBody>
        </p:sp>
      </p:grpSp>
      <p:sp>
        <p:nvSpPr>
          <p:cNvPr id="1031" name="4.调频电路"/>
          <p:cNvSpPr txBox="1"/>
          <p:nvPr/>
        </p:nvSpPr>
        <p:spPr>
          <a:xfrm>
            <a:off x="1781968" y="1577578"/>
            <a:ext cx="2125664"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FF3300"/>
                </a:solidFill>
                <a:latin typeface="Tahoma"/>
                <a:ea typeface="Tahoma"/>
                <a:cs typeface="Tahoma"/>
                <a:sym typeface="Tahoma"/>
              </a:defRPr>
            </a:pPr>
            <a:r>
              <a:rPr dirty="0" err="1"/>
              <a:t>4.</a:t>
            </a:r>
            <a:r>
              <a:rPr b="0" dirty="0" err="1">
                <a:latin typeface="宋体"/>
                <a:ea typeface="宋体"/>
                <a:cs typeface="宋体"/>
                <a:sym typeface="宋体"/>
              </a:rPr>
              <a:t>调频电路</a:t>
            </a:r>
            <a:endParaRPr b="0" dirty="0">
              <a:latin typeface="宋体"/>
              <a:ea typeface="宋体"/>
              <a:cs typeface="宋体"/>
              <a:sym typeface="宋体"/>
            </a:endParaRPr>
          </a:p>
        </p:txBody>
      </p:sp>
      <p:sp>
        <p:nvSpPr>
          <p:cNvPr id="1032" name="当传感器线圈电感L发生变化时，调频振荡器的输出频率相应变化。利用阶梯形无骨架线圈，可使衔铁的位移变化与输出频差变化呈线性关系。…"/>
          <p:cNvSpPr txBox="1">
            <a:spLocks noGrp="1"/>
          </p:cNvSpPr>
          <p:nvPr>
            <p:ph type="body" sz="half" idx="1"/>
          </p:nvPr>
        </p:nvSpPr>
        <p:spPr>
          <a:xfrm>
            <a:off x="692404" y="1600708"/>
            <a:ext cx="11854117" cy="3498533"/>
          </a:xfrm>
          <a:prstGeom prst="rect">
            <a:avLst/>
          </a:prstGeom>
        </p:spPr>
        <p:txBody>
          <a:bodyPr/>
          <a:lstStyle/>
          <a:p>
            <a:pPr marL="0" indent="0">
              <a:spcBef>
                <a:spcPts val="900"/>
              </a:spcBef>
              <a:buSzTx/>
              <a:buNone/>
              <a:defRPr sz="2800">
                <a:latin typeface="Songti SC Regular"/>
                <a:ea typeface="Songti SC Regular"/>
                <a:cs typeface="Songti SC Regular"/>
                <a:sym typeface="Songti SC Regular"/>
              </a:defRPr>
            </a:pPr>
            <a:r>
              <a:rPr dirty="0" err="1"/>
              <a:t>当传感器线圈电感L发生变化时，调频振荡器的输出频率相应变化。利用阶梯形无骨架线圈，可使衔铁的位移变化与输出频差变化呈线性关系</a:t>
            </a:r>
            <a:r>
              <a:rPr dirty="0"/>
              <a:t>。</a:t>
            </a:r>
          </a:p>
          <a:p>
            <a:pPr marL="0" indent="0">
              <a:spcBef>
                <a:spcPts val="900"/>
              </a:spcBef>
              <a:buSzTx/>
              <a:buNone/>
              <a:defRPr sz="2800">
                <a:latin typeface="Songti SC Regular"/>
                <a:ea typeface="Songti SC Regular"/>
                <a:cs typeface="Songti SC Regular"/>
                <a:sym typeface="Songti SC Regular"/>
              </a:defRPr>
            </a:pPr>
            <a:r>
              <a:rPr dirty="0" err="1"/>
              <a:t>由于输出为</a:t>
            </a:r>
            <a:r>
              <a:rPr dirty="0" err="1">
                <a:solidFill>
                  <a:schemeClr val="accent5">
                    <a:hueOff val="-82419"/>
                    <a:satOff val="-9513"/>
                    <a:lumOff val="-16343"/>
                  </a:schemeClr>
                </a:solidFill>
              </a:rPr>
              <a:t>频率信号</a:t>
            </a:r>
            <a:r>
              <a:rPr dirty="0" err="1"/>
              <a:t>，这种电路的抗干扰能力很强，电缆长度可达1km，特别适合于野外现场使用</a:t>
            </a:r>
            <a:r>
              <a:rPr dirty="0"/>
              <a:t>。</a:t>
            </a:r>
          </a:p>
        </p:txBody>
      </p:sp>
      <p:sp>
        <p:nvSpPr>
          <p:cNvPr id="1033"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34</a:t>
            </a:fld>
            <a:endParaRPr lang="zh-CN" altLang="en-US"/>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image049" descr="image049"/>
          <p:cNvPicPr>
            <a:picLocks noChangeAspect="1"/>
          </p:cNvPicPr>
          <p:nvPr/>
        </p:nvPicPr>
        <p:blipFill>
          <a:blip r:embed="rId2">
            <a:extLst/>
          </a:blip>
          <a:stretch>
            <a:fillRect/>
          </a:stretch>
        </p:blipFill>
        <p:spPr>
          <a:xfrm>
            <a:off x="1381759" y="3556852"/>
            <a:ext cx="9861975" cy="3276037"/>
          </a:xfrm>
          <a:prstGeom prst="rect">
            <a:avLst/>
          </a:prstGeom>
          <a:ln w="12700">
            <a:miter lim="400000"/>
          </a:ln>
        </p:spPr>
      </p:pic>
      <p:sp>
        <p:nvSpPr>
          <p:cNvPr id="1036" name="相敏检波电路…"/>
          <p:cNvSpPr txBox="1"/>
          <p:nvPr/>
        </p:nvSpPr>
        <p:spPr>
          <a:xfrm>
            <a:off x="307283" y="6734743"/>
            <a:ext cx="11674970" cy="1172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marL="487680" indent="-487680" defTabSz="1300480">
              <a:lnSpc>
                <a:spcPct val="130000"/>
              </a:lnSpc>
              <a:spcBef>
                <a:spcPts val="600"/>
              </a:spcBef>
              <a:defRPr b="0">
                <a:latin typeface="宋体"/>
                <a:ea typeface="宋体"/>
                <a:cs typeface="宋体"/>
                <a:sym typeface="宋体"/>
              </a:defRPr>
            </a:pPr>
            <a:r>
              <a:rPr>
                <a:latin typeface="黑体"/>
                <a:ea typeface="黑体"/>
                <a:cs typeface="黑体"/>
                <a:sym typeface="黑体"/>
              </a:rPr>
              <a:t>相敏检波电路 </a:t>
            </a:r>
          </a:p>
          <a:p>
            <a:pPr marL="487680" indent="-487680" defTabSz="1300480">
              <a:lnSpc>
                <a:spcPct val="130000"/>
              </a:lnSpc>
              <a:spcBef>
                <a:spcPts val="600"/>
              </a:spcBef>
              <a:defRPr b="0">
                <a:latin typeface="宋体"/>
                <a:ea typeface="宋体"/>
                <a:cs typeface="宋体"/>
                <a:sym typeface="宋体"/>
              </a:defRPr>
            </a:pPr>
            <a:r>
              <a:t>(</a:t>
            </a:r>
            <a:r>
              <a:rPr>
                <a:latin typeface="黑体"/>
                <a:ea typeface="黑体"/>
                <a:cs typeface="黑体"/>
                <a:sym typeface="黑体"/>
              </a:rPr>
              <a:t>ａ</a:t>
            </a:r>
            <a:r>
              <a:t>)</a:t>
            </a:r>
            <a:r>
              <a:rPr>
                <a:latin typeface="黑体"/>
                <a:ea typeface="黑体"/>
                <a:cs typeface="黑体"/>
                <a:sym typeface="黑体"/>
              </a:rPr>
              <a:t>带相敏检波的交流电桥；</a:t>
            </a:r>
            <a:r>
              <a:t>(</a:t>
            </a:r>
            <a:r>
              <a:rPr>
                <a:latin typeface="黑体"/>
                <a:ea typeface="黑体"/>
                <a:cs typeface="黑体"/>
                <a:sym typeface="黑体"/>
              </a:rPr>
              <a:t>ｂ</a:t>
            </a:r>
            <a:r>
              <a:t>)</a:t>
            </a:r>
            <a:r>
              <a:rPr>
                <a:latin typeface="黑体"/>
                <a:ea typeface="黑体"/>
                <a:cs typeface="黑体"/>
                <a:sym typeface="黑体"/>
              </a:rPr>
              <a:t>实用电路</a:t>
            </a:r>
          </a:p>
        </p:txBody>
      </p:sp>
      <p:sp>
        <p:nvSpPr>
          <p:cNvPr id="1037" name="5.相敏检波电路"/>
          <p:cNvSpPr txBox="1"/>
          <p:nvPr/>
        </p:nvSpPr>
        <p:spPr>
          <a:xfrm>
            <a:off x="664915" y="1257087"/>
            <a:ext cx="2938464"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FF3300"/>
                </a:solidFill>
                <a:latin typeface="Tahoma"/>
                <a:ea typeface="Tahoma"/>
                <a:cs typeface="Tahoma"/>
                <a:sym typeface="Tahoma"/>
              </a:defRPr>
            </a:pPr>
            <a:r>
              <a:rPr dirty="0" err="1"/>
              <a:t>5.</a:t>
            </a:r>
            <a:r>
              <a:rPr b="0" dirty="0" err="1">
                <a:latin typeface="宋体"/>
                <a:ea typeface="宋体"/>
                <a:cs typeface="宋体"/>
                <a:sym typeface="宋体"/>
              </a:rPr>
              <a:t>相敏检波电路</a:t>
            </a:r>
            <a:endParaRPr b="0" dirty="0">
              <a:latin typeface="宋体"/>
              <a:ea typeface="宋体"/>
              <a:cs typeface="宋体"/>
              <a:sym typeface="宋体"/>
            </a:endParaRPr>
          </a:p>
        </p:txBody>
      </p:sp>
      <p:sp>
        <p:nvSpPr>
          <p:cNvPr id="1038" name="相敏检波电路是常用的判别电路。下面以带二极管式环形相敏检波的交流电桥为例介绍该电路的作用。"/>
          <p:cNvSpPr txBox="1"/>
          <p:nvPr/>
        </p:nvSpPr>
        <p:spPr>
          <a:xfrm>
            <a:off x="664915" y="2310596"/>
            <a:ext cx="11674970"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900"/>
              </a:spcBef>
              <a:defRPr sz="2800" b="0">
                <a:latin typeface="黑体"/>
                <a:ea typeface="黑体"/>
                <a:cs typeface="黑体"/>
                <a:sym typeface="黑体"/>
              </a:defRPr>
            </a:lvl1pPr>
          </a:lstStyle>
          <a:p>
            <a:r>
              <a:t>相敏检波电路是常用的判别电路。下面以带二极管式环形相敏检波的交流电桥为例介绍该电路的作用。</a:t>
            </a:r>
          </a:p>
        </p:txBody>
      </p:sp>
      <p:sp>
        <p:nvSpPr>
          <p:cNvPr id="1039"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35</a:t>
            </a:fld>
            <a:endParaRPr lang="zh-CN" altLang="en-US"/>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1" name="image049" descr="image049"/>
          <p:cNvPicPr>
            <a:picLocks noChangeAspect="1"/>
          </p:cNvPicPr>
          <p:nvPr/>
        </p:nvPicPr>
        <p:blipFill>
          <a:blip r:embed="rId2">
            <a:extLst/>
          </a:blip>
          <a:srcRect r="62365"/>
          <a:stretch>
            <a:fillRect/>
          </a:stretch>
        </p:blipFill>
        <p:spPr>
          <a:xfrm>
            <a:off x="3612740" y="5005901"/>
            <a:ext cx="5378860" cy="4747699"/>
          </a:xfrm>
          <a:prstGeom prst="rect">
            <a:avLst/>
          </a:prstGeom>
          <a:ln w="12700">
            <a:miter lim="400000"/>
          </a:ln>
        </p:spPr>
      </p:pic>
      <p:sp>
        <p:nvSpPr>
          <p:cNvPr id="1042" name="Z1、Z2为传感器两线圈的阻抗，Z3＝Z4构成另两个桥臂，U为供桥电压，U0为输出。当衔铁处于中间位置时，Z1＝Z2，电桥平衡U＝0。若衔铁上移，Z1增大，Z2减小。…"/>
          <p:cNvSpPr txBox="1">
            <a:spLocks noGrp="1"/>
          </p:cNvSpPr>
          <p:nvPr>
            <p:ph type="body" idx="1"/>
          </p:nvPr>
        </p:nvSpPr>
        <p:spPr>
          <a:xfrm>
            <a:off x="409722" y="1346200"/>
            <a:ext cx="12285362" cy="4040950"/>
          </a:xfrm>
          <a:prstGeom prst="rect">
            <a:avLst/>
          </a:prstGeom>
        </p:spPr>
        <p:txBody>
          <a:bodyPr>
            <a:normAutofit/>
          </a:bodyPr>
          <a:lstStyle/>
          <a:p>
            <a:pPr marL="0" indent="698500">
              <a:spcBef>
                <a:spcPts val="200"/>
              </a:spcBef>
              <a:buSzTx/>
              <a:buNone/>
              <a:defRPr sz="2600">
                <a:latin typeface="黑体"/>
                <a:ea typeface="黑体"/>
                <a:cs typeface="黑体"/>
                <a:sym typeface="黑体"/>
              </a:defRPr>
            </a:pPr>
            <a:r>
              <a:rPr dirty="0"/>
              <a:t>Z</a:t>
            </a:r>
            <a:r>
              <a:rPr baseline="-24461" dirty="0"/>
              <a:t>1</a:t>
            </a:r>
            <a:r>
              <a:rPr dirty="0"/>
              <a:t>、Z</a:t>
            </a:r>
            <a:r>
              <a:rPr baseline="-24461" dirty="0"/>
              <a:t>2</a:t>
            </a:r>
            <a:r>
              <a:rPr dirty="0"/>
              <a:t>为传感器两线圈的阻抗，Z</a:t>
            </a:r>
            <a:r>
              <a:rPr baseline="-24461" dirty="0"/>
              <a:t>3</a:t>
            </a:r>
            <a:r>
              <a:rPr dirty="0"/>
              <a:t>＝Z</a:t>
            </a:r>
            <a:r>
              <a:rPr baseline="-24461" dirty="0"/>
              <a:t>4</a:t>
            </a:r>
            <a:r>
              <a:rPr dirty="0"/>
              <a:t>构成另两个桥臂，U为供桥电压，U</a:t>
            </a:r>
            <a:r>
              <a:rPr baseline="-5999" dirty="0"/>
              <a:t>0</a:t>
            </a:r>
            <a:r>
              <a:rPr dirty="0"/>
              <a:t>为输出。当衔铁处于中间位置时，Z</a:t>
            </a:r>
            <a:r>
              <a:rPr baseline="-24461" dirty="0"/>
              <a:t>1</a:t>
            </a:r>
            <a:r>
              <a:rPr dirty="0"/>
              <a:t>＝Z</a:t>
            </a:r>
            <a:r>
              <a:rPr baseline="-24461" dirty="0"/>
              <a:t>2</a:t>
            </a:r>
            <a:r>
              <a:rPr dirty="0"/>
              <a:t>，电桥平衡U＝0。若衔铁上移，Z</a:t>
            </a:r>
            <a:r>
              <a:rPr baseline="-24461" dirty="0"/>
              <a:t>1</a:t>
            </a:r>
            <a:r>
              <a:rPr dirty="0"/>
              <a:t>增大，Z</a:t>
            </a:r>
            <a:r>
              <a:rPr baseline="-24461" dirty="0"/>
              <a:t>2</a:t>
            </a:r>
            <a:r>
              <a:rPr dirty="0"/>
              <a:t>减小。</a:t>
            </a:r>
          </a:p>
          <a:p>
            <a:pPr marL="0" indent="698500">
              <a:spcBef>
                <a:spcPts val="200"/>
              </a:spcBef>
              <a:buSzTx/>
              <a:buNone/>
              <a:defRPr sz="2600">
                <a:latin typeface="黑体"/>
                <a:ea typeface="黑体"/>
                <a:cs typeface="黑体"/>
                <a:sym typeface="黑体"/>
              </a:defRPr>
            </a:pPr>
            <a:r>
              <a:rPr dirty="0"/>
              <a:t>如供桥电压为正半周，即A点电位高于B点，D</a:t>
            </a:r>
            <a:r>
              <a:rPr baseline="-24461" dirty="0"/>
              <a:t>1</a:t>
            </a:r>
            <a:r>
              <a:rPr dirty="0"/>
              <a:t>、D</a:t>
            </a:r>
            <a:r>
              <a:rPr baseline="-24461" dirty="0"/>
              <a:t>4</a:t>
            </a:r>
            <a:r>
              <a:rPr dirty="0"/>
              <a:t>导通，D</a:t>
            </a:r>
            <a:r>
              <a:rPr baseline="-24461" dirty="0"/>
              <a:t>2</a:t>
            </a:r>
            <a:r>
              <a:rPr dirty="0"/>
              <a:t>、D</a:t>
            </a:r>
            <a:r>
              <a:rPr baseline="-24461" dirty="0"/>
              <a:t>3</a:t>
            </a:r>
            <a:r>
              <a:rPr dirty="0"/>
              <a:t>截止。在A</a:t>
            </a:r>
            <a:r>
              <a:rPr dirty="0">
                <a:latin typeface="Arial"/>
                <a:ea typeface="Arial"/>
                <a:cs typeface="Arial"/>
                <a:sym typeface="Arial"/>
              </a:rPr>
              <a:t>-</a:t>
            </a:r>
            <a:r>
              <a:rPr dirty="0"/>
              <a:t>E</a:t>
            </a:r>
            <a:r>
              <a:rPr dirty="0">
                <a:latin typeface="Arial"/>
                <a:ea typeface="Arial"/>
                <a:cs typeface="Arial"/>
                <a:sym typeface="Arial"/>
              </a:rPr>
              <a:t>-</a:t>
            </a:r>
            <a:r>
              <a:rPr dirty="0"/>
              <a:t>C</a:t>
            </a:r>
            <a:r>
              <a:rPr dirty="0">
                <a:latin typeface="Arial"/>
                <a:ea typeface="Arial"/>
                <a:cs typeface="Arial"/>
                <a:sym typeface="Arial"/>
              </a:rPr>
              <a:t>-</a:t>
            </a:r>
            <a:r>
              <a:rPr dirty="0"/>
              <a:t>B支路中，C点电位由于Z</a:t>
            </a:r>
            <a:r>
              <a:rPr baseline="-24461" dirty="0"/>
              <a:t>1</a:t>
            </a:r>
            <a:r>
              <a:rPr dirty="0"/>
              <a:t>增大而降低；在A</a:t>
            </a:r>
            <a:r>
              <a:rPr dirty="0">
                <a:latin typeface="Arial"/>
                <a:ea typeface="Arial"/>
                <a:cs typeface="Arial"/>
                <a:sym typeface="Arial"/>
              </a:rPr>
              <a:t>-</a:t>
            </a:r>
            <a:r>
              <a:rPr dirty="0"/>
              <a:t>F</a:t>
            </a:r>
            <a:r>
              <a:rPr dirty="0">
                <a:latin typeface="Arial"/>
                <a:ea typeface="Arial"/>
                <a:cs typeface="Arial"/>
                <a:sym typeface="Arial"/>
              </a:rPr>
              <a:t>-</a:t>
            </a:r>
            <a:r>
              <a:rPr dirty="0"/>
              <a:t>D</a:t>
            </a:r>
            <a:r>
              <a:rPr dirty="0">
                <a:latin typeface="Arial"/>
                <a:ea typeface="Arial"/>
                <a:cs typeface="Arial"/>
                <a:sym typeface="Arial"/>
              </a:rPr>
              <a:t>-</a:t>
            </a:r>
            <a:r>
              <a:rPr dirty="0"/>
              <a:t>B支路中，D点电位由于Z</a:t>
            </a:r>
            <a:r>
              <a:rPr baseline="-24461" dirty="0"/>
              <a:t>2</a:t>
            </a:r>
            <a:r>
              <a:rPr dirty="0"/>
              <a:t>减小而增高。因此D点电位高于C点，输出信号为正。</a:t>
            </a:r>
          </a:p>
          <a:p>
            <a:pPr marL="0" indent="698500">
              <a:spcBef>
                <a:spcPts val="200"/>
              </a:spcBef>
              <a:buSzTx/>
              <a:buNone/>
              <a:defRPr sz="2600">
                <a:latin typeface="黑体"/>
                <a:ea typeface="黑体"/>
                <a:cs typeface="黑体"/>
                <a:sym typeface="黑体"/>
              </a:defRPr>
            </a:pPr>
            <a:r>
              <a:rPr dirty="0" err="1"/>
              <a:t>如供桥电压为负半周，B点电位高于A</a:t>
            </a:r>
            <a:r>
              <a:rPr dirty="0"/>
              <a:t> 点，D</a:t>
            </a:r>
            <a:r>
              <a:rPr baseline="-24461" dirty="0"/>
              <a:t>2</a:t>
            </a:r>
            <a:r>
              <a:rPr dirty="0"/>
              <a:t>、D</a:t>
            </a:r>
            <a:r>
              <a:rPr baseline="-24461" dirty="0"/>
              <a:t>3</a:t>
            </a:r>
            <a:r>
              <a:rPr dirty="0"/>
              <a:t>导通，D</a:t>
            </a:r>
            <a:r>
              <a:rPr baseline="-24461" dirty="0"/>
              <a:t>1</a:t>
            </a:r>
            <a:r>
              <a:rPr dirty="0"/>
              <a:t>、D</a:t>
            </a:r>
            <a:r>
              <a:rPr baseline="-24461" dirty="0"/>
              <a:t>4</a:t>
            </a:r>
            <a:r>
              <a:rPr dirty="0"/>
              <a:t>截止。在B</a:t>
            </a:r>
            <a:r>
              <a:rPr dirty="0">
                <a:latin typeface="Arial"/>
                <a:ea typeface="Arial"/>
                <a:cs typeface="Arial"/>
                <a:sym typeface="Arial"/>
              </a:rPr>
              <a:t>-</a:t>
            </a:r>
            <a:r>
              <a:rPr dirty="0"/>
              <a:t>C</a:t>
            </a:r>
            <a:r>
              <a:rPr dirty="0">
                <a:latin typeface="Arial"/>
                <a:ea typeface="Arial"/>
                <a:cs typeface="Arial"/>
                <a:sym typeface="Arial"/>
              </a:rPr>
              <a:t>-</a:t>
            </a:r>
            <a:r>
              <a:rPr dirty="0"/>
              <a:t>F</a:t>
            </a:r>
            <a:r>
              <a:rPr dirty="0">
                <a:latin typeface="Arial"/>
                <a:ea typeface="Arial"/>
                <a:cs typeface="Arial"/>
                <a:sym typeface="Arial"/>
              </a:rPr>
              <a:t>-</a:t>
            </a:r>
            <a:r>
              <a:rPr dirty="0"/>
              <a:t>A支路中，C点电位由于Z</a:t>
            </a:r>
            <a:r>
              <a:rPr baseline="-24461" dirty="0"/>
              <a:t>2</a:t>
            </a:r>
            <a:r>
              <a:rPr dirty="0"/>
              <a:t>减小而比平衡时降低；在B</a:t>
            </a:r>
            <a:r>
              <a:rPr dirty="0">
                <a:latin typeface="Arial"/>
                <a:ea typeface="Arial"/>
                <a:cs typeface="Arial"/>
                <a:sym typeface="Arial"/>
              </a:rPr>
              <a:t>-</a:t>
            </a:r>
            <a:r>
              <a:rPr dirty="0"/>
              <a:t>D</a:t>
            </a:r>
            <a:r>
              <a:rPr dirty="0">
                <a:latin typeface="Arial"/>
                <a:ea typeface="Arial"/>
                <a:cs typeface="Arial"/>
                <a:sym typeface="Arial"/>
              </a:rPr>
              <a:t>-</a:t>
            </a:r>
            <a:r>
              <a:rPr dirty="0"/>
              <a:t>E</a:t>
            </a:r>
            <a:r>
              <a:rPr dirty="0">
                <a:latin typeface="Arial"/>
                <a:ea typeface="Arial"/>
                <a:cs typeface="Arial"/>
                <a:sym typeface="Arial"/>
              </a:rPr>
              <a:t>-</a:t>
            </a:r>
            <a:r>
              <a:rPr dirty="0"/>
              <a:t>A支路中，D点电位则因Z</a:t>
            </a:r>
            <a:r>
              <a:rPr baseline="-24461" dirty="0"/>
              <a:t>1</a:t>
            </a:r>
            <a:r>
              <a:rPr dirty="0"/>
              <a:t>增大而比平衡时增高。因此D点电位仍高于C点，输出信号仍为正。同理可以证明，衔铁下移时输出信号总为负。于是，输出信号的正负代表了衔铁位移的方向。</a:t>
            </a:r>
          </a:p>
        </p:txBody>
      </p:sp>
      <p:sp>
        <p:nvSpPr>
          <p:cNvPr id="1043"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36</a:t>
            </a:fld>
            <a:endParaRPr lang="zh-CN" altLang="en-US"/>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实际采用的电路如图所示。L1、L2为传感器的两个线圈，C1、C2为另两个桥臂。电桥供桥电压由变压器B的次级提供。R1、R2、R3、R4为四个线绕电阻，用于减小温度误差。C3为滤波电容，Rw1为调零电位器，Rw2为调倍率电位器，输出信号由电压表V指示。"/>
          <p:cNvSpPr txBox="1"/>
          <p:nvPr/>
        </p:nvSpPr>
        <p:spPr>
          <a:xfrm>
            <a:off x="625347" y="1128432"/>
            <a:ext cx="10773280" cy="2318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spcBef>
                <a:spcPts val="900"/>
              </a:spcBef>
              <a:defRPr sz="2800" b="0">
                <a:solidFill>
                  <a:srgbClr val="1A1416"/>
                </a:solidFill>
                <a:latin typeface="黑体"/>
                <a:ea typeface="黑体"/>
                <a:cs typeface="黑体"/>
                <a:sym typeface="黑体"/>
              </a:defRPr>
            </a:pPr>
            <a:r>
              <a:rPr dirty="0"/>
              <a:t>实际采用的电路如图所示。</a:t>
            </a:r>
            <a:r>
              <a:rPr dirty="0">
                <a:solidFill>
                  <a:srgbClr val="000000"/>
                </a:solidFill>
              </a:rPr>
              <a:t>L</a:t>
            </a:r>
            <a:r>
              <a:rPr baseline="-30000" dirty="0">
                <a:solidFill>
                  <a:srgbClr val="000000"/>
                </a:solidFill>
              </a:rPr>
              <a:t>1</a:t>
            </a:r>
            <a:r>
              <a:rPr dirty="0">
                <a:solidFill>
                  <a:srgbClr val="000000"/>
                </a:solidFill>
              </a:rPr>
              <a:t>、L</a:t>
            </a:r>
            <a:r>
              <a:rPr baseline="-30000" dirty="0">
                <a:solidFill>
                  <a:srgbClr val="000000"/>
                </a:solidFill>
              </a:rPr>
              <a:t>2</a:t>
            </a:r>
            <a:r>
              <a:rPr dirty="0">
                <a:solidFill>
                  <a:srgbClr val="000000"/>
                </a:solidFill>
              </a:rPr>
              <a:t>为传感器的两个线圈，C</a:t>
            </a:r>
            <a:r>
              <a:rPr baseline="-30000" dirty="0">
                <a:solidFill>
                  <a:srgbClr val="000000"/>
                </a:solidFill>
              </a:rPr>
              <a:t>1</a:t>
            </a:r>
            <a:r>
              <a:rPr dirty="0">
                <a:solidFill>
                  <a:srgbClr val="000000"/>
                </a:solidFill>
              </a:rPr>
              <a:t>、C</a:t>
            </a:r>
            <a:r>
              <a:rPr baseline="-30000" dirty="0">
                <a:solidFill>
                  <a:srgbClr val="000000"/>
                </a:solidFill>
              </a:rPr>
              <a:t>2</a:t>
            </a:r>
            <a:r>
              <a:rPr dirty="0">
                <a:solidFill>
                  <a:srgbClr val="000000"/>
                </a:solidFill>
              </a:rPr>
              <a:t>为另两个桥臂。电桥供桥电压由变压器B的次级提供。R</a:t>
            </a:r>
            <a:r>
              <a:rPr baseline="-30000" dirty="0">
                <a:solidFill>
                  <a:srgbClr val="000000"/>
                </a:solidFill>
              </a:rPr>
              <a:t>1</a:t>
            </a:r>
            <a:r>
              <a:rPr dirty="0">
                <a:solidFill>
                  <a:srgbClr val="000000"/>
                </a:solidFill>
              </a:rPr>
              <a:t>、R</a:t>
            </a:r>
            <a:r>
              <a:rPr baseline="-30000" dirty="0">
                <a:solidFill>
                  <a:srgbClr val="000000"/>
                </a:solidFill>
              </a:rPr>
              <a:t>2</a:t>
            </a:r>
            <a:r>
              <a:rPr dirty="0">
                <a:solidFill>
                  <a:srgbClr val="000000"/>
                </a:solidFill>
              </a:rPr>
              <a:t>、R</a:t>
            </a:r>
            <a:r>
              <a:rPr baseline="-30000" dirty="0">
                <a:solidFill>
                  <a:srgbClr val="000000"/>
                </a:solidFill>
              </a:rPr>
              <a:t>3</a:t>
            </a:r>
            <a:r>
              <a:rPr dirty="0">
                <a:solidFill>
                  <a:srgbClr val="000000"/>
                </a:solidFill>
              </a:rPr>
              <a:t>、R</a:t>
            </a:r>
            <a:r>
              <a:rPr baseline="-30000" dirty="0">
                <a:solidFill>
                  <a:srgbClr val="000000"/>
                </a:solidFill>
              </a:rPr>
              <a:t>4</a:t>
            </a:r>
            <a:r>
              <a:rPr dirty="0">
                <a:solidFill>
                  <a:srgbClr val="000000"/>
                </a:solidFill>
              </a:rPr>
              <a:t>为四个线绕电阻，用于减小温度误差。C</a:t>
            </a:r>
            <a:r>
              <a:rPr baseline="-30000" dirty="0">
                <a:solidFill>
                  <a:srgbClr val="000000"/>
                </a:solidFill>
              </a:rPr>
              <a:t>3</a:t>
            </a:r>
            <a:r>
              <a:rPr dirty="0">
                <a:solidFill>
                  <a:srgbClr val="000000"/>
                </a:solidFill>
              </a:rPr>
              <a:t>为滤波电容，R</a:t>
            </a:r>
            <a:r>
              <a:rPr baseline="-30000" dirty="0">
                <a:solidFill>
                  <a:srgbClr val="000000"/>
                </a:solidFill>
              </a:rPr>
              <a:t>w1</a:t>
            </a:r>
            <a:r>
              <a:rPr dirty="0">
                <a:solidFill>
                  <a:srgbClr val="000000"/>
                </a:solidFill>
              </a:rPr>
              <a:t>为调零电位器，R</a:t>
            </a:r>
            <a:r>
              <a:rPr baseline="-30000" dirty="0">
                <a:solidFill>
                  <a:srgbClr val="000000"/>
                </a:solidFill>
              </a:rPr>
              <a:t>w2</a:t>
            </a:r>
            <a:r>
              <a:rPr dirty="0">
                <a:solidFill>
                  <a:srgbClr val="000000"/>
                </a:solidFill>
              </a:rPr>
              <a:t>为调倍率电位器，输出信号由电压表V指示。</a:t>
            </a:r>
          </a:p>
        </p:txBody>
      </p:sp>
      <p:pic>
        <p:nvPicPr>
          <p:cNvPr id="1046" name="image049" descr="image049"/>
          <p:cNvPicPr>
            <a:picLocks noChangeAspect="1"/>
          </p:cNvPicPr>
          <p:nvPr/>
        </p:nvPicPr>
        <p:blipFill>
          <a:blip r:embed="rId2">
            <a:extLst/>
          </a:blip>
          <a:srcRect l="47933"/>
          <a:stretch>
            <a:fillRect/>
          </a:stretch>
        </p:blipFill>
        <p:spPr>
          <a:xfrm>
            <a:off x="1065924" y="3326220"/>
            <a:ext cx="9932276" cy="6336884"/>
          </a:xfrm>
          <a:prstGeom prst="rect">
            <a:avLst/>
          </a:prstGeom>
          <a:ln w="12700">
            <a:miter lim="400000"/>
          </a:ln>
        </p:spPr>
      </p:pic>
      <p:sp>
        <p:nvSpPr>
          <p:cNvPr id="1047"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37</a:t>
            </a:fld>
            <a:endParaRPr lang="zh-CN" altLang="en-US"/>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1050" name="三.自感式传感器的误差"/>
          <p:cNvSpPr txBox="1"/>
          <p:nvPr/>
        </p:nvSpPr>
        <p:spPr>
          <a:xfrm>
            <a:off x="2227258" y="1337817"/>
            <a:ext cx="429121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993300"/>
                </a:solidFill>
                <a:latin typeface="楷体_GB2312"/>
                <a:ea typeface="楷体_GB2312"/>
                <a:cs typeface="楷体_GB2312"/>
                <a:sym typeface="楷体_GB2312"/>
              </a:defRPr>
            </a:pPr>
            <a:r>
              <a:t>三.自感式传感器的误差</a:t>
            </a:r>
          </a:p>
        </p:txBody>
      </p:sp>
      <p:sp>
        <p:nvSpPr>
          <p:cNvPr id="1051" name="1.输出特性的非线性"/>
          <p:cNvSpPr txBox="1"/>
          <p:nvPr/>
        </p:nvSpPr>
        <p:spPr>
          <a:xfrm>
            <a:off x="765968" y="2306623"/>
            <a:ext cx="3852864"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FF3300"/>
                </a:solidFill>
                <a:latin typeface="Tahoma"/>
                <a:ea typeface="Tahoma"/>
                <a:cs typeface="Tahoma"/>
                <a:sym typeface="Tahoma"/>
              </a:defRPr>
            </a:pPr>
            <a:r>
              <a:t>1.</a:t>
            </a:r>
            <a:r>
              <a:rPr>
                <a:latin typeface="宋体"/>
                <a:ea typeface="宋体"/>
                <a:cs typeface="宋体"/>
                <a:sym typeface="宋体"/>
              </a:rPr>
              <a:t>输出特性的非线性</a:t>
            </a:r>
            <a:r>
              <a:rPr>
                <a:solidFill>
                  <a:srgbClr val="000000"/>
                </a:solidFill>
                <a:latin typeface="宋体"/>
                <a:ea typeface="宋体"/>
                <a:cs typeface="宋体"/>
                <a:sym typeface="宋体"/>
              </a:rPr>
              <a:t> </a:t>
            </a:r>
          </a:p>
        </p:txBody>
      </p:sp>
      <p:sp>
        <p:nvSpPr>
          <p:cNvPr id="1052" name="各种自感式传感器，都在原理上或实际上存在非线性误差。测量电路也往往存在非线性。为了减小非线性，常用的方法是采用差动结构和限制测量范围。"/>
          <p:cNvSpPr txBox="1"/>
          <p:nvPr/>
        </p:nvSpPr>
        <p:spPr>
          <a:xfrm>
            <a:off x="998727" y="3275428"/>
            <a:ext cx="11111203"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900"/>
              </a:spcBef>
              <a:defRPr sz="2800" b="0">
                <a:latin typeface="Songti SC Regular"/>
                <a:ea typeface="Songti SC Regular"/>
                <a:cs typeface="Songti SC Regular"/>
                <a:sym typeface="Songti SC Regular"/>
              </a:defRPr>
            </a:lvl1pPr>
          </a:lstStyle>
          <a:p>
            <a:r>
              <a:t>各种自感式传感器，都在原理上或实际上存在非线性误差。测量电路也往往存在非线性。为了减小非线性，常用的方法是采用差动结构和限制测量范围。</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38</a:t>
            </a:fld>
            <a:endParaRPr lang="zh-CN" altLang="en-US"/>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对于螺管式自感传感器，增加线圈的长度有利于扩大线性范围或提高线性度。在工艺上应注意导磁体和线圈骨架的加工精度、导磁体材料与线圈绕制的均匀性，对于差动式则应保证其对称性，合理选择衔铁长度和线圈匝数。另一种有效的方法是采用阶梯形线圈，如图所示。"/>
          <p:cNvSpPr txBox="1">
            <a:spLocks noGrp="1"/>
          </p:cNvSpPr>
          <p:nvPr>
            <p:ph type="body" sz="half" idx="1"/>
          </p:nvPr>
        </p:nvSpPr>
        <p:spPr>
          <a:xfrm>
            <a:off x="1017524" y="1545986"/>
            <a:ext cx="11513630" cy="3005773"/>
          </a:xfrm>
          <a:prstGeom prst="rect">
            <a:avLst/>
          </a:prstGeom>
        </p:spPr>
        <p:txBody>
          <a:bodyPr/>
          <a:lstStyle>
            <a:lvl1pPr marL="0" indent="0">
              <a:spcBef>
                <a:spcPts val="900"/>
              </a:spcBef>
              <a:buSzTx/>
              <a:buNone/>
              <a:defRPr sz="2800">
                <a:latin typeface="Songti SC Regular"/>
                <a:ea typeface="Songti SC Regular"/>
                <a:cs typeface="Songti SC Regular"/>
                <a:sym typeface="Songti SC Regular"/>
              </a:defRPr>
            </a:lvl1pPr>
          </a:lstStyle>
          <a:p>
            <a:r>
              <a:t>对于螺管式自感传感器，增加线圈的长度有利于扩大线性范围或提高线性度。在工艺上应注意导磁体和线圈骨架的加工精度、导磁体材料与线圈绕制的均匀性，对于差动式则应保证其对称性，合理选择衔铁长度和线圈匝数。另一种有效的方法是采用阶梯形线圈，如图所示。</a:t>
            </a:r>
          </a:p>
        </p:txBody>
      </p:sp>
      <p:grpSp>
        <p:nvGrpSpPr>
          <p:cNvPr id="1057" name="成组"/>
          <p:cNvGrpSpPr/>
          <p:nvPr/>
        </p:nvGrpSpPr>
        <p:grpSpPr>
          <a:xfrm>
            <a:off x="1278805" y="4421228"/>
            <a:ext cx="9320108" cy="3216439"/>
            <a:chOff x="0" y="0"/>
            <a:chExt cx="9320107" cy="3216438"/>
          </a:xfrm>
        </p:grpSpPr>
        <p:pic>
          <p:nvPicPr>
            <p:cNvPr id="1055" name="image001" descr="image001"/>
            <p:cNvPicPr>
              <a:picLocks noChangeAspect="1"/>
            </p:cNvPicPr>
            <p:nvPr/>
          </p:nvPicPr>
          <p:blipFill>
            <a:blip r:embed="rId2">
              <a:extLst/>
            </a:blip>
            <a:stretch>
              <a:fillRect/>
            </a:stretch>
          </p:blipFill>
          <p:spPr>
            <a:xfrm>
              <a:off x="2376537" y="0"/>
              <a:ext cx="5207088" cy="2711038"/>
            </a:xfrm>
            <a:prstGeom prst="rect">
              <a:avLst/>
            </a:prstGeom>
            <a:ln w="12700" cap="flat">
              <a:noFill/>
              <a:miter lim="400000"/>
            </a:ln>
            <a:effectLst/>
          </p:spPr>
        </p:pic>
        <p:sp>
          <p:nvSpPr>
            <p:cNvPr id="1056" name="阶梯形线圈"/>
            <p:cNvSpPr txBox="1"/>
            <p:nvPr/>
          </p:nvSpPr>
          <p:spPr>
            <a:xfrm>
              <a:off x="0" y="2667290"/>
              <a:ext cx="9320108" cy="5491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defTabSz="1300480">
                <a:lnSpc>
                  <a:spcPct val="130000"/>
                </a:lnSpc>
                <a:spcBef>
                  <a:spcPts val="1500"/>
                </a:spcBef>
                <a:defRPr b="0">
                  <a:latin typeface="宋体"/>
                  <a:ea typeface="宋体"/>
                  <a:cs typeface="宋体"/>
                  <a:sym typeface="宋体"/>
                </a:defRPr>
              </a:pPr>
              <a:r>
                <a:t>  </a:t>
              </a:r>
              <a:r>
                <a:rPr>
                  <a:latin typeface="黑体"/>
                  <a:ea typeface="黑体"/>
                  <a:cs typeface="黑体"/>
                  <a:sym typeface="黑体"/>
                </a:rPr>
                <a:t>阶梯形线圈</a:t>
              </a:r>
            </a:p>
          </p:txBody>
        </p:sp>
      </p:grpSp>
      <p:sp>
        <p:nvSpPr>
          <p:cNvPr id="1058"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39</a:t>
            </a:fld>
            <a:endParaRPr lang="zh-CN" altLang="en-US"/>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基本原理"/>
          <p:cNvSpPr>
            <a:spLocks noGrp="1"/>
          </p:cNvSpPr>
          <p:nvPr>
            <p:ph type="title"/>
          </p:nvPr>
        </p:nvSpPr>
        <p:spPr>
          <a:prstGeom prst="rect">
            <a:avLst/>
          </a:prstGeom>
        </p:spPr>
        <p:txBody>
          <a:bodyPr/>
          <a:lstStyle/>
          <a:p>
            <a:r>
              <a:t>基本原理</a:t>
            </a:r>
          </a:p>
        </p:txBody>
      </p:sp>
      <p:sp>
        <p:nvSpPr>
          <p:cNvPr id="438" name="变磁阻式传感器是利用电磁感应原理将被测非电量如位移、压力、流量、重量、振动等转换成线圈自感量L或互感量M的变化，再由测量电路转换为电压或电流的变化量输出的装置。（电感式传感器）"/>
          <p:cNvSpPr txBox="1"/>
          <p:nvPr/>
        </p:nvSpPr>
        <p:spPr>
          <a:xfrm>
            <a:off x="913185" y="1940338"/>
            <a:ext cx="11460114"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914400">
              <a:spcBef>
                <a:spcPts val="500"/>
              </a:spcBef>
              <a:defRPr sz="2800" b="0">
                <a:latin typeface="微软雅黑"/>
                <a:ea typeface="微软雅黑"/>
                <a:cs typeface="微软雅黑"/>
                <a:sym typeface="微软雅黑"/>
              </a:defRPr>
            </a:pPr>
            <a:r>
              <a:t>变磁阻式传感器是利用</a:t>
            </a:r>
            <a:r>
              <a:rPr>
                <a:solidFill>
                  <a:srgbClr val="CC00FF"/>
                </a:solidFill>
              </a:rPr>
              <a:t>电磁感应</a:t>
            </a:r>
            <a:r>
              <a:t>原理将被测非电量如位移、压力、流量、重量、振动等转换成</a:t>
            </a:r>
            <a:r>
              <a:rPr>
                <a:solidFill>
                  <a:srgbClr val="CC00FF"/>
                </a:solidFill>
              </a:rPr>
              <a:t>线圈自感量</a:t>
            </a:r>
            <a:r>
              <a:t>L或</a:t>
            </a:r>
            <a:r>
              <a:rPr>
                <a:solidFill>
                  <a:srgbClr val="CC00FF"/>
                </a:solidFill>
              </a:rPr>
              <a:t>互感量</a:t>
            </a:r>
            <a:r>
              <a:t>M的变化，再由测量电路转换为电压或电流的变化量输出的装置。（电感式传感器）</a:t>
            </a:r>
          </a:p>
        </p:txBody>
      </p:sp>
      <p:grpSp>
        <p:nvGrpSpPr>
          <p:cNvPr id="449" name="成组"/>
          <p:cNvGrpSpPr/>
          <p:nvPr/>
        </p:nvGrpSpPr>
        <p:grpSpPr>
          <a:xfrm>
            <a:off x="989012" y="4120708"/>
            <a:ext cx="10344004" cy="1674744"/>
            <a:chOff x="0" y="0"/>
            <a:chExt cx="10344003" cy="1674743"/>
          </a:xfrm>
        </p:grpSpPr>
        <p:sp>
          <p:nvSpPr>
            <p:cNvPr id="439" name="矩形"/>
            <p:cNvSpPr/>
            <p:nvPr/>
          </p:nvSpPr>
          <p:spPr>
            <a:xfrm>
              <a:off x="0" y="0"/>
              <a:ext cx="10344004" cy="1674744"/>
            </a:xfrm>
            <a:prstGeom prst="rect">
              <a:avLst/>
            </a:prstGeom>
            <a:noFill/>
            <a:ln w="12700" cap="flat">
              <a:noFill/>
              <a:miter lim="400000"/>
            </a:ln>
            <a:effectLst/>
          </p:spPr>
          <p:txBody>
            <a:bodyPr wrap="square" lIns="45719" tIns="45719" rIns="45719" bIns="45719" numCol="1" anchor="ctr">
              <a:noAutofit/>
            </a:bodyPr>
            <a:lstStyle/>
            <a:p>
              <a:pPr defTabSz="914400">
                <a:spcBef>
                  <a:spcPts val="400"/>
                </a:spcBef>
                <a:defRPr sz="1800" b="0">
                  <a:latin typeface="Tahoma"/>
                  <a:ea typeface="Tahoma"/>
                  <a:cs typeface="Tahoma"/>
                  <a:sym typeface="Tahoma"/>
                </a:defRPr>
              </a:pPr>
              <a:endParaRPr/>
            </a:p>
          </p:txBody>
        </p:sp>
        <p:sp>
          <p:nvSpPr>
            <p:cNvPr id="440" name="电磁感应"/>
            <p:cNvSpPr txBox="1"/>
            <p:nvPr/>
          </p:nvSpPr>
          <p:spPr>
            <a:xfrm>
              <a:off x="2420900" y="457487"/>
              <a:ext cx="1691597" cy="661255"/>
            </a:xfrm>
            <a:prstGeom prst="rect">
              <a:avLst/>
            </a:prstGeom>
            <a:noFill/>
            <a:ln w="38100" cap="sq">
              <a:solidFill>
                <a:srgbClr val="33CCCC"/>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914400">
                <a:spcBef>
                  <a:spcPts val="1000"/>
                </a:spcBef>
                <a:defRPr sz="2800">
                  <a:solidFill>
                    <a:srgbClr val="006600"/>
                  </a:solidFill>
                  <a:latin typeface="Times New Roman"/>
                  <a:ea typeface="Times New Roman"/>
                  <a:cs typeface="Times New Roman"/>
                  <a:sym typeface="Times New Roman"/>
                </a:defRPr>
              </a:lvl1pPr>
            </a:lstStyle>
            <a:p>
              <a:r>
                <a:t>电磁感应</a:t>
              </a:r>
            </a:p>
          </p:txBody>
        </p:sp>
        <p:sp>
          <p:nvSpPr>
            <p:cNvPr id="441" name="线条"/>
            <p:cNvSpPr/>
            <p:nvPr/>
          </p:nvSpPr>
          <p:spPr>
            <a:xfrm>
              <a:off x="126146" y="788114"/>
              <a:ext cx="2174166" cy="1"/>
            </a:xfrm>
            <a:prstGeom prst="line">
              <a:avLst/>
            </a:prstGeom>
            <a:noFill/>
            <a:ln w="38100" cap="sq">
              <a:solidFill>
                <a:srgbClr val="FF0066"/>
              </a:solidFill>
              <a:prstDash val="solid"/>
              <a:miter lim="800000"/>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42" name="被测非电量"/>
            <p:cNvSpPr txBox="1"/>
            <p:nvPr/>
          </p:nvSpPr>
          <p:spPr>
            <a:xfrm>
              <a:off x="0" y="197028"/>
              <a:ext cx="2417349" cy="6600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defTabSz="914400">
                <a:lnSpc>
                  <a:spcPct val="130000"/>
                </a:lnSpc>
                <a:spcBef>
                  <a:spcPts val="1400"/>
                </a:spcBef>
                <a:defRPr b="0">
                  <a:solidFill>
                    <a:srgbClr val="0000FF"/>
                  </a:solidFill>
                  <a:latin typeface="宋体"/>
                  <a:ea typeface="宋体"/>
                  <a:cs typeface="宋体"/>
                  <a:sym typeface="宋体"/>
                </a:defRPr>
              </a:pPr>
              <a:r>
                <a:t> </a:t>
              </a:r>
              <a:r>
                <a:rPr>
                  <a:latin typeface="黑体"/>
                  <a:ea typeface="黑体"/>
                  <a:cs typeface="黑体"/>
                  <a:sym typeface="黑体"/>
                </a:rPr>
                <a:t>被测非电量</a:t>
              </a:r>
            </a:p>
          </p:txBody>
        </p:sp>
        <p:sp>
          <p:nvSpPr>
            <p:cNvPr id="443" name="线条"/>
            <p:cNvSpPr/>
            <p:nvPr/>
          </p:nvSpPr>
          <p:spPr>
            <a:xfrm>
              <a:off x="4162830" y="788114"/>
              <a:ext cx="2522929" cy="1"/>
            </a:xfrm>
            <a:prstGeom prst="line">
              <a:avLst/>
            </a:prstGeom>
            <a:noFill/>
            <a:ln w="38100" cap="sq">
              <a:solidFill>
                <a:srgbClr val="FF0066"/>
              </a:solidFill>
              <a:prstDash val="solid"/>
              <a:miter lim="800000"/>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44" name="自感系数L"/>
            <p:cNvSpPr txBox="1"/>
            <p:nvPr/>
          </p:nvSpPr>
          <p:spPr>
            <a:xfrm>
              <a:off x="4288976" y="197028"/>
              <a:ext cx="2649075" cy="6600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defTabSz="914400">
                <a:lnSpc>
                  <a:spcPct val="130000"/>
                </a:lnSpc>
                <a:spcBef>
                  <a:spcPts val="1400"/>
                </a:spcBef>
                <a:defRPr b="0">
                  <a:solidFill>
                    <a:srgbClr val="0000FF"/>
                  </a:solidFill>
                  <a:latin typeface="宋体"/>
                  <a:ea typeface="宋体"/>
                  <a:cs typeface="宋体"/>
                  <a:sym typeface="宋体"/>
                </a:defRPr>
              </a:pPr>
              <a:r>
                <a:rPr>
                  <a:latin typeface="黑体"/>
                  <a:ea typeface="黑体"/>
                  <a:cs typeface="黑体"/>
                  <a:sym typeface="黑体"/>
                </a:rPr>
                <a:t>自感系数</a:t>
              </a:r>
              <a:r>
                <a:t>L</a:t>
              </a:r>
            </a:p>
          </p:txBody>
        </p:sp>
        <p:sp>
          <p:nvSpPr>
            <p:cNvPr id="445" name="互感系数M"/>
            <p:cNvSpPr txBox="1"/>
            <p:nvPr/>
          </p:nvSpPr>
          <p:spPr>
            <a:xfrm>
              <a:off x="4288976" y="886628"/>
              <a:ext cx="2649075" cy="6600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defTabSz="914400">
                <a:lnSpc>
                  <a:spcPct val="130000"/>
                </a:lnSpc>
                <a:spcBef>
                  <a:spcPts val="1400"/>
                </a:spcBef>
                <a:defRPr b="0">
                  <a:solidFill>
                    <a:srgbClr val="0000FF"/>
                  </a:solidFill>
                  <a:latin typeface="宋体"/>
                  <a:ea typeface="宋体"/>
                  <a:cs typeface="宋体"/>
                  <a:sym typeface="宋体"/>
                </a:defRPr>
              </a:pPr>
              <a:r>
                <a:rPr>
                  <a:latin typeface="黑体"/>
                  <a:ea typeface="黑体"/>
                  <a:cs typeface="黑体"/>
                  <a:sym typeface="黑体"/>
                </a:rPr>
                <a:t>互感系数</a:t>
              </a:r>
              <a:r>
                <a:t>M</a:t>
              </a:r>
            </a:p>
          </p:txBody>
        </p:sp>
        <p:sp>
          <p:nvSpPr>
            <p:cNvPr id="446" name="测量电路"/>
            <p:cNvSpPr txBox="1"/>
            <p:nvPr/>
          </p:nvSpPr>
          <p:spPr>
            <a:xfrm>
              <a:off x="6739306" y="499139"/>
              <a:ext cx="1639904" cy="577951"/>
            </a:xfrm>
            <a:prstGeom prst="rect">
              <a:avLst/>
            </a:prstGeom>
            <a:noFill/>
            <a:ln w="38100" cap="sq">
              <a:solidFill>
                <a:srgbClr val="33CCCC"/>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914400">
                <a:spcBef>
                  <a:spcPts val="1000"/>
                </a:spcBef>
                <a:defRPr sz="2800">
                  <a:solidFill>
                    <a:srgbClr val="006600"/>
                  </a:solidFill>
                  <a:latin typeface="Times New Roman"/>
                  <a:ea typeface="Times New Roman"/>
                  <a:cs typeface="Times New Roman"/>
                  <a:sym typeface="Times New Roman"/>
                </a:defRPr>
              </a:lvl1pPr>
            </a:lstStyle>
            <a:p>
              <a:r>
                <a:t>测量电路</a:t>
              </a:r>
            </a:p>
          </p:txBody>
        </p:sp>
        <p:sp>
          <p:nvSpPr>
            <p:cNvPr id="447" name="线条"/>
            <p:cNvSpPr/>
            <p:nvPr/>
          </p:nvSpPr>
          <p:spPr>
            <a:xfrm>
              <a:off x="8451808" y="788114"/>
              <a:ext cx="1766050" cy="1"/>
            </a:xfrm>
            <a:prstGeom prst="line">
              <a:avLst/>
            </a:prstGeom>
            <a:noFill/>
            <a:ln w="38100" cap="sq">
              <a:solidFill>
                <a:srgbClr val="FF0066"/>
              </a:solidFill>
              <a:prstDash val="solid"/>
              <a:miter lim="800000"/>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48" name="U、I、F"/>
            <p:cNvSpPr txBox="1"/>
            <p:nvPr/>
          </p:nvSpPr>
          <p:spPr>
            <a:xfrm>
              <a:off x="8325661" y="197028"/>
              <a:ext cx="1892197" cy="6600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defTabSz="914400">
                <a:lnSpc>
                  <a:spcPct val="130000"/>
                </a:lnSpc>
                <a:spcBef>
                  <a:spcPts val="1400"/>
                </a:spcBef>
                <a:defRPr b="0">
                  <a:solidFill>
                    <a:srgbClr val="0000FF"/>
                  </a:solidFill>
                  <a:latin typeface="宋体"/>
                  <a:ea typeface="宋体"/>
                  <a:cs typeface="宋体"/>
                  <a:sym typeface="宋体"/>
                </a:defRPr>
              </a:pPr>
              <a:r>
                <a:t> U</a:t>
              </a:r>
              <a:r>
                <a:rPr>
                  <a:latin typeface="黑体"/>
                  <a:ea typeface="黑体"/>
                  <a:cs typeface="黑体"/>
                  <a:sym typeface="黑体"/>
                </a:rPr>
                <a:t>、</a:t>
              </a:r>
              <a:r>
                <a:t>I</a:t>
              </a:r>
              <a:r>
                <a:rPr>
                  <a:latin typeface="黑体"/>
                  <a:ea typeface="黑体"/>
                  <a:cs typeface="黑体"/>
                  <a:sym typeface="黑体"/>
                </a:rPr>
                <a:t>、</a:t>
              </a:r>
              <a:r>
                <a:t>F</a:t>
              </a:r>
            </a:p>
          </p:txBody>
        </p:sp>
      </p:grpSp>
      <p:sp>
        <p:nvSpPr>
          <p:cNvPr id="450" name="优点:结构简单，工作可靠寿命长，测量精度高，零点稳定，输出功率较大等。…"/>
          <p:cNvSpPr txBox="1"/>
          <p:nvPr/>
        </p:nvSpPr>
        <p:spPr>
          <a:xfrm>
            <a:off x="845394" y="6147021"/>
            <a:ext cx="11595696" cy="2499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914400">
              <a:lnSpc>
                <a:spcPct val="120000"/>
              </a:lnSpc>
              <a:spcBef>
                <a:spcPts val="400"/>
              </a:spcBef>
              <a:defRPr sz="2800">
                <a:solidFill>
                  <a:srgbClr val="FF0000"/>
                </a:solidFill>
                <a:latin typeface="微软雅黑"/>
                <a:ea typeface="微软雅黑"/>
                <a:cs typeface="微软雅黑"/>
                <a:sym typeface="微软雅黑"/>
              </a:defRPr>
            </a:pPr>
            <a:r>
              <a:t>优点:</a:t>
            </a:r>
            <a:r>
              <a:rPr>
                <a:solidFill>
                  <a:srgbClr val="000000"/>
                </a:solidFill>
              </a:rPr>
              <a:t>结构简单，工作可靠寿命长，测量精度高，零点稳定，输出功率较大等。</a:t>
            </a:r>
          </a:p>
          <a:p>
            <a:pPr algn="l" defTabSz="914400">
              <a:lnSpc>
                <a:spcPct val="120000"/>
              </a:lnSpc>
              <a:spcBef>
                <a:spcPts val="400"/>
              </a:spcBef>
              <a:defRPr sz="2800">
                <a:solidFill>
                  <a:srgbClr val="FF0000"/>
                </a:solidFill>
                <a:latin typeface="微软雅黑"/>
                <a:ea typeface="微软雅黑"/>
                <a:cs typeface="微软雅黑"/>
                <a:sym typeface="微软雅黑"/>
              </a:defRPr>
            </a:pPr>
            <a:r>
              <a:t>缺点:</a:t>
            </a:r>
            <a:r>
              <a:rPr>
                <a:solidFill>
                  <a:srgbClr val="000000"/>
                </a:solidFill>
              </a:rPr>
              <a:t>灵敏度、线性度和测量范围相互制约，传感器自身频率响应低，不适用于快速动态测量。</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449"/>
                                        </p:tgtEl>
                                        <p:attrNameLst>
                                          <p:attrName>style.visibility</p:attrName>
                                        </p:attrNameLst>
                                      </p:cBhvr>
                                      <p:to>
                                        <p:strVal val="visible"/>
                                      </p:to>
                                    </p:set>
                                    <p:animEffect transition="in" filter="blinds(horizontal)">
                                      <p:cBhvr>
                                        <p:cTn id="7"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当电感式传感器的衔铁位于初始平衡位置时，测量电桥的输出理论上应为零，但实际上总存在零位不平衡电压输出，从而造成零位误差。这个零位时输出的最小电压称作零位残余电压，用e0表示。"/>
          <p:cNvSpPr txBox="1">
            <a:spLocks noGrp="1"/>
          </p:cNvSpPr>
          <p:nvPr>
            <p:ph type="body" sz="quarter" idx="1"/>
          </p:nvPr>
        </p:nvSpPr>
        <p:spPr>
          <a:xfrm>
            <a:off x="717449" y="1933515"/>
            <a:ext cx="11886376" cy="1674179"/>
          </a:xfrm>
          <a:prstGeom prst="rect">
            <a:avLst/>
          </a:prstGeom>
        </p:spPr>
        <p:txBody>
          <a:bodyPr/>
          <a:lstStyle/>
          <a:p>
            <a:pPr marL="0" indent="0" defTabSz="578358">
              <a:spcBef>
                <a:spcPts val="900"/>
              </a:spcBef>
              <a:buSzTx/>
              <a:buNone/>
              <a:defRPr sz="2772">
                <a:latin typeface="Songti SC Regular"/>
                <a:ea typeface="Songti SC Regular"/>
                <a:cs typeface="Songti SC Regular"/>
                <a:sym typeface="Songti SC Regular"/>
              </a:defRPr>
            </a:pPr>
            <a:r>
              <a:t>当电感式传感器的衔铁位于初始平衡位置时，测量电桥的输出理论上应为零，但实际上总存在零位不平衡电压输出，从而造成</a:t>
            </a:r>
            <a:r>
              <a:rPr>
                <a:solidFill>
                  <a:srgbClr val="FF0000"/>
                </a:solidFill>
              </a:rPr>
              <a:t>零位误差</a:t>
            </a:r>
            <a:r>
              <a:t>。这个零位时输出的最小电压称作</a:t>
            </a:r>
            <a:r>
              <a:rPr>
                <a:solidFill>
                  <a:srgbClr val="FF0000"/>
                </a:solidFill>
              </a:rPr>
              <a:t>零位残余电压</a:t>
            </a:r>
            <a:r>
              <a:t>，用e</a:t>
            </a:r>
            <a:r>
              <a:rPr baseline="-30242"/>
              <a:t>0</a:t>
            </a:r>
            <a:r>
              <a:t>表示。</a:t>
            </a:r>
          </a:p>
        </p:txBody>
      </p:sp>
      <p:sp>
        <p:nvSpPr>
          <p:cNvPr id="1061" name="2.零位误差"/>
          <p:cNvSpPr txBox="1"/>
          <p:nvPr/>
        </p:nvSpPr>
        <p:spPr>
          <a:xfrm>
            <a:off x="653846" y="1162424"/>
            <a:ext cx="2125663"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4200"/>
              </a:spcBef>
              <a:defRPr sz="3200">
                <a:solidFill>
                  <a:srgbClr val="FF3300"/>
                </a:solidFill>
                <a:latin typeface="Tahoma"/>
                <a:ea typeface="Tahoma"/>
                <a:cs typeface="Tahoma"/>
                <a:sym typeface="Tahoma"/>
              </a:defRPr>
            </a:lvl1pPr>
          </a:lstStyle>
          <a:p>
            <a:r>
              <a:rPr dirty="0" err="1"/>
              <a:t>2.零位误差</a:t>
            </a:r>
            <a:endParaRPr dirty="0"/>
          </a:p>
        </p:txBody>
      </p:sp>
      <p:sp>
        <p:nvSpPr>
          <p:cNvPr id="1062" name="左图是从示波器上观察到的零位残余电压的波形，是由很多幅值和频率互不相同的谐波组成的。基波包括同相分量与正交分量(通常是主要的)。高次谐波中主要有偶次谐波和三次谐波。另外还有幅值较小的外界电磁干扰波。"/>
          <p:cNvSpPr txBox="1"/>
          <p:nvPr/>
        </p:nvSpPr>
        <p:spPr>
          <a:xfrm>
            <a:off x="636841" y="3570604"/>
            <a:ext cx="11731118"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800" b="0">
                <a:latin typeface="宋体"/>
                <a:ea typeface="宋体"/>
                <a:cs typeface="宋体"/>
                <a:sym typeface="宋体"/>
              </a:defRPr>
            </a:pPr>
            <a:r>
              <a:t>左图是从示波器上观察到的零位残余电压的波形，是由很多幅值和频率互不相同的谐波组成的。基波包括同相分量与正交分量(通常是主要的)。高次谐波中主要有偶次谐波和三次谐波。另外还有幅值较小的外界电磁干扰波。</a:t>
            </a:r>
          </a:p>
        </p:txBody>
      </p:sp>
      <p:grpSp>
        <p:nvGrpSpPr>
          <p:cNvPr id="1112" name="成组"/>
          <p:cNvGrpSpPr/>
          <p:nvPr/>
        </p:nvGrpSpPr>
        <p:grpSpPr>
          <a:xfrm>
            <a:off x="1392145" y="5923053"/>
            <a:ext cx="4502010" cy="3174437"/>
            <a:chOff x="0" y="0"/>
            <a:chExt cx="4502008" cy="3174435"/>
          </a:xfrm>
        </p:grpSpPr>
        <p:sp>
          <p:nvSpPr>
            <p:cNvPr id="1063" name="形状"/>
            <p:cNvSpPr/>
            <p:nvPr/>
          </p:nvSpPr>
          <p:spPr>
            <a:xfrm>
              <a:off x="502353" y="1763814"/>
              <a:ext cx="3932548" cy="559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0"/>
                  </a:lnTo>
                  <a:lnTo>
                    <a:pt x="0" y="21600"/>
                  </a:lnTo>
                  <a:lnTo>
                    <a:pt x="21600" y="10800"/>
                  </a:lnTo>
                  <a:lnTo>
                    <a:pt x="21600" y="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64" name="形状"/>
            <p:cNvSpPr/>
            <p:nvPr/>
          </p:nvSpPr>
          <p:spPr>
            <a:xfrm>
              <a:off x="4245080" y="1722895"/>
              <a:ext cx="256929" cy="11199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0" y="0"/>
                  </a:lnTo>
                  <a:lnTo>
                    <a:pt x="0" y="21600"/>
                  </a:lnTo>
                  <a:lnTo>
                    <a:pt x="21600" y="10800"/>
                  </a:lnTo>
                  <a:lnTo>
                    <a:pt x="15958" y="10800"/>
                  </a:lnTo>
                  <a:lnTo>
                    <a:pt x="21600" y="1080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65" name="形状"/>
            <p:cNvSpPr/>
            <p:nvPr/>
          </p:nvSpPr>
          <p:spPr>
            <a:xfrm>
              <a:off x="435245" y="86144"/>
              <a:ext cx="53687" cy="30882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21600"/>
                  </a:lnTo>
                  <a:lnTo>
                    <a:pt x="21600" y="21600"/>
                  </a:lnTo>
                  <a:lnTo>
                    <a:pt x="10800" y="0"/>
                  </a:lnTo>
                  <a:lnTo>
                    <a:pt x="0" y="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66" name="形状"/>
            <p:cNvSpPr/>
            <p:nvPr/>
          </p:nvSpPr>
          <p:spPr>
            <a:xfrm>
              <a:off x="394980" y="0"/>
              <a:ext cx="107374" cy="2692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lnTo>
                    <a:pt x="10800" y="6912"/>
                  </a:lnTo>
                  <a:lnTo>
                    <a:pt x="10800" y="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67" name="形状"/>
            <p:cNvSpPr/>
            <p:nvPr/>
          </p:nvSpPr>
          <p:spPr>
            <a:xfrm>
              <a:off x="3163677" y="409187"/>
              <a:ext cx="770788" cy="1382625"/>
            </a:xfrm>
            <a:custGeom>
              <a:avLst/>
              <a:gdLst/>
              <a:ahLst/>
              <a:cxnLst>
                <a:cxn ang="0">
                  <a:pos x="wd2" y="hd2"/>
                </a:cxn>
                <a:cxn ang="5400000">
                  <a:pos x="wd2" y="hd2"/>
                </a:cxn>
                <a:cxn ang="10800000">
                  <a:pos x="wd2" y="hd2"/>
                </a:cxn>
                <a:cxn ang="16200000">
                  <a:pos x="wd2" y="hd2"/>
                </a:cxn>
              </a:cxnLst>
              <a:rect l="0" t="0" r="r" b="b"/>
              <a:pathLst>
                <a:path w="21600" h="21600" extrusionOk="0">
                  <a:moveTo>
                    <a:pt x="1558" y="21600"/>
                  </a:moveTo>
                  <a:lnTo>
                    <a:pt x="1934" y="16991"/>
                  </a:lnTo>
                  <a:lnTo>
                    <a:pt x="3063" y="13222"/>
                  </a:lnTo>
                  <a:lnTo>
                    <a:pt x="3815" y="11473"/>
                  </a:lnTo>
                  <a:lnTo>
                    <a:pt x="5319" y="8378"/>
                  </a:lnTo>
                  <a:lnTo>
                    <a:pt x="6448" y="7065"/>
                  </a:lnTo>
                  <a:lnTo>
                    <a:pt x="7576" y="5955"/>
                  </a:lnTo>
                  <a:lnTo>
                    <a:pt x="9134" y="4845"/>
                  </a:lnTo>
                  <a:lnTo>
                    <a:pt x="10639" y="3970"/>
                  </a:lnTo>
                  <a:lnTo>
                    <a:pt x="12519" y="3095"/>
                  </a:lnTo>
                  <a:lnTo>
                    <a:pt x="14400" y="2422"/>
                  </a:lnTo>
                  <a:lnTo>
                    <a:pt x="16710" y="1783"/>
                  </a:lnTo>
                  <a:lnTo>
                    <a:pt x="18967" y="1346"/>
                  </a:lnTo>
                  <a:lnTo>
                    <a:pt x="21600" y="875"/>
                  </a:lnTo>
                  <a:lnTo>
                    <a:pt x="21600" y="0"/>
                  </a:lnTo>
                  <a:lnTo>
                    <a:pt x="18591" y="437"/>
                  </a:lnTo>
                  <a:lnTo>
                    <a:pt x="15904" y="875"/>
                  </a:lnTo>
                  <a:lnTo>
                    <a:pt x="11391" y="2221"/>
                  </a:lnTo>
                  <a:lnTo>
                    <a:pt x="9510" y="3095"/>
                  </a:lnTo>
                  <a:lnTo>
                    <a:pt x="7952" y="4206"/>
                  </a:lnTo>
                  <a:lnTo>
                    <a:pt x="6448" y="5282"/>
                  </a:lnTo>
                  <a:lnTo>
                    <a:pt x="4943" y="6628"/>
                  </a:lnTo>
                  <a:lnTo>
                    <a:pt x="3815" y="7940"/>
                  </a:lnTo>
                  <a:lnTo>
                    <a:pt x="3063" y="9488"/>
                  </a:lnTo>
                  <a:lnTo>
                    <a:pt x="1934" y="11237"/>
                  </a:lnTo>
                  <a:lnTo>
                    <a:pt x="1558" y="13021"/>
                  </a:lnTo>
                  <a:lnTo>
                    <a:pt x="376" y="16991"/>
                  </a:lnTo>
                  <a:lnTo>
                    <a:pt x="0" y="21600"/>
                  </a:lnTo>
                  <a:lnTo>
                    <a:pt x="1558" y="2160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68" name="形状"/>
            <p:cNvSpPr/>
            <p:nvPr/>
          </p:nvSpPr>
          <p:spPr>
            <a:xfrm>
              <a:off x="1744815" y="1791811"/>
              <a:ext cx="1474467" cy="1270637"/>
            </a:xfrm>
            <a:custGeom>
              <a:avLst/>
              <a:gdLst/>
              <a:ahLst/>
              <a:cxnLst>
                <a:cxn ang="0">
                  <a:pos x="wd2" y="hd2"/>
                </a:cxn>
                <a:cxn ang="5400000">
                  <a:pos x="wd2" y="hd2"/>
                </a:cxn>
                <a:cxn ang="10800000">
                  <a:pos x="wd2" y="hd2"/>
                </a:cxn>
                <a:cxn ang="16200000">
                  <a:pos x="wd2" y="hd2"/>
                </a:cxn>
              </a:cxnLst>
              <a:rect l="0" t="0" r="r" b="b"/>
              <a:pathLst>
                <a:path w="21600" h="21600" extrusionOk="0">
                  <a:moveTo>
                    <a:pt x="0" y="732"/>
                  </a:moveTo>
                  <a:lnTo>
                    <a:pt x="1011" y="5784"/>
                  </a:lnTo>
                  <a:lnTo>
                    <a:pt x="2191" y="10324"/>
                  </a:lnTo>
                  <a:lnTo>
                    <a:pt x="3567" y="13912"/>
                  </a:lnTo>
                  <a:lnTo>
                    <a:pt x="5168" y="16804"/>
                  </a:lnTo>
                  <a:lnTo>
                    <a:pt x="6741" y="19220"/>
                  </a:lnTo>
                  <a:lnTo>
                    <a:pt x="7528" y="19916"/>
                  </a:lnTo>
                  <a:lnTo>
                    <a:pt x="8314" y="20648"/>
                  </a:lnTo>
                  <a:lnTo>
                    <a:pt x="9325" y="21124"/>
                  </a:lnTo>
                  <a:lnTo>
                    <a:pt x="10112" y="21600"/>
                  </a:lnTo>
                  <a:lnTo>
                    <a:pt x="12078" y="21600"/>
                  </a:lnTo>
                  <a:lnTo>
                    <a:pt x="12864" y="21380"/>
                  </a:lnTo>
                  <a:lnTo>
                    <a:pt x="13679" y="21124"/>
                  </a:lnTo>
                  <a:lnTo>
                    <a:pt x="14662" y="20648"/>
                  </a:lnTo>
                  <a:lnTo>
                    <a:pt x="15449" y="19916"/>
                  </a:lnTo>
                  <a:lnTo>
                    <a:pt x="16235" y="18964"/>
                  </a:lnTo>
                  <a:lnTo>
                    <a:pt x="16825" y="18012"/>
                  </a:lnTo>
                  <a:lnTo>
                    <a:pt x="17640" y="16804"/>
                  </a:lnTo>
                  <a:lnTo>
                    <a:pt x="18229" y="15596"/>
                  </a:lnTo>
                  <a:lnTo>
                    <a:pt x="19409" y="12484"/>
                  </a:lnTo>
                  <a:lnTo>
                    <a:pt x="20392" y="8896"/>
                  </a:lnTo>
                  <a:lnTo>
                    <a:pt x="21207" y="4796"/>
                  </a:lnTo>
                  <a:lnTo>
                    <a:pt x="21600" y="0"/>
                  </a:lnTo>
                  <a:lnTo>
                    <a:pt x="20785" y="0"/>
                  </a:lnTo>
                  <a:lnTo>
                    <a:pt x="20392" y="4576"/>
                  </a:lnTo>
                  <a:lnTo>
                    <a:pt x="19606" y="8640"/>
                  </a:lnTo>
                  <a:lnTo>
                    <a:pt x="18623" y="12264"/>
                  </a:lnTo>
                  <a:lnTo>
                    <a:pt x="17640" y="15120"/>
                  </a:lnTo>
                  <a:lnTo>
                    <a:pt x="16825" y="16328"/>
                  </a:lnTo>
                  <a:lnTo>
                    <a:pt x="15645" y="18232"/>
                  </a:lnTo>
                  <a:lnTo>
                    <a:pt x="14859" y="19220"/>
                  </a:lnTo>
                  <a:lnTo>
                    <a:pt x="14072" y="19696"/>
                  </a:lnTo>
                  <a:lnTo>
                    <a:pt x="13482" y="20172"/>
                  </a:lnTo>
                  <a:lnTo>
                    <a:pt x="12668" y="20392"/>
                  </a:lnTo>
                  <a:lnTo>
                    <a:pt x="11881" y="20648"/>
                  </a:lnTo>
                  <a:lnTo>
                    <a:pt x="10308" y="20648"/>
                  </a:lnTo>
                  <a:lnTo>
                    <a:pt x="9522" y="20172"/>
                  </a:lnTo>
                  <a:lnTo>
                    <a:pt x="8932" y="19916"/>
                  </a:lnTo>
                  <a:lnTo>
                    <a:pt x="8118" y="19220"/>
                  </a:lnTo>
                  <a:lnTo>
                    <a:pt x="7331" y="18488"/>
                  </a:lnTo>
                  <a:lnTo>
                    <a:pt x="6545" y="17536"/>
                  </a:lnTo>
                  <a:lnTo>
                    <a:pt x="5758" y="16328"/>
                  </a:lnTo>
                  <a:lnTo>
                    <a:pt x="4354" y="13436"/>
                  </a:lnTo>
                  <a:lnTo>
                    <a:pt x="2977" y="9848"/>
                  </a:lnTo>
                  <a:lnTo>
                    <a:pt x="1798" y="5528"/>
                  </a:lnTo>
                  <a:lnTo>
                    <a:pt x="815" y="476"/>
                  </a:lnTo>
                  <a:lnTo>
                    <a:pt x="0" y="732"/>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69" name="形状"/>
            <p:cNvSpPr/>
            <p:nvPr/>
          </p:nvSpPr>
          <p:spPr>
            <a:xfrm>
              <a:off x="448666" y="396266"/>
              <a:ext cx="1351755" cy="1438619"/>
            </a:xfrm>
            <a:custGeom>
              <a:avLst/>
              <a:gdLst/>
              <a:ahLst/>
              <a:cxnLst>
                <a:cxn ang="0">
                  <a:pos x="wd2" y="hd2"/>
                </a:cxn>
                <a:cxn ang="5400000">
                  <a:pos x="wd2" y="hd2"/>
                </a:cxn>
                <a:cxn ang="10800000">
                  <a:pos x="wd2" y="hd2"/>
                </a:cxn>
                <a:cxn ang="16200000">
                  <a:pos x="wd2" y="hd2"/>
                </a:cxn>
              </a:cxnLst>
              <a:rect l="0" t="0" r="r" b="b"/>
              <a:pathLst>
                <a:path w="21600" h="21600" extrusionOk="0">
                  <a:moveTo>
                    <a:pt x="858" y="21180"/>
                  </a:moveTo>
                  <a:lnTo>
                    <a:pt x="1501" y="16297"/>
                  </a:lnTo>
                  <a:lnTo>
                    <a:pt x="2359" y="12287"/>
                  </a:lnTo>
                  <a:lnTo>
                    <a:pt x="3462" y="8666"/>
                  </a:lnTo>
                  <a:lnTo>
                    <a:pt x="4749" y="5723"/>
                  </a:lnTo>
                  <a:lnTo>
                    <a:pt x="6036" y="3589"/>
                  </a:lnTo>
                  <a:lnTo>
                    <a:pt x="6894" y="2749"/>
                  </a:lnTo>
                  <a:lnTo>
                    <a:pt x="7537" y="2102"/>
                  </a:lnTo>
                  <a:lnTo>
                    <a:pt x="8426" y="1487"/>
                  </a:lnTo>
                  <a:lnTo>
                    <a:pt x="9069" y="1035"/>
                  </a:lnTo>
                  <a:lnTo>
                    <a:pt x="9927" y="841"/>
                  </a:lnTo>
                  <a:lnTo>
                    <a:pt x="11428" y="841"/>
                  </a:lnTo>
                  <a:lnTo>
                    <a:pt x="12071" y="1261"/>
                  </a:lnTo>
                  <a:lnTo>
                    <a:pt x="12960" y="1487"/>
                  </a:lnTo>
                  <a:lnTo>
                    <a:pt x="13603" y="2102"/>
                  </a:lnTo>
                  <a:lnTo>
                    <a:pt x="14461" y="2749"/>
                  </a:lnTo>
                  <a:lnTo>
                    <a:pt x="15105" y="3589"/>
                  </a:lnTo>
                  <a:lnTo>
                    <a:pt x="15963" y="4656"/>
                  </a:lnTo>
                  <a:lnTo>
                    <a:pt x="16606" y="5917"/>
                  </a:lnTo>
                  <a:lnTo>
                    <a:pt x="17923" y="8892"/>
                  </a:lnTo>
                  <a:lnTo>
                    <a:pt x="18996" y="12287"/>
                  </a:lnTo>
                  <a:lnTo>
                    <a:pt x="19854" y="16523"/>
                  </a:lnTo>
                  <a:lnTo>
                    <a:pt x="20711" y="21600"/>
                  </a:lnTo>
                  <a:lnTo>
                    <a:pt x="21600" y="21374"/>
                  </a:lnTo>
                  <a:lnTo>
                    <a:pt x="20926" y="16523"/>
                  </a:lnTo>
                  <a:lnTo>
                    <a:pt x="19854" y="12061"/>
                  </a:lnTo>
                  <a:lnTo>
                    <a:pt x="18781" y="8472"/>
                  </a:lnTo>
                  <a:lnTo>
                    <a:pt x="17494" y="5497"/>
                  </a:lnTo>
                  <a:lnTo>
                    <a:pt x="16606" y="4236"/>
                  </a:lnTo>
                  <a:lnTo>
                    <a:pt x="15963" y="3169"/>
                  </a:lnTo>
                  <a:lnTo>
                    <a:pt x="15105" y="2102"/>
                  </a:lnTo>
                  <a:lnTo>
                    <a:pt x="14247" y="1487"/>
                  </a:lnTo>
                  <a:lnTo>
                    <a:pt x="13389" y="841"/>
                  </a:lnTo>
                  <a:lnTo>
                    <a:pt x="12531" y="420"/>
                  </a:lnTo>
                  <a:lnTo>
                    <a:pt x="11428" y="0"/>
                  </a:lnTo>
                  <a:lnTo>
                    <a:pt x="9712" y="0"/>
                  </a:lnTo>
                  <a:lnTo>
                    <a:pt x="7997" y="841"/>
                  </a:lnTo>
                  <a:lnTo>
                    <a:pt x="7108" y="1261"/>
                  </a:lnTo>
                  <a:lnTo>
                    <a:pt x="5392" y="2943"/>
                  </a:lnTo>
                  <a:lnTo>
                    <a:pt x="4534" y="4236"/>
                  </a:lnTo>
                  <a:lnTo>
                    <a:pt x="3891" y="5271"/>
                  </a:lnTo>
                  <a:lnTo>
                    <a:pt x="2574" y="8246"/>
                  </a:lnTo>
                  <a:lnTo>
                    <a:pt x="1501" y="12061"/>
                  </a:lnTo>
                  <a:lnTo>
                    <a:pt x="643" y="16297"/>
                  </a:lnTo>
                  <a:lnTo>
                    <a:pt x="0" y="21180"/>
                  </a:lnTo>
                  <a:lnTo>
                    <a:pt x="858" y="2118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70" name="线条"/>
            <p:cNvSpPr/>
            <p:nvPr/>
          </p:nvSpPr>
          <p:spPr>
            <a:xfrm>
              <a:off x="1583756" y="2200999"/>
              <a:ext cx="187904" cy="3122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4916"/>
                  </a:lnTo>
                  <a:lnTo>
                    <a:pt x="10800" y="4916"/>
                  </a:lnTo>
                  <a:lnTo>
                    <a:pt x="7714" y="5959"/>
                  </a:lnTo>
                  <a:lnTo>
                    <a:pt x="4629" y="5959"/>
                  </a:lnTo>
                  <a:lnTo>
                    <a:pt x="4629" y="6852"/>
                  </a:lnTo>
                  <a:lnTo>
                    <a:pt x="9257" y="6852"/>
                  </a:lnTo>
                  <a:lnTo>
                    <a:pt x="3086" y="9832"/>
                  </a:lnTo>
                  <a:lnTo>
                    <a:pt x="12343" y="10726"/>
                  </a:lnTo>
                  <a:lnTo>
                    <a:pt x="10800" y="15641"/>
                  </a:lnTo>
                  <a:lnTo>
                    <a:pt x="18514" y="16684"/>
                  </a:lnTo>
                  <a:lnTo>
                    <a:pt x="15429" y="14748"/>
                  </a:lnTo>
                  <a:lnTo>
                    <a:pt x="21600" y="17578"/>
                  </a:lnTo>
                  <a:lnTo>
                    <a:pt x="15429" y="216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71" name="线条"/>
            <p:cNvSpPr/>
            <p:nvPr/>
          </p:nvSpPr>
          <p:spPr>
            <a:xfrm>
              <a:off x="1840685" y="2625262"/>
              <a:ext cx="201326" cy="111989"/>
            </a:xfrm>
            <a:custGeom>
              <a:avLst/>
              <a:gdLst/>
              <a:ahLst/>
              <a:cxnLst>
                <a:cxn ang="0">
                  <a:pos x="wd2" y="hd2"/>
                </a:cxn>
                <a:cxn ang="5400000">
                  <a:pos x="wd2" y="hd2"/>
                </a:cxn>
                <a:cxn ang="10800000">
                  <a:pos x="wd2" y="hd2"/>
                </a:cxn>
                <a:cxn ang="16200000">
                  <a:pos x="wd2" y="hd2"/>
                </a:cxn>
              </a:cxnLst>
              <a:rect l="0" t="0" r="r" b="b"/>
              <a:pathLst>
                <a:path w="21600" h="21600" extrusionOk="0">
                  <a:moveTo>
                    <a:pt x="1440" y="0"/>
                  </a:moveTo>
                  <a:lnTo>
                    <a:pt x="0" y="13708"/>
                  </a:lnTo>
                  <a:lnTo>
                    <a:pt x="1440" y="13708"/>
                  </a:lnTo>
                  <a:lnTo>
                    <a:pt x="2880" y="10800"/>
                  </a:lnTo>
                  <a:lnTo>
                    <a:pt x="4320" y="10800"/>
                  </a:lnTo>
                  <a:lnTo>
                    <a:pt x="7200" y="13708"/>
                  </a:lnTo>
                  <a:lnTo>
                    <a:pt x="5760" y="2492"/>
                  </a:lnTo>
                  <a:lnTo>
                    <a:pt x="11520" y="21600"/>
                  </a:lnTo>
                  <a:lnTo>
                    <a:pt x="14400" y="5400"/>
                  </a:lnTo>
                  <a:lnTo>
                    <a:pt x="20160" y="21600"/>
                  </a:lnTo>
                  <a:lnTo>
                    <a:pt x="20160" y="13708"/>
                  </a:lnTo>
                  <a:lnTo>
                    <a:pt x="21600" y="5400"/>
                  </a:lnTo>
                  <a:lnTo>
                    <a:pt x="21600" y="8308"/>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72" name="线条"/>
            <p:cNvSpPr/>
            <p:nvPr/>
          </p:nvSpPr>
          <p:spPr>
            <a:xfrm>
              <a:off x="1961480" y="2597265"/>
              <a:ext cx="203243" cy="139986"/>
            </a:xfrm>
            <a:custGeom>
              <a:avLst/>
              <a:gdLst/>
              <a:ahLst/>
              <a:cxnLst>
                <a:cxn ang="0">
                  <a:pos x="wd2" y="hd2"/>
                </a:cxn>
                <a:cxn ang="5400000">
                  <a:pos x="wd2" y="hd2"/>
                </a:cxn>
                <a:cxn ang="10800000">
                  <a:pos x="wd2" y="hd2"/>
                </a:cxn>
                <a:cxn ang="16200000">
                  <a:pos x="wd2" y="hd2"/>
                </a:cxn>
              </a:cxnLst>
              <a:rect l="0" t="0" r="r" b="b"/>
              <a:pathLst>
                <a:path w="21600" h="21600" extrusionOk="0">
                  <a:moveTo>
                    <a:pt x="0" y="12960"/>
                  </a:moveTo>
                  <a:lnTo>
                    <a:pt x="8558" y="21600"/>
                  </a:lnTo>
                  <a:lnTo>
                    <a:pt x="8558" y="17280"/>
                  </a:lnTo>
                  <a:lnTo>
                    <a:pt x="4279" y="8640"/>
                  </a:lnTo>
                  <a:lnTo>
                    <a:pt x="14468" y="17280"/>
                  </a:lnTo>
                  <a:lnTo>
                    <a:pt x="13042" y="4320"/>
                  </a:lnTo>
                  <a:lnTo>
                    <a:pt x="21600" y="10966"/>
                  </a:lnTo>
                  <a:lnTo>
                    <a:pt x="20174" y="6314"/>
                  </a:lnTo>
                  <a:lnTo>
                    <a:pt x="20174" y="0"/>
                  </a:lnTo>
                  <a:lnTo>
                    <a:pt x="18747"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73" name="线条"/>
            <p:cNvSpPr/>
            <p:nvPr/>
          </p:nvSpPr>
          <p:spPr>
            <a:xfrm>
              <a:off x="1717972" y="2455126"/>
              <a:ext cx="149557" cy="183059"/>
            </a:xfrm>
            <a:custGeom>
              <a:avLst/>
              <a:gdLst/>
              <a:ahLst/>
              <a:cxnLst>
                <a:cxn ang="0">
                  <a:pos x="wd2" y="hd2"/>
                </a:cxn>
                <a:cxn ang="5400000">
                  <a:pos x="wd2" y="hd2"/>
                </a:cxn>
                <a:cxn ang="10800000">
                  <a:pos x="wd2" y="hd2"/>
                </a:cxn>
                <a:cxn ang="16200000">
                  <a:pos x="wd2" y="hd2"/>
                </a:cxn>
              </a:cxnLst>
              <a:rect l="0" t="0" r="r" b="b"/>
              <a:pathLst>
                <a:path w="21600" h="21600" extrusionOk="0">
                  <a:moveTo>
                    <a:pt x="5815" y="0"/>
                  </a:moveTo>
                  <a:lnTo>
                    <a:pt x="0" y="6861"/>
                  </a:lnTo>
                  <a:lnTo>
                    <a:pt x="1938" y="8386"/>
                  </a:lnTo>
                  <a:lnTo>
                    <a:pt x="3877" y="8386"/>
                  </a:lnTo>
                  <a:lnTo>
                    <a:pt x="9969" y="5082"/>
                  </a:lnTo>
                  <a:lnTo>
                    <a:pt x="7754" y="13468"/>
                  </a:lnTo>
                  <a:lnTo>
                    <a:pt x="15785" y="13468"/>
                  </a:lnTo>
                  <a:lnTo>
                    <a:pt x="11908" y="20075"/>
                  </a:lnTo>
                  <a:lnTo>
                    <a:pt x="13846" y="21600"/>
                  </a:lnTo>
                  <a:lnTo>
                    <a:pt x="21600" y="20075"/>
                  </a:lnTo>
                  <a:lnTo>
                    <a:pt x="19662" y="216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74" name="线条"/>
            <p:cNvSpPr/>
            <p:nvPr/>
          </p:nvSpPr>
          <p:spPr>
            <a:xfrm>
              <a:off x="1516647" y="2005020"/>
              <a:ext cx="147640" cy="223977"/>
            </a:xfrm>
            <a:custGeom>
              <a:avLst/>
              <a:gdLst/>
              <a:ahLst/>
              <a:cxnLst>
                <a:cxn ang="0">
                  <a:pos x="wd2" y="hd2"/>
                </a:cxn>
                <a:cxn ang="5400000">
                  <a:pos x="wd2" y="hd2"/>
                </a:cxn>
                <a:cxn ang="10800000">
                  <a:pos x="wd2" y="hd2"/>
                </a:cxn>
                <a:cxn ang="16200000">
                  <a:pos x="wd2" y="hd2"/>
                </a:cxn>
              </a:cxnLst>
              <a:rect l="0" t="0" r="r" b="b"/>
              <a:pathLst>
                <a:path w="21600" h="21600" extrusionOk="0">
                  <a:moveTo>
                    <a:pt x="3927" y="0"/>
                  </a:moveTo>
                  <a:lnTo>
                    <a:pt x="0" y="9554"/>
                  </a:lnTo>
                  <a:lnTo>
                    <a:pt x="3927" y="9554"/>
                  </a:lnTo>
                  <a:lnTo>
                    <a:pt x="3927" y="6646"/>
                  </a:lnTo>
                  <a:lnTo>
                    <a:pt x="3927" y="14954"/>
                  </a:lnTo>
                  <a:lnTo>
                    <a:pt x="13745" y="14954"/>
                  </a:lnTo>
                  <a:lnTo>
                    <a:pt x="9818" y="21600"/>
                  </a:lnTo>
                  <a:lnTo>
                    <a:pt x="15709" y="20354"/>
                  </a:lnTo>
                  <a:lnTo>
                    <a:pt x="21600" y="17654"/>
                  </a:lnTo>
                  <a:lnTo>
                    <a:pt x="19636" y="189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75" name="线条"/>
            <p:cNvSpPr/>
            <p:nvPr/>
          </p:nvSpPr>
          <p:spPr>
            <a:xfrm>
              <a:off x="1407357" y="1819808"/>
              <a:ext cx="149556" cy="198134"/>
            </a:xfrm>
            <a:custGeom>
              <a:avLst/>
              <a:gdLst/>
              <a:ahLst/>
              <a:cxnLst>
                <a:cxn ang="0">
                  <a:pos x="wd2" y="hd2"/>
                </a:cxn>
                <a:cxn ang="5400000">
                  <a:pos x="wd2" y="hd2"/>
                </a:cxn>
                <a:cxn ang="10800000">
                  <a:pos x="wd2" y="hd2"/>
                </a:cxn>
                <a:cxn ang="16200000">
                  <a:pos x="wd2" y="hd2"/>
                </a:cxn>
              </a:cxnLst>
              <a:rect l="0" t="0" r="r" b="b"/>
              <a:pathLst>
                <a:path w="21600" h="21600" extrusionOk="0">
                  <a:moveTo>
                    <a:pt x="7754" y="0"/>
                  </a:moveTo>
                  <a:lnTo>
                    <a:pt x="0" y="7748"/>
                  </a:lnTo>
                  <a:lnTo>
                    <a:pt x="3877" y="7748"/>
                  </a:lnTo>
                  <a:lnTo>
                    <a:pt x="5815" y="9391"/>
                  </a:lnTo>
                  <a:lnTo>
                    <a:pt x="13569" y="6339"/>
                  </a:lnTo>
                  <a:lnTo>
                    <a:pt x="0" y="17139"/>
                  </a:lnTo>
                  <a:lnTo>
                    <a:pt x="11631" y="13852"/>
                  </a:lnTo>
                  <a:lnTo>
                    <a:pt x="7754" y="20191"/>
                  </a:lnTo>
                  <a:lnTo>
                    <a:pt x="15785" y="21600"/>
                  </a:lnTo>
                  <a:lnTo>
                    <a:pt x="15785" y="18548"/>
                  </a:lnTo>
                  <a:lnTo>
                    <a:pt x="21600" y="20191"/>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76" name="线条"/>
            <p:cNvSpPr/>
            <p:nvPr/>
          </p:nvSpPr>
          <p:spPr>
            <a:xfrm>
              <a:off x="1313405" y="1651826"/>
              <a:ext cx="147639" cy="211056"/>
            </a:xfrm>
            <a:custGeom>
              <a:avLst/>
              <a:gdLst/>
              <a:ahLst/>
              <a:cxnLst>
                <a:cxn ang="0">
                  <a:pos x="wd2" y="hd2"/>
                </a:cxn>
                <a:cxn ang="5400000">
                  <a:pos x="wd2" y="hd2"/>
                </a:cxn>
                <a:cxn ang="10800000">
                  <a:pos x="wd2" y="hd2"/>
                </a:cxn>
                <a:cxn ang="16200000">
                  <a:pos x="wd2" y="hd2"/>
                </a:cxn>
              </a:cxnLst>
              <a:rect l="0" t="0" r="r" b="b"/>
              <a:pathLst>
                <a:path w="21600" h="21600" extrusionOk="0">
                  <a:moveTo>
                    <a:pt x="3927" y="0"/>
                  </a:moveTo>
                  <a:lnTo>
                    <a:pt x="0" y="7273"/>
                  </a:lnTo>
                  <a:lnTo>
                    <a:pt x="3927" y="7273"/>
                  </a:lnTo>
                  <a:lnTo>
                    <a:pt x="7855" y="4188"/>
                  </a:lnTo>
                  <a:lnTo>
                    <a:pt x="0" y="11461"/>
                  </a:lnTo>
                  <a:lnTo>
                    <a:pt x="11782" y="8596"/>
                  </a:lnTo>
                  <a:lnTo>
                    <a:pt x="7855" y="17192"/>
                  </a:lnTo>
                  <a:lnTo>
                    <a:pt x="15709" y="18735"/>
                  </a:lnTo>
                  <a:lnTo>
                    <a:pt x="21600" y="17192"/>
                  </a:lnTo>
                  <a:lnTo>
                    <a:pt x="9818" y="216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77" name="线条"/>
            <p:cNvSpPr/>
            <p:nvPr/>
          </p:nvSpPr>
          <p:spPr>
            <a:xfrm>
              <a:off x="2475338" y="1735817"/>
              <a:ext cx="120796" cy="310122"/>
            </a:xfrm>
            <a:custGeom>
              <a:avLst/>
              <a:gdLst/>
              <a:ahLst/>
              <a:cxnLst>
                <a:cxn ang="0">
                  <a:pos x="wd2" y="hd2"/>
                </a:cxn>
                <a:cxn ang="5400000">
                  <a:pos x="wd2" y="hd2"/>
                </a:cxn>
                <a:cxn ang="10800000">
                  <a:pos x="wd2" y="hd2"/>
                </a:cxn>
                <a:cxn ang="16200000">
                  <a:pos x="wd2" y="hd2"/>
                </a:cxn>
              </a:cxnLst>
              <a:rect l="0" t="0" r="r" b="b"/>
              <a:pathLst>
                <a:path w="21600" h="21600" extrusionOk="0">
                  <a:moveTo>
                    <a:pt x="2400" y="21600"/>
                  </a:moveTo>
                  <a:lnTo>
                    <a:pt x="19200" y="20700"/>
                  </a:lnTo>
                  <a:lnTo>
                    <a:pt x="4800" y="16800"/>
                  </a:lnTo>
                  <a:lnTo>
                    <a:pt x="16800" y="14700"/>
                  </a:lnTo>
                  <a:lnTo>
                    <a:pt x="2400" y="11850"/>
                  </a:lnTo>
                  <a:lnTo>
                    <a:pt x="14400" y="9900"/>
                  </a:lnTo>
                  <a:lnTo>
                    <a:pt x="0" y="8850"/>
                  </a:lnTo>
                  <a:lnTo>
                    <a:pt x="21600" y="6900"/>
                  </a:lnTo>
                  <a:lnTo>
                    <a:pt x="7200" y="4950"/>
                  </a:lnTo>
                  <a:lnTo>
                    <a:pt x="19200" y="3900"/>
                  </a:lnTo>
                  <a:lnTo>
                    <a:pt x="4800" y="1050"/>
                  </a:lnTo>
                  <a:lnTo>
                    <a:pt x="14400"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78" name="线条"/>
            <p:cNvSpPr/>
            <p:nvPr/>
          </p:nvSpPr>
          <p:spPr>
            <a:xfrm>
              <a:off x="2408229" y="2045938"/>
              <a:ext cx="134218" cy="1981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120" y="19957"/>
                  </a:lnTo>
                  <a:lnTo>
                    <a:pt x="15120" y="21600"/>
                  </a:lnTo>
                  <a:lnTo>
                    <a:pt x="17280" y="21600"/>
                  </a:lnTo>
                  <a:lnTo>
                    <a:pt x="4320" y="16904"/>
                  </a:lnTo>
                  <a:lnTo>
                    <a:pt x="21600" y="16904"/>
                  </a:lnTo>
                  <a:lnTo>
                    <a:pt x="6480" y="7748"/>
                  </a:lnTo>
                  <a:lnTo>
                    <a:pt x="21600" y="6339"/>
                  </a:lnTo>
                  <a:lnTo>
                    <a:pt x="17280" y="4696"/>
                  </a:lnTo>
                  <a:lnTo>
                    <a:pt x="10800" y="0"/>
                  </a:lnTo>
                  <a:lnTo>
                    <a:pt x="19440" y="4696"/>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79" name="线条"/>
            <p:cNvSpPr/>
            <p:nvPr/>
          </p:nvSpPr>
          <p:spPr>
            <a:xfrm>
              <a:off x="2298938" y="2244071"/>
              <a:ext cx="136135" cy="1701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823" y="21600"/>
                  </a:lnTo>
                  <a:lnTo>
                    <a:pt x="8823" y="19686"/>
                  </a:lnTo>
                  <a:lnTo>
                    <a:pt x="6389" y="18046"/>
                  </a:lnTo>
                  <a:lnTo>
                    <a:pt x="10952" y="14218"/>
                  </a:lnTo>
                  <a:lnTo>
                    <a:pt x="21600" y="18046"/>
                  </a:lnTo>
                  <a:lnTo>
                    <a:pt x="15211" y="9023"/>
                  </a:lnTo>
                  <a:lnTo>
                    <a:pt x="21600" y="5468"/>
                  </a:lnTo>
                  <a:lnTo>
                    <a:pt x="17341" y="3554"/>
                  </a:lnTo>
                  <a:lnTo>
                    <a:pt x="17341" y="0"/>
                  </a:lnTo>
                  <a:lnTo>
                    <a:pt x="13082"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80" name="线条"/>
            <p:cNvSpPr/>
            <p:nvPr/>
          </p:nvSpPr>
          <p:spPr>
            <a:xfrm>
              <a:off x="2164722" y="2414207"/>
              <a:ext cx="189821" cy="1959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582" y="21600"/>
                  </a:lnTo>
                  <a:lnTo>
                    <a:pt x="4582" y="18514"/>
                  </a:lnTo>
                  <a:lnTo>
                    <a:pt x="6109" y="15429"/>
                  </a:lnTo>
                  <a:lnTo>
                    <a:pt x="9164" y="18514"/>
                  </a:lnTo>
                  <a:lnTo>
                    <a:pt x="13745" y="17090"/>
                  </a:lnTo>
                  <a:lnTo>
                    <a:pt x="10691" y="10919"/>
                  </a:lnTo>
                  <a:lnTo>
                    <a:pt x="16800" y="12343"/>
                  </a:lnTo>
                  <a:lnTo>
                    <a:pt x="15273" y="4510"/>
                  </a:lnTo>
                  <a:lnTo>
                    <a:pt x="21600" y="4510"/>
                  </a:lnTo>
                  <a:lnTo>
                    <a:pt x="13745"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81" name="线条"/>
            <p:cNvSpPr/>
            <p:nvPr/>
          </p:nvSpPr>
          <p:spPr>
            <a:xfrm>
              <a:off x="2502181" y="1567835"/>
              <a:ext cx="136135" cy="183058"/>
            </a:xfrm>
            <a:custGeom>
              <a:avLst/>
              <a:gdLst/>
              <a:ahLst/>
              <a:cxnLst>
                <a:cxn ang="0">
                  <a:pos x="wd2" y="hd2"/>
                </a:cxn>
                <a:cxn ang="5400000">
                  <a:pos x="wd2" y="hd2"/>
                </a:cxn>
                <a:cxn ang="10800000">
                  <a:pos x="wd2" y="hd2"/>
                </a:cxn>
                <a:cxn ang="16200000">
                  <a:pos x="wd2" y="hd2"/>
                </a:cxn>
              </a:cxnLst>
              <a:rect l="0" t="0" r="r" b="b"/>
              <a:pathLst>
                <a:path w="21600" h="21600" extrusionOk="0">
                  <a:moveTo>
                    <a:pt x="4259" y="21600"/>
                  </a:moveTo>
                  <a:lnTo>
                    <a:pt x="10648" y="21600"/>
                  </a:lnTo>
                  <a:lnTo>
                    <a:pt x="10648" y="18296"/>
                  </a:lnTo>
                  <a:lnTo>
                    <a:pt x="0" y="16518"/>
                  </a:lnTo>
                  <a:lnTo>
                    <a:pt x="17037" y="14739"/>
                  </a:lnTo>
                  <a:lnTo>
                    <a:pt x="6389" y="8132"/>
                  </a:lnTo>
                  <a:lnTo>
                    <a:pt x="21600" y="4828"/>
                  </a:lnTo>
                  <a:lnTo>
                    <a:pt x="17037" y="3304"/>
                  </a:lnTo>
                  <a:lnTo>
                    <a:pt x="10648" y="0"/>
                  </a:lnTo>
                  <a:lnTo>
                    <a:pt x="12777"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82" name="线条"/>
            <p:cNvSpPr/>
            <p:nvPr/>
          </p:nvSpPr>
          <p:spPr>
            <a:xfrm>
              <a:off x="448666" y="592245"/>
              <a:ext cx="283774" cy="1981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043" y="10800"/>
                  </a:lnTo>
                  <a:lnTo>
                    <a:pt x="4086" y="16904"/>
                  </a:lnTo>
                  <a:lnTo>
                    <a:pt x="6130" y="10800"/>
                  </a:lnTo>
                  <a:lnTo>
                    <a:pt x="7151" y="6339"/>
                  </a:lnTo>
                  <a:lnTo>
                    <a:pt x="8173" y="13852"/>
                  </a:lnTo>
                  <a:lnTo>
                    <a:pt x="10216" y="0"/>
                  </a:lnTo>
                  <a:lnTo>
                    <a:pt x="10216" y="10800"/>
                  </a:lnTo>
                  <a:lnTo>
                    <a:pt x="14303" y="3287"/>
                  </a:lnTo>
                  <a:lnTo>
                    <a:pt x="14303" y="10800"/>
                  </a:lnTo>
                  <a:lnTo>
                    <a:pt x="16492" y="7748"/>
                  </a:lnTo>
                  <a:lnTo>
                    <a:pt x="17514" y="12443"/>
                  </a:lnTo>
                  <a:lnTo>
                    <a:pt x="19557" y="9391"/>
                  </a:lnTo>
                  <a:lnTo>
                    <a:pt x="21600" y="15496"/>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83" name="线条"/>
            <p:cNvSpPr/>
            <p:nvPr/>
          </p:nvSpPr>
          <p:spPr>
            <a:xfrm>
              <a:off x="732439" y="678390"/>
              <a:ext cx="67109" cy="559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320" y="4985"/>
                  </a:lnTo>
                  <a:lnTo>
                    <a:pt x="4320" y="10800"/>
                  </a:lnTo>
                  <a:lnTo>
                    <a:pt x="8640" y="15785"/>
                  </a:lnTo>
                  <a:lnTo>
                    <a:pt x="21600" y="216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84" name="线条"/>
            <p:cNvSpPr/>
            <p:nvPr/>
          </p:nvSpPr>
          <p:spPr>
            <a:xfrm flipV="1">
              <a:off x="799547" y="747306"/>
              <a:ext cx="1918" cy="4307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085" name="线条"/>
            <p:cNvSpPr/>
            <p:nvPr/>
          </p:nvSpPr>
          <p:spPr>
            <a:xfrm>
              <a:off x="765622" y="754427"/>
              <a:ext cx="16082" cy="1806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086" name="线条"/>
            <p:cNvSpPr/>
            <p:nvPr/>
          </p:nvSpPr>
          <p:spPr>
            <a:xfrm>
              <a:off x="745860" y="747306"/>
              <a:ext cx="174483" cy="1701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646" y="0"/>
                  </a:lnTo>
                  <a:lnTo>
                    <a:pt x="6646" y="5468"/>
                  </a:lnTo>
                  <a:lnTo>
                    <a:pt x="9969" y="3828"/>
                  </a:lnTo>
                  <a:lnTo>
                    <a:pt x="9969" y="9023"/>
                  </a:lnTo>
                  <a:lnTo>
                    <a:pt x="14954" y="7382"/>
                  </a:lnTo>
                  <a:lnTo>
                    <a:pt x="13292" y="14491"/>
                  </a:lnTo>
                  <a:lnTo>
                    <a:pt x="18277" y="12577"/>
                  </a:lnTo>
                  <a:lnTo>
                    <a:pt x="19938" y="12577"/>
                  </a:lnTo>
                  <a:lnTo>
                    <a:pt x="16615" y="21600"/>
                  </a:lnTo>
                  <a:lnTo>
                    <a:pt x="21600" y="16132"/>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87" name="线条"/>
            <p:cNvSpPr/>
            <p:nvPr/>
          </p:nvSpPr>
          <p:spPr>
            <a:xfrm>
              <a:off x="893499" y="874369"/>
              <a:ext cx="176400" cy="198134"/>
            </a:xfrm>
            <a:custGeom>
              <a:avLst/>
              <a:gdLst/>
              <a:ahLst/>
              <a:cxnLst>
                <a:cxn ang="0">
                  <a:pos x="wd2" y="hd2"/>
                </a:cxn>
                <a:cxn ang="5400000">
                  <a:pos x="wd2" y="hd2"/>
                </a:cxn>
                <a:cxn ang="10800000">
                  <a:pos x="wd2" y="hd2"/>
                </a:cxn>
                <a:cxn ang="16200000">
                  <a:pos x="wd2" y="hd2"/>
                </a:cxn>
              </a:cxnLst>
              <a:rect l="0" t="0" r="r" b="b"/>
              <a:pathLst>
                <a:path w="21600" h="21600" extrusionOk="0">
                  <a:moveTo>
                    <a:pt x="3287" y="0"/>
                  </a:moveTo>
                  <a:lnTo>
                    <a:pt x="3287" y="1643"/>
                  </a:lnTo>
                  <a:lnTo>
                    <a:pt x="0" y="7748"/>
                  </a:lnTo>
                  <a:lnTo>
                    <a:pt x="6809" y="4696"/>
                  </a:lnTo>
                  <a:lnTo>
                    <a:pt x="4930" y="15496"/>
                  </a:lnTo>
                  <a:lnTo>
                    <a:pt x="11739" y="4696"/>
                  </a:lnTo>
                  <a:lnTo>
                    <a:pt x="8452" y="17139"/>
                  </a:lnTo>
                  <a:lnTo>
                    <a:pt x="15026" y="10800"/>
                  </a:lnTo>
                  <a:lnTo>
                    <a:pt x="8452" y="20191"/>
                  </a:lnTo>
                  <a:lnTo>
                    <a:pt x="18313" y="15496"/>
                  </a:lnTo>
                  <a:lnTo>
                    <a:pt x="11739" y="21600"/>
                  </a:lnTo>
                  <a:lnTo>
                    <a:pt x="21600" y="18548"/>
                  </a:lnTo>
                  <a:lnTo>
                    <a:pt x="21600" y="20191"/>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88" name="线条"/>
            <p:cNvSpPr/>
            <p:nvPr/>
          </p:nvSpPr>
          <p:spPr>
            <a:xfrm>
              <a:off x="1190693" y="1453693"/>
              <a:ext cx="149556" cy="1981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031" y="1643"/>
                  </a:lnTo>
                  <a:lnTo>
                    <a:pt x="6092" y="3052"/>
                  </a:lnTo>
                  <a:lnTo>
                    <a:pt x="3877" y="4696"/>
                  </a:lnTo>
                  <a:lnTo>
                    <a:pt x="11908" y="6104"/>
                  </a:lnTo>
                  <a:lnTo>
                    <a:pt x="8031" y="15496"/>
                  </a:lnTo>
                  <a:lnTo>
                    <a:pt x="13846" y="12443"/>
                  </a:lnTo>
                  <a:lnTo>
                    <a:pt x="13846" y="19957"/>
                  </a:lnTo>
                  <a:lnTo>
                    <a:pt x="17723" y="19957"/>
                  </a:lnTo>
                  <a:lnTo>
                    <a:pt x="21600" y="216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89" name="线条"/>
            <p:cNvSpPr/>
            <p:nvPr/>
          </p:nvSpPr>
          <p:spPr>
            <a:xfrm>
              <a:off x="1083319" y="1255560"/>
              <a:ext cx="149557" cy="198134"/>
            </a:xfrm>
            <a:custGeom>
              <a:avLst/>
              <a:gdLst/>
              <a:ahLst/>
              <a:cxnLst>
                <a:cxn ang="0">
                  <a:pos x="wd2" y="hd2"/>
                </a:cxn>
                <a:cxn ang="5400000">
                  <a:pos x="wd2" y="hd2"/>
                </a:cxn>
                <a:cxn ang="10800000">
                  <a:pos x="wd2" y="hd2"/>
                </a:cxn>
                <a:cxn ang="16200000">
                  <a:pos x="wd2" y="hd2"/>
                </a:cxn>
              </a:cxnLst>
              <a:rect l="0" t="0" r="r" b="b"/>
              <a:pathLst>
                <a:path w="21600" h="21600" extrusionOk="0">
                  <a:moveTo>
                    <a:pt x="9692" y="0"/>
                  </a:moveTo>
                  <a:lnTo>
                    <a:pt x="3877" y="3052"/>
                  </a:lnTo>
                  <a:lnTo>
                    <a:pt x="0" y="6339"/>
                  </a:lnTo>
                  <a:lnTo>
                    <a:pt x="5815" y="6339"/>
                  </a:lnTo>
                  <a:lnTo>
                    <a:pt x="11631" y="4696"/>
                  </a:lnTo>
                  <a:lnTo>
                    <a:pt x="5815" y="9391"/>
                  </a:lnTo>
                  <a:lnTo>
                    <a:pt x="15508" y="9391"/>
                  </a:lnTo>
                  <a:lnTo>
                    <a:pt x="9692" y="12443"/>
                  </a:lnTo>
                  <a:lnTo>
                    <a:pt x="15508" y="13852"/>
                  </a:lnTo>
                  <a:lnTo>
                    <a:pt x="17446" y="15496"/>
                  </a:lnTo>
                  <a:lnTo>
                    <a:pt x="21600" y="18548"/>
                  </a:lnTo>
                  <a:lnTo>
                    <a:pt x="15508" y="216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90" name="线条"/>
            <p:cNvSpPr/>
            <p:nvPr/>
          </p:nvSpPr>
          <p:spPr>
            <a:xfrm>
              <a:off x="1056476" y="1059580"/>
              <a:ext cx="107374" cy="195981"/>
            </a:xfrm>
            <a:custGeom>
              <a:avLst/>
              <a:gdLst/>
              <a:ahLst/>
              <a:cxnLst>
                <a:cxn ang="0">
                  <a:pos x="wd2" y="hd2"/>
                </a:cxn>
                <a:cxn ang="5400000">
                  <a:pos x="wd2" y="hd2"/>
                </a:cxn>
                <a:cxn ang="10800000">
                  <a:pos x="wd2" y="hd2"/>
                </a:cxn>
                <a:cxn ang="16200000">
                  <a:pos x="wd2" y="hd2"/>
                </a:cxn>
              </a:cxnLst>
              <a:rect l="0" t="0" r="r" b="b"/>
              <a:pathLst>
                <a:path w="21600" h="21600" extrusionOk="0">
                  <a:moveTo>
                    <a:pt x="2700" y="0"/>
                  </a:moveTo>
                  <a:lnTo>
                    <a:pt x="0" y="4510"/>
                  </a:lnTo>
                  <a:lnTo>
                    <a:pt x="0" y="7596"/>
                  </a:lnTo>
                  <a:lnTo>
                    <a:pt x="8100" y="6171"/>
                  </a:lnTo>
                  <a:lnTo>
                    <a:pt x="2700" y="10919"/>
                  </a:lnTo>
                  <a:lnTo>
                    <a:pt x="10800" y="10919"/>
                  </a:lnTo>
                  <a:lnTo>
                    <a:pt x="0" y="17090"/>
                  </a:lnTo>
                  <a:lnTo>
                    <a:pt x="10800" y="15429"/>
                  </a:lnTo>
                  <a:lnTo>
                    <a:pt x="5400" y="21600"/>
                  </a:lnTo>
                  <a:lnTo>
                    <a:pt x="21600" y="20176"/>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91" name="线条"/>
            <p:cNvSpPr/>
            <p:nvPr/>
          </p:nvSpPr>
          <p:spPr>
            <a:xfrm flipH="1">
              <a:off x="732439" y="691311"/>
              <a:ext cx="13422" cy="43074"/>
            </a:xfrm>
            <a:prstGeom prst="line">
              <a:avLst/>
            </a:prstGeom>
            <a:noFill/>
            <a:ln w="3175"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092" name="线条"/>
            <p:cNvSpPr/>
            <p:nvPr/>
          </p:nvSpPr>
          <p:spPr>
            <a:xfrm>
              <a:off x="745860" y="706387"/>
              <a:ext cx="26845" cy="409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800" y="14779"/>
                  </a:lnTo>
                  <a:lnTo>
                    <a:pt x="0" y="21600"/>
                  </a:lnTo>
                </a:path>
              </a:pathLst>
            </a:custGeom>
            <a:solidFill>
              <a:srgbClr val="000000"/>
            </a:solidFill>
            <a:ln w="3175"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93" name="线条"/>
            <p:cNvSpPr/>
            <p:nvPr/>
          </p:nvSpPr>
          <p:spPr>
            <a:xfrm>
              <a:off x="719017" y="719309"/>
              <a:ext cx="67109" cy="27998"/>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lnTo>
                    <a:pt x="21600" y="11631"/>
                  </a:lnTo>
                  <a:lnTo>
                    <a:pt x="21600" y="0"/>
                  </a:lnTo>
                  <a:lnTo>
                    <a:pt x="0" y="0"/>
                  </a:lnTo>
                </a:path>
              </a:pathLst>
            </a:custGeom>
            <a:solidFill>
              <a:srgbClr val="000000"/>
            </a:solidFill>
            <a:ln w="3175"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94" name="线条"/>
            <p:cNvSpPr/>
            <p:nvPr/>
          </p:nvSpPr>
          <p:spPr>
            <a:xfrm>
              <a:off x="3259546" y="622396"/>
              <a:ext cx="337460" cy="1959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882" y="10681"/>
                  </a:lnTo>
                  <a:lnTo>
                    <a:pt x="18164" y="17090"/>
                  </a:lnTo>
                  <a:lnTo>
                    <a:pt x="16445" y="9257"/>
                  </a:lnTo>
                  <a:lnTo>
                    <a:pt x="15586" y="4510"/>
                  </a:lnTo>
                  <a:lnTo>
                    <a:pt x="13868" y="12343"/>
                  </a:lnTo>
                  <a:lnTo>
                    <a:pt x="12027" y="0"/>
                  </a:lnTo>
                  <a:lnTo>
                    <a:pt x="11168" y="10681"/>
                  </a:lnTo>
                  <a:lnTo>
                    <a:pt x="7732" y="3086"/>
                  </a:lnTo>
                  <a:lnTo>
                    <a:pt x="7732" y="9257"/>
                  </a:lnTo>
                  <a:lnTo>
                    <a:pt x="5155" y="7596"/>
                  </a:lnTo>
                  <a:lnTo>
                    <a:pt x="4295" y="10681"/>
                  </a:lnTo>
                  <a:lnTo>
                    <a:pt x="2577" y="9257"/>
                  </a:lnTo>
                  <a:lnTo>
                    <a:pt x="0" y="13767"/>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95" name="线条"/>
            <p:cNvSpPr/>
            <p:nvPr/>
          </p:nvSpPr>
          <p:spPr>
            <a:xfrm>
              <a:off x="3177099" y="706387"/>
              <a:ext cx="82448" cy="409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084" y="6821"/>
                  </a:lnTo>
                  <a:lnTo>
                    <a:pt x="18084" y="14779"/>
                  </a:lnTo>
                  <a:lnTo>
                    <a:pt x="11051" y="21600"/>
                  </a:lnTo>
                  <a:lnTo>
                    <a:pt x="0" y="216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96" name="线条"/>
            <p:cNvSpPr/>
            <p:nvPr/>
          </p:nvSpPr>
          <p:spPr>
            <a:xfrm flipV="1">
              <a:off x="3177099" y="777456"/>
              <a:ext cx="1918" cy="4092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097" name="线条"/>
            <p:cNvSpPr/>
            <p:nvPr/>
          </p:nvSpPr>
          <p:spPr>
            <a:xfrm>
              <a:off x="3198778" y="769502"/>
              <a:ext cx="16082" cy="1806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098" name="线条"/>
            <p:cNvSpPr/>
            <p:nvPr/>
          </p:nvSpPr>
          <p:spPr>
            <a:xfrm>
              <a:off x="3029460" y="762381"/>
              <a:ext cx="203244" cy="1701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691" y="1914"/>
                  </a:lnTo>
                  <a:lnTo>
                    <a:pt x="15691" y="7109"/>
                  </a:lnTo>
                  <a:lnTo>
                    <a:pt x="11411" y="3554"/>
                  </a:lnTo>
                  <a:lnTo>
                    <a:pt x="11411" y="10663"/>
                  </a:lnTo>
                  <a:lnTo>
                    <a:pt x="5706" y="9023"/>
                  </a:lnTo>
                  <a:lnTo>
                    <a:pt x="8558" y="14218"/>
                  </a:lnTo>
                  <a:lnTo>
                    <a:pt x="0" y="14218"/>
                  </a:lnTo>
                  <a:lnTo>
                    <a:pt x="5706" y="21600"/>
                  </a:lnTo>
                  <a:lnTo>
                    <a:pt x="0" y="16132"/>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099" name="线条"/>
            <p:cNvSpPr/>
            <p:nvPr/>
          </p:nvSpPr>
          <p:spPr>
            <a:xfrm>
              <a:off x="2853061" y="889445"/>
              <a:ext cx="203244" cy="211055"/>
            </a:xfrm>
            <a:custGeom>
              <a:avLst/>
              <a:gdLst/>
              <a:ahLst/>
              <a:cxnLst>
                <a:cxn ang="0">
                  <a:pos x="wd2" y="hd2"/>
                </a:cxn>
                <a:cxn ang="5400000">
                  <a:pos x="wd2" y="hd2"/>
                </a:cxn>
                <a:cxn ang="10800000">
                  <a:pos x="wd2" y="hd2"/>
                </a:cxn>
                <a:cxn ang="16200000">
                  <a:pos x="wd2" y="hd2"/>
                </a:cxn>
              </a:cxnLst>
              <a:rect l="0" t="0" r="r" b="b"/>
              <a:pathLst>
                <a:path w="21600" h="21600" extrusionOk="0">
                  <a:moveTo>
                    <a:pt x="17321" y="0"/>
                  </a:moveTo>
                  <a:lnTo>
                    <a:pt x="17321" y="2865"/>
                  </a:lnTo>
                  <a:lnTo>
                    <a:pt x="21600" y="8596"/>
                  </a:lnTo>
                  <a:lnTo>
                    <a:pt x="14468" y="5731"/>
                  </a:lnTo>
                  <a:lnTo>
                    <a:pt x="15894" y="15869"/>
                  </a:lnTo>
                  <a:lnTo>
                    <a:pt x="10189" y="4408"/>
                  </a:lnTo>
                  <a:lnTo>
                    <a:pt x="13042" y="15869"/>
                  </a:lnTo>
                  <a:lnTo>
                    <a:pt x="7336" y="10139"/>
                  </a:lnTo>
                  <a:lnTo>
                    <a:pt x="13042" y="20278"/>
                  </a:lnTo>
                  <a:lnTo>
                    <a:pt x="2853" y="15869"/>
                  </a:lnTo>
                  <a:lnTo>
                    <a:pt x="8762" y="21600"/>
                  </a:lnTo>
                  <a:lnTo>
                    <a:pt x="0" y="18735"/>
                  </a:lnTo>
                  <a:lnTo>
                    <a:pt x="0" y="20278"/>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00" name="线条"/>
            <p:cNvSpPr/>
            <p:nvPr/>
          </p:nvSpPr>
          <p:spPr>
            <a:xfrm>
              <a:off x="2515603" y="1468768"/>
              <a:ext cx="176400" cy="1959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3148" y="3086"/>
                  </a:lnTo>
                  <a:lnTo>
                    <a:pt x="15026" y="4510"/>
                  </a:lnTo>
                  <a:lnTo>
                    <a:pt x="18313" y="6171"/>
                  </a:lnTo>
                  <a:lnTo>
                    <a:pt x="9861" y="6171"/>
                  </a:lnTo>
                  <a:lnTo>
                    <a:pt x="13148" y="15429"/>
                  </a:lnTo>
                  <a:lnTo>
                    <a:pt x="6574" y="14004"/>
                  </a:lnTo>
                  <a:lnTo>
                    <a:pt x="6574" y="21600"/>
                  </a:lnTo>
                  <a:lnTo>
                    <a:pt x="0" y="216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01" name="线条"/>
            <p:cNvSpPr/>
            <p:nvPr/>
          </p:nvSpPr>
          <p:spPr>
            <a:xfrm>
              <a:off x="2651736" y="1283557"/>
              <a:ext cx="174483" cy="185212"/>
            </a:xfrm>
            <a:custGeom>
              <a:avLst/>
              <a:gdLst/>
              <a:ahLst/>
              <a:cxnLst>
                <a:cxn ang="0">
                  <a:pos x="wd2" y="hd2"/>
                </a:cxn>
                <a:cxn ang="5400000">
                  <a:pos x="wd2" y="hd2"/>
                </a:cxn>
                <a:cxn ang="10800000">
                  <a:pos x="wd2" y="hd2"/>
                </a:cxn>
                <a:cxn ang="16200000">
                  <a:pos x="wd2" y="hd2"/>
                </a:cxn>
              </a:cxnLst>
              <a:rect l="0" t="0" r="r" b="b"/>
              <a:pathLst>
                <a:path w="21600" h="21600" extrusionOk="0">
                  <a:moveTo>
                    <a:pt x="13292" y="0"/>
                  </a:moveTo>
                  <a:lnTo>
                    <a:pt x="18277" y="3516"/>
                  </a:lnTo>
                  <a:lnTo>
                    <a:pt x="19938" y="5023"/>
                  </a:lnTo>
                  <a:lnTo>
                    <a:pt x="21600" y="5023"/>
                  </a:lnTo>
                  <a:lnTo>
                    <a:pt x="19938" y="6781"/>
                  </a:lnTo>
                  <a:lnTo>
                    <a:pt x="16615" y="6781"/>
                  </a:lnTo>
                  <a:lnTo>
                    <a:pt x="9969" y="5023"/>
                  </a:lnTo>
                  <a:lnTo>
                    <a:pt x="14954" y="10047"/>
                  </a:lnTo>
                  <a:lnTo>
                    <a:pt x="6646" y="10047"/>
                  </a:lnTo>
                  <a:lnTo>
                    <a:pt x="11631" y="11553"/>
                  </a:lnTo>
                  <a:lnTo>
                    <a:pt x="4985" y="14819"/>
                  </a:lnTo>
                  <a:lnTo>
                    <a:pt x="3323" y="14819"/>
                  </a:lnTo>
                  <a:lnTo>
                    <a:pt x="0" y="19842"/>
                  </a:lnTo>
                  <a:lnTo>
                    <a:pt x="6646" y="216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02" name="线条"/>
            <p:cNvSpPr/>
            <p:nvPr/>
          </p:nvSpPr>
          <p:spPr>
            <a:xfrm>
              <a:off x="2732266" y="1087577"/>
              <a:ext cx="134218" cy="183059"/>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21600" y="4828"/>
                  </a:lnTo>
                  <a:lnTo>
                    <a:pt x="21600" y="8386"/>
                  </a:lnTo>
                  <a:lnTo>
                    <a:pt x="12960" y="6607"/>
                  </a:lnTo>
                  <a:lnTo>
                    <a:pt x="19440" y="11689"/>
                  </a:lnTo>
                  <a:lnTo>
                    <a:pt x="8640" y="11689"/>
                  </a:lnTo>
                  <a:lnTo>
                    <a:pt x="21600" y="18296"/>
                  </a:lnTo>
                  <a:lnTo>
                    <a:pt x="8640" y="16518"/>
                  </a:lnTo>
                  <a:lnTo>
                    <a:pt x="17280" y="21600"/>
                  </a:lnTo>
                  <a:lnTo>
                    <a:pt x="0" y="19821"/>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03" name="线条"/>
            <p:cNvSpPr/>
            <p:nvPr/>
          </p:nvSpPr>
          <p:spPr>
            <a:xfrm>
              <a:off x="3246124" y="719308"/>
              <a:ext cx="13423" cy="43074"/>
            </a:xfrm>
            <a:prstGeom prst="line">
              <a:avLst/>
            </a:prstGeom>
            <a:noFill/>
            <a:ln w="3175"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04" name="线条"/>
            <p:cNvSpPr/>
            <p:nvPr/>
          </p:nvSpPr>
          <p:spPr>
            <a:xfrm>
              <a:off x="3219281" y="734384"/>
              <a:ext cx="26844" cy="430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40"/>
                  </a:lnTo>
                  <a:lnTo>
                    <a:pt x="21600" y="21600"/>
                  </a:lnTo>
                </a:path>
              </a:pathLst>
            </a:custGeom>
            <a:solidFill>
              <a:srgbClr val="000000"/>
            </a:solidFill>
            <a:ln w="3175"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05" name="线条"/>
            <p:cNvSpPr/>
            <p:nvPr/>
          </p:nvSpPr>
          <p:spPr>
            <a:xfrm>
              <a:off x="3192438" y="734384"/>
              <a:ext cx="93952" cy="43073"/>
            </a:xfrm>
            <a:custGeom>
              <a:avLst/>
              <a:gdLst/>
              <a:ahLst/>
              <a:cxnLst>
                <a:cxn ang="0">
                  <a:pos x="wd2" y="hd2"/>
                </a:cxn>
                <a:cxn ang="5400000">
                  <a:pos x="wd2" y="hd2"/>
                </a:cxn>
                <a:cxn ang="10800000">
                  <a:pos x="wd2" y="hd2"/>
                </a:cxn>
                <a:cxn ang="16200000">
                  <a:pos x="wd2" y="hd2"/>
                </a:cxn>
              </a:cxnLst>
              <a:rect l="0" t="0" r="r" b="b"/>
              <a:pathLst>
                <a:path w="21600" h="21600" extrusionOk="0">
                  <a:moveTo>
                    <a:pt x="6171" y="21600"/>
                  </a:moveTo>
                  <a:lnTo>
                    <a:pt x="3086" y="14040"/>
                  </a:lnTo>
                  <a:lnTo>
                    <a:pt x="0" y="0"/>
                  </a:lnTo>
                  <a:lnTo>
                    <a:pt x="12343" y="0"/>
                  </a:lnTo>
                  <a:lnTo>
                    <a:pt x="21600" y="6480"/>
                  </a:lnTo>
                </a:path>
              </a:pathLst>
            </a:custGeom>
            <a:solidFill>
              <a:srgbClr val="000000"/>
            </a:solidFill>
            <a:ln w="3175"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06" name="线条"/>
            <p:cNvSpPr/>
            <p:nvPr/>
          </p:nvSpPr>
          <p:spPr>
            <a:xfrm flipV="1">
              <a:off x="1340248" y="495332"/>
              <a:ext cx="364304" cy="55995"/>
            </a:xfrm>
            <a:prstGeom prst="line">
              <a:avLst/>
            </a:prstGeom>
            <a:noFill/>
            <a:ln w="508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07" name="线条"/>
            <p:cNvSpPr/>
            <p:nvPr/>
          </p:nvSpPr>
          <p:spPr>
            <a:xfrm>
              <a:off x="2367964" y="1044505"/>
              <a:ext cx="554124" cy="43073"/>
            </a:xfrm>
            <a:prstGeom prst="line">
              <a:avLst/>
            </a:prstGeom>
            <a:noFill/>
            <a:ln w="50800" cap="flat">
              <a:solidFill>
                <a:srgbClr val="011993"/>
              </a:solidFill>
              <a:prstDash val="solid"/>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08" name="O"/>
            <p:cNvSpPr txBox="1"/>
            <p:nvPr/>
          </p:nvSpPr>
          <p:spPr>
            <a:xfrm>
              <a:off x="0" y="1561374"/>
              <a:ext cx="324533" cy="4642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gn="l" defTabSz="1300480">
                <a:defRPr sz="3400" i="1">
                  <a:latin typeface="Times New Roman"/>
                  <a:ea typeface="Times New Roman"/>
                  <a:cs typeface="Times New Roman"/>
                  <a:sym typeface="Times New Roman"/>
                </a:defRPr>
              </a:lvl1pPr>
            </a:lstStyle>
            <a:p>
              <a:r>
                <a:t>O</a:t>
              </a:r>
            </a:p>
          </p:txBody>
        </p:sp>
        <p:sp>
          <p:nvSpPr>
            <p:cNvPr id="1109" name="t"/>
            <p:cNvSpPr txBox="1"/>
            <p:nvPr/>
          </p:nvSpPr>
          <p:spPr>
            <a:xfrm>
              <a:off x="4218236" y="1778890"/>
              <a:ext cx="132669" cy="4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gn="l" defTabSz="1300480">
                <a:defRPr sz="3400" i="1">
                  <a:latin typeface="Times New Roman"/>
                  <a:ea typeface="Times New Roman"/>
                  <a:cs typeface="Times New Roman"/>
                  <a:sym typeface="Times New Roman"/>
                </a:defRPr>
              </a:lvl1pPr>
            </a:lstStyle>
            <a:p>
              <a:r>
                <a:t>t</a:t>
              </a:r>
            </a:p>
          </p:txBody>
        </p:sp>
        <p:sp>
          <p:nvSpPr>
            <p:cNvPr id="1110" name="e0"/>
            <p:cNvSpPr txBox="1"/>
            <p:nvPr/>
          </p:nvSpPr>
          <p:spPr>
            <a:xfrm>
              <a:off x="1995992" y="633164"/>
              <a:ext cx="348288" cy="5221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defTabSz="1300480">
                <a:defRPr sz="3400" i="1">
                  <a:latin typeface="Times New Roman"/>
                  <a:ea typeface="Times New Roman"/>
                  <a:cs typeface="Times New Roman"/>
                  <a:sym typeface="Times New Roman"/>
                </a:defRPr>
              </a:pPr>
              <a:r>
                <a:t>e</a:t>
              </a:r>
              <a:r>
                <a:rPr i="0" baseline="-19411"/>
                <a:t>0</a:t>
              </a:r>
            </a:p>
          </p:txBody>
        </p:sp>
        <p:sp>
          <p:nvSpPr>
            <p:cNvPr id="1111" name="U"/>
            <p:cNvSpPr txBox="1"/>
            <p:nvPr/>
          </p:nvSpPr>
          <p:spPr>
            <a:xfrm>
              <a:off x="1781246" y="146446"/>
              <a:ext cx="324533" cy="4642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gn="l" defTabSz="1300480">
                <a:defRPr sz="3400" i="1">
                  <a:latin typeface="Times New Roman"/>
                  <a:ea typeface="Times New Roman"/>
                  <a:cs typeface="Times New Roman"/>
                  <a:sym typeface="Times New Roman"/>
                </a:defRPr>
              </a:lvl1pPr>
            </a:lstStyle>
            <a:p>
              <a:r>
                <a:t>U</a:t>
              </a:r>
            </a:p>
          </p:txBody>
        </p:sp>
      </p:grpSp>
      <p:grpSp>
        <p:nvGrpSpPr>
          <p:cNvPr id="1166" name="成组"/>
          <p:cNvGrpSpPr/>
          <p:nvPr/>
        </p:nvGrpSpPr>
        <p:grpSpPr>
          <a:xfrm>
            <a:off x="6184960" y="5213914"/>
            <a:ext cx="6526827" cy="3471983"/>
            <a:chOff x="0" y="0"/>
            <a:chExt cx="6526825" cy="3471982"/>
          </a:xfrm>
        </p:grpSpPr>
        <p:sp>
          <p:nvSpPr>
            <p:cNvPr id="1113" name="线条"/>
            <p:cNvSpPr/>
            <p:nvPr/>
          </p:nvSpPr>
          <p:spPr>
            <a:xfrm flipV="1">
              <a:off x="3595568" y="1008746"/>
              <a:ext cx="393951" cy="97084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14" name="线条"/>
            <p:cNvSpPr/>
            <p:nvPr/>
          </p:nvSpPr>
          <p:spPr>
            <a:xfrm flipV="1">
              <a:off x="1855105" y="2467271"/>
              <a:ext cx="789983" cy="56670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15" name="线条"/>
            <p:cNvSpPr/>
            <p:nvPr/>
          </p:nvSpPr>
          <p:spPr>
            <a:xfrm flipH="1">
              <a:off x="2961914" y="683626"/>
              <a:ext cx="316828" cy="973104"/>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16" name="线条"/>
            <p:cNvSpPr/>
            <p:nvPr/>
          </p:nvSpPr>
          <p:spPr>
            <a:xfrm>
              <a:off x="4781585" y="2304711"/>
              <a:ext cx="1" cy="72926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17" name="基波同相分量"/>
            <p:cNvSpPr/>
            <p:nvPr/>
          </p:nvSpPr>
          <p:spPr>
            <a:xfrm>
              <a:off x="2050068" y="0"/>
              <a:ext cx="409373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algn="l" defTabSz="1300480">
                <a:spcBef>
                  <a:spcPts val="2000"/>
                </a:spcBef>
                <a:defRPr sz="2800"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基波同相分量</a:t>
              </a:r>
            </a:p>
          </p:txBody>
        </p:sp>
        <p:sp>
          <p:nvSpPr>
            <p:cNvPr id="1118" name="偶次谐波"/>
            <p:cNvSpPr/>
            <p:nvPr/>
          </p:nvSpPr>
          <p:spPr>
            <a:xfrm>
              <a:off x="3668522" y="476835"/>
              <a:ext cx="215525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algn="l" defTabSz="1300480">
                <a:spcBef>
                  <a:spcPts val="2000"/>
                </a:spcBef>
                <a:defRPr sz="2800"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偶次谐波</a:t>
              </a:r>
            </a:p>
          </p:txBody>
        </p:sp>
        <p:sp>
          <p:nvSpPr>
            <p:cNvPr id="1119" name="三次谐波"/>
            <p:cNvSpPr/>
            <p:nvPr/>
          </p:nvSpPr>
          <p:spPr>
            <a:xfrm>
              <a:off x="0" y="2952693"/>
              <a:ext cx="209272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algn="l" defTabSz="1300480">
                <a:spcBef>
                  <a:spcPts val="2000"/>
                </a:spcBef>
                <a:defRPr sz="2800"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三次谐波</a:t>
              </a:r>
            </a:p>
          </p:txBody>
        </p:sp>
        <p:sp>
          <p:nvSpPr>
            <p:cNvPr id="1120" name="电磁干扰波"/>
            <p:cNvSpPr/>
            <p:nvPr/>
          </p:nvSpPr>
          <p:spPr>
            <a:xfrm>
              <a:off x="3674775" y="3115253"/>
              <a:ext cx="267635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algn="l" defTabSz="1300480">
                <a:spcBef>
                  <a:spcPts val="2000"/>
                </a:spcBef>
                <a:defRPr sz="2800"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电磁干扰波</a:t>
              </a:r>
            </a:p>
          </p:txBody>
        </p:sp>
        <p:sp>
          <p:nvSpPr>
            <p:cNvPr id="1121" name="形状"/>
            <p:cNvSpPr/>
            <p:nvPr/>
          </p:nvSpPr>
          <p:spPr>
            <a:xfrm>
              <a:off x="2117737" y="2171502"/>
              <a:ext cx="3239140" cy="49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0"/>
                  </a:lnTo>
                  <a:lnTo>
                    <a:pt x="0" y="21600"/>
                  </a:lnTo>
                  <a:lnTo>
                    <a:pt x="21600" y="10800"/>
                  </a:lnTo>
                  <a:lnTo>
                    <a:pt x="21600" y="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22" name="形状"/>
            <p:cNvSpPr/>
            <p:nvPr/>
          </p:nvSpPr>
          <p:spPr>
            <a:xfrm>
              <a:off x="5194294" y="2133120"/>
              <a:ext cx="227199" cy="101601"/>
            </a:xfrm>
            <a:custGeom>
              <a:avLst/>
              <a:gdLst/>
              <a:ahLst/>
              <a:cxnLst>
                <a:cxn ang="0">
                  <a:pos x="wd2" y="hd2"/>
                </a:cxn>
                <a:cxn ang="5400000">
                  <a:pos x="wd2" y="hd2"/>
                </a:cxn>
                <a:cxn ang="10800000">
                  <a:pos x="wd2" y="hd2"/>
                </a:cxn>
                <a:cxn ang="16200000">
                  <a:pos x="wd2" y="hd2"/>
                </a:cxn>
              </a:cxnLst>
              <a:rect l="0" t="0" r="r" b="b"/>
              <a:pathLst>
                <a:path w="21600" h="21600" extrusionOk="0">
                  <a:moveTo>
                    <a:pt x="21600" y="10623"/>
                  </a:moveTo>
                  <a:lnTo>
                    <a:pt x="0" y="0"/>
                  </a:lnTo>
                  <a:lnTo>
                    <a:pt x="0" y="21600"/>
                  </a:lnTo>
                  <a:lnTo>
                    <a:pt x="21600" y="10623"/>
                  </a:lnTo>
                  <a:lnTo>
                    <a:pt x="15496" y="10623"/>
                  </a:lnTo>
                  <a:lnTo>
                    <a:pt x="21600" y="10623"/>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23" name="形状"/>
            <p:cNvSpPr/>
            <p:nvPr/>
          </p:nvSpPr>
          <p:spPr>
            <a:xfrm>
              <a:off x="2092725" y="622666"/>
              <a:ext cx="50026" cy="28493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21600"/>
                  </a:lnTo>
                  <a:lnTo>
                    <a:pt x="21600" y="21600"/>
                  </a:lnTo>
                  <a:lnTo>
                    <a:pt x="10800" y="0"/>
                  </a:lnTo>
                  <a:lnTo>
                    <a:pt x="0" y="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24" name="形状"/>
            <p:cNvSpPr/>
            <p:nvPr/>
          </p:nvSpPr>
          <p:spPr>
            <a:xfrm>
              <a:off x="2055206" y="557191"/>
              <a:ext cx="100051" cy="234810"/>
            </a:xfrm>
            <a:custGeom>
              <a:avLst/>
              <a:gdLst/>
              <a:ahLst/>
              <a:cxnLst>
                <a:cxn ang="0">
                  <a:pos x="wd2" y="hd2"/>
                </a:cxn>
                <a:cxn ang="5400000">
                  <a:pos x="wd2" y="hd2"/>
                </a:cxn>
                <a:cxn ang="10800000">
                  <a:pos x="wd2" y="hd2"/>
                </a:cxn>
                <a:cxn ang="16200000">
                  <a:pos x="wd2" y="hd2"/>
                </a:cxn>
              </a:cxnLst>
              <a:rect l="0" t="0" r="r" b="b"/>
              <a:pathLst>
                <a:path w="21600" h="21600" extrusionOk="0">
                  <a:moveTo>
                    <a:pt x="10623" y="0"/>
                  </a:moveTo>
                  <a:lnTo>
                    <a:pt x="0" y="21600"/>
                  </a:lnTo>
                  <a:lnTo>
                    <a:pt x="21600" y="21600"/>
                  </a:lnTo>
                  <a:lnTo>
                    <a:pt x="10623" y="0"/>
                  </a:lnTo>
                  <a:lnTo>
                    <a:pt x="10623" y="6060"/>
                  </a:lnTo>
                  <a:lnTo>
                    <a:pt x="10623" y="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25" name="形状"/>
            <p:cNvSpPr/>
            <p:nvPr/>
          </p:nvSpPr>
          <p:spPr>
            <a:xfrm>
              <a:off x="4045796" y="1065191"/>
              <a:ext cx="706608" cy="1169530"/>
            </a:xfrm>
            <a:custGeom>
              <a:avLst/>
              <a:gdLst/>
              <a:ahLst/>
              <a:cxnLst>
                <a:cxn ang="0">
                  <a:pos x="wd2" y="hd2"/>
                </a:cxn>
                <a:cxn ang="5400000">
                  <a:pos x="wd2" y="hd2"/>
                </a:cxn>
                <a:cxn ang="10800000">
                  <a:pos x="wd2" y="hd2"/>
                </a:cxn>
                <a:cxn ang="16200000">
                  <a:pos x="wd2" y="hd2"/>
                </a:cxn>
              </a:cxnLst>
              <a:rect l="0" t="0" r="r" b="b"/>
              <a:pathLst>
                <a:path w="21600" h="21600" extrusionOk="0">
                  <a:moveTo>
                    <a:pt x="1561" y="21600"/>
                  </a:moveTo>
                  <a:lnTo>
                    <a:pt x="1561" y="21351"/>
                  </a:lnTo>
                  <a:lnTo>
                    <a:pt x="1964" y="16551"/>
                  </a:lnTo>
                  <a:lnTo>
                    <a:pt x="2719" y="12468"/>
                  </a:lnTo>
                  <a:lnTo>
                    <a:pt x="3474" y="10784"/>
                  </a:lnTo>
                  <a:lnTo>
                    <a:pt x="4280" y="9351"/>
                  </a:lnTo>
                  <a:lnTo>
                    <a:pt x="5035" y="7917"/>
                  </a:lnTo>
                  <a:lnTo>
                    <a:pt x="6193" y="6732"/>
                  </a:lnTo>
                  <a:lnTo>
                    <a:pt x="7351" y="5766"/>
                  </a:lnTo>
                  <a:lnTo>
                    <a:pt x="8862" y="4800"/>
                  </a:lnTo>
                  <a:lnTo>
                    <a:pt x="10422" y="3834"/>
                  </a:lnTo>
                  <a:lnTo>
                    <a:pt x="11983" y="3117"/>
                  </a:lnTo>
                  <a:lnTo>
                    <a:pt x="14299" y="2400"/>
                  </a:lnTo>
                  <a:lnTo>
                    <a:pt x="16213" y="1901"/>
                  </a:lnTo>
                  <a:lnTo>
                    <a:pt x="18881" y="1434"/>
                  </a:lnTo>
                  <a:lnTo>
                    <a:pt x="21600" y="1184"/>
                  </a:lnTo>
                  <a:lnTo>
                    <a:pt x="21197" y="0"/>
                  </a:lnTo>
                  <a:lnTo>
                    <a:pt x="18529" y="468"/>
                  </a:lnTo>
                  <a:lnTo>
                    <a:pt x="15810" y="966"/>
                  </a:lnTo>
                  <a:lnTo>
                    <a:pt x="11178" y="2400"/>
                  </a:lnTo>
                  <a:lnTo>
                    <a:pt x="9264" y="3117"/>
                  </a:lnTo>
                  <a:lnTo>
                    <a:pt x="7703" y="4083"/>
                  </a:lnTo>
                  <a:lnTo>
                    <a:pt x="6193" y="5049"/>
                  </a:lnTo>
                  <a:lnTo>
                    <a:pt x="5035" y="6234"/>
                  </a:lnTo>
                  <a:lnTo>
                    <a:pt x="3877" y="7449"/>
                  </a:lnTo>
                  <a:lnTo>
                    <a:pt x="2719" y="9132"/>
                  </a:lnTo>
                  <a:lnTo>
                    <a:pt x="1964" y="10566"/>
                  </a:lnTo>
                  <a:lnTo>
                    <a:pt x="1158" y="12468"/>
                  </a:lnTo>
                  <a:lnTo>
                    <a:pt x="403" y="16551"/>
                  </a:lnTo>
                  <a:lnTo>
                    <a:pt x="0" y="21351"/>
                  </a:lnTo>
                  <a:lnTo>
                    <a:pt x="1561" y="2160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26" name="形状"/>
            <p:cNvSpPr/>
            <p:nvPr/>
          </p:nvSpPr>
          <p:spPr>
            <a:xfrm>
              <a:off x="2709703" y="2221173"/>
              <a:ext cx="1388204" cy="1196623"/>
            </a:xfrm>
            <a:custGeom>
              <a:avLst/>
              <a:gdLst/>
              <a:ahLst/>
              <a:cxnLst>
                <a:cxn ang="0">
                  <a:pos x="wd2" y="hd2"/>
                </a:cxn>
                <a:cxn ang="5400000">
                  <a:pos x="wd2" y="hd2"/>
                </a:cxn>
                <a:cxn ang="10800000">
                  <a:pos x="wd2" y="hd2"/>
                </a:cxn>
                <a:cxn ang="16200000">
                  <a:pos x="wd2" y="hd2"/>
                </a:cxn>
              </a:cxnLst>
              <a:rect l="0" t="0" r="r" b="b"/>
              <a:pathLst>
                <a:path w="21600" h="21600" extrusionOk="0">
                  <a:moveTo>
                    <a:pt x="0" y="731"/>
                  </a:moveTo>
                  <a:lnTo>
                    <a:pt x="1180" y="5880"/>
                  </a:lnTo>
                  <a:lnTo>
                    <a:pt x="2360" y="10328"/>
                  </a:lnTo>
                  <a:lnTo>
                    <a:pt x="3720" y="13862"/>
                  </a:lnTo>
                  <a:lnTo>
                    <a:pt x="5105" y="16908"/>
                  </a:lnTo>
                  <a:lnTo>
                    <a:pt x="5900" y="18096"/>
                  </a:lnTo>
                  <a:lnTo>
                    <a:pt x="6875" y="19010"/>
                  </a:lnTo>
                  <a:lnTo>
                    <a:pt x="7645" y="19955"/>
                  </a:lnTo>
                  <a:lnTo>
                    <a:pt x="8440" y="20656"/>
                  </a:lnTo>
                  <a:lnTo>
                    <a:pt x="9415" y="21143"/>
                  </a:lnTo>
                  <a:lnTo>
                    <a:pt x="10210" y="21387"/>
                  </a:lnTo>
                  <a:lnTo>
                    <a:pt x="11185" y="21600"/>
                  </a:lnTo>
                  <a:lnTo>
                    <a:pt x="11980" y="21600"/>
                  </a:lnTo>
                  <a:lnTo>
                    <a:pt x="12955" y="21387"/>
                  </a:lnTo>
                  <a:lnTo>
                    <a:pt x="13750" y="20899"/>
                  </a:lnTo>
                  <a:lnTo>
                    <a:pt x="14520" y="20442"/>
                  </a:lnTo>
                  <a:lnTo>
                    <a:pt x="15520" y="19742"/>
                  </a:lnTo>
                  <a:lnTo>
                    <a:pt x="16290" y="19010"/>
                  </a:lnTo>
                  <a:lnTo>
                    <a:pt x="16880" y="17853"/>
                  </a:lnTo>
                  <a:lnTo>
                    <a:pt x="17675" y="16908"/>
                  </a:lnTo>
                  <a:lnTo>
                    <a:pt x="18265" y="15507"/>
                  </a:lnTo>
                  <a:lnTo>
                    <a:pt x="19445" y="12460"/>
                  </a:lnTo>
                  <a:lnTo>
                    <a:pt x="20420" y="8926"/>
                  </a:lnTo>
                  <a:lnTo>
                    <a:pt x="21215" y="4722"/>
                  </a:lnTo>
                  <a:lnTo>
                    <a:pt x="21600" y="244"/>
                  </a:lnTo>
                  <a:lnTo>
                    <a:pt x="20805" y="0"/>
                  </a:lnTo>
                  <a:lnTo>
                    <a:pt x="20420" y="4722"/>
                  </a:lnTo>
                  <a:lnTo>
                    <a:pt x="19625" y="8683"/>
                  </a:lnTo>
                  <a:lnTo>
                    <a:pt x="18650" y="12217"/>
                  </a:lnTo>
                  <a:lnTo>
                    <a:pt x="17470" y="15019"/>
                  </a:lnTo>
                  <a:lnTo>
                    <a:pt x="16290" y="17396"/>
                  </a:lnTo>
                  <a:lnTo>
                    <a:pt x="15700" y="18310"/>
                  </a:lnTo>
                  <a:lnTo>
                    <a:pt x="14930" y="19010"/>
                  </a:lnTo>
                  <a:lnTo>
                    <a:pt x="14135" y="19742"/>
                  </a:lnTo>
                  <a:lnTo>
                    <a:pt x="13545" y="20199"/>
                  </a:lnTo>
                  <a:lnTo>
                    <a:pt x="12750" y="20442"/>
                  </a:lnTo>
                  <a:lnTo>
                    <a:pt x="11980" y="20656"/>
                  </a:lnTo>
                  <a:lnTo>
                    <a:pt x="11185" y="20656"/>
                  </a:lnTo>
                  <a:lnTo>
                    <a:pt x="10415" y="20442"/>
                  </a:lnTo>
                  <a:lnTo>
                    <a:pt x="9620" y="20199"/>
                  </a:lnTo>
                  <a:lnTo>
                    <a:pt x="8825" y="19742"/>
                  </a:lnTo>
                  <a:lnTo>
                    <a:pt x="8055" y="19010"/>
                  </a:lnTo>
                  <a:lnTo>
                    <a:pt x="7465" y="18310"/>
                  </a:lnTo>
                  <a:lnTo>
                    <a:pt x="6670" y="17396"/>
                  </a:lnTo>
                  <a:lnTo>
                    <a:pt x="5900" y="16208"/>
                  </a:lnTo>
                  <a:lnTo>
                    <a:pt x="4310" y="13405"/>
                  </a:lnTo>
                  <a:lnTo>
                    <a:pt x="3130" y="9871"/>
                  </a:lnTo>
                  <a:lnTo>
                    <a:pt x="1950" y="5636"/>
                  </a:lnTo>
                  <a:lnTo>
                    <a:pt x="975" y="731"/>
                  </a:lnTo>
                  <a:lnTo>
                    <a:pt x="0" y="731"/>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27" name="形状"/>
            <p:cNvSpPr/>
            <p:nvPr/>
          </p:nvSpPr>
          <p:spPr>
            <a:xfrm>
              <a:off x="2092725" y="1065191"/>
              <a:ext cx="679511" cy="1196623"/>
            </a:xfrm>
            <a:custGeom>
              <a:avLst/>
              <a:gdLst/>
              <a:ahLst/>
              <a:cxnLst>
                <a:cxn ang="0">
                  <a:pos x="wd2" y="hd2"/>
                </a:cxn>
                <a:cxn ang="5400000">
                  <a:pos x="wd2" y="hd2"/>
                </a:cxn>
                <a:cxn ang="10800000">
                  <a:pos x="wd2" y="hd2"/>
                </a:cxn>
                <a:cxn ang="16200000">
                  <a:pos x="wd2" y="hd2"/>
                </a:cxn>
              </a:cxnLst>
              <a:rect l="0" t="0" r="r" b="b"/>
              <a:pathLst>
                <a:path w="21600" h="21600" extrusionOk="0">
                  <a:moveTo>
                    <a:pt x="366" y="944"/>
                  </a:moveTo>
                  <a:lnTo>
                    <a:pt x="3190" y="944"/>
                  </a:lnTo>
                  <a:lnTo>
                    <a:pt x="4812" y="1158"/>
                  </a:lnTo>
                  <a:lnTo>
                    <a:pt x="6015" y="1645"/>
                  </a:lnTo>
                  <a:lnTo>
                    <a:pt x="7584" y="2346"/>
                  </a:lnTo>
                  <a:lnTo>
                    <a:pt x="9205" y="3047"/>
                  </a:lnTo>
                  <a:lnTo>
                    <a:pt x="10408" y="3991"/>
                  </a:lnTo>
                  <a:lnTo>
                    <a:pt x="11977" y="4935"/>
                  </a:lnTo>
                  <a:lnTo>
                    <a:pt x="14383" y="7738"/>
                  </a:lnTo>
                  <a:lnTo>
                    <a:pt x="15585" y="9627"/>
                  </a:lnTo>
                  <a:lnTo>
                    <a:pt x="16788" y="11485"/>
                  </a:lnTo>
                  <a:lnTo>
                    <a:pt x="18410" y="16177"/>
                  </a:lnTo>
                  <a:lnTo>
                    <a:pt x="19613" y="21600"/>
                  </a:lnTo>
                  <a:lnTo>
                    <a:pt x="21600" y="21600"/>
                  </a:lnTo>
                  <a:lnTo>
                    <a:pt x="20031" y="15964"/>
                  </a:lnTo>
                  <a:lnTo>
                    <a:pt x="18410" y="11272"/>
                  </a:lnTo>
                  <a:lnTo>
                    <a:pt x="17207" y="9140"/>
                  </a:lnTo>
                  <a:lnTo>
                    <a:pt x="14801" y="5849"/>
                  </a:lnTo>
                  <a:lnTo>
                    <a:pt x="13180" y="4448"/>
                  </a:lnTo>
                  <a:lnTo>
                    <a:pt x="11977" y="3290"/>
                  </a:lnTo>
                  <a:lnTo>
                    <a:pt x="10408" y="2346"/>
                  </a:lnTo>
                  <a:lnTo>
                    <a:pt x="8786" y="1401"/>
                  </a:lnTo>
                  <a:lnTo>
                    <a:pt x="7217" y="944"/>
                  </a:lnTo>
                  <a:lnTo>
                    <a:pt x="5178" y="457"/>
                  </a:lnTo>
                  <a:lnTo>
                    <a:pt x="3609" y="0"/>
                  </a:lnTo>
                  <a:lnTo>
                    <a:pt x="0" y="0"/>
                  </a:lnTo>
                  <a:lnTo>
                    <a:pt x="366" y="944"/>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28" name="线条"/>
            <p:cNvSpPr/>
            <p:nvPr/>
          </p:nvSpPr>
          <p:spPr>
            <a:xfrm>
              <a:off x="3428817" y="2144409"/>
              <a:ext cx="239706" cy="1422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4" y="19567"/>
                  </a:lnTo>
                  <a:lnTo>
                    <a:pt x="5622" y="0"/>
                  </a:lnTo>
                  <a:lnTo>
                    <a:pt x="5622" y="4066"/>
                  </a:lnTo>
                  <a:lnTo>
                    <a:pt x="4586" y="9911"/>
                  </a:lnTo>
                  <a:lnTo>
                    <a:pt x="4586" y="13722"/>
                  </a:lnTo>
                  <a:lnTo>
                    <a:pt x="6805" y="7878"/>
                  </a:lnTo>
                  <a:lnTo>
                    <a:pt x="6805" y="21600"/>
                  </a:lnTo>
                  <a:lnTo>
                    <a:pt x="10208" y="9911"/>
                  </a:lnTo>
                  <a:lnTo>
                    <a:pt x="14795" y="17788"/>
                  </a:lnTo>
                  <a:lnTo>
                    <a:pt x="18197" y="7878"/>
                  </a:lnTo>
                  <a:lnTo>
                    <a:pt x="15830" y="9911"/>
                  </a:lnTo>
                  <a:lnTo>
                    <a:pt x="20416" y="5845"/>
                  </a:lnTo>
                  <a:lnTo>
                    <a:pt x="21600" y="19567"/>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29" name="线条"/>
            <p:cNvSpPr/>
            <p:nvPr/>
          </p:nvSpPr>
          <p:spPr>
            <a:xfrm>
              <a:off x="3656015" y="2171502"/>
              <a:ext cx="175090" cy="90312"/>
            </a:xfrm>
            <a:custGeom>
              <a:avLst/>
              <a:gdLst/>
              <a:ahLst/>
              <a:cxnLst>
                <a:cxn ang="0">
                  <a:pos x="wd2" y="hd2"/>
                </a:cxn>
                <a:cxn ang="5400000">
                  <a:pos x="wd2" y="hd2"/>
                </a:cxn>
                <a:cxn ang="10800000">
                  <a:pos x="wd2" y="hd2"/>
                </a:cxn>
                <a:cxn ang="16200000">
                  <a:pos x="wd2" y="hd2"/>
                </a:cxn>
              </a:cxnLst>
              <a:rect l="0" t="0" r="r" b="b"/>
              <a:pathLst>
                <a:path w="21600" h="21600" extrusionOk="0">
                  <a:moveTo>
                    <a:pt x="0" y="2800"/>
                  </a:moveTo>
                  <a:lnTo>
                    <a:pt x="3028" y="21600"/>
                  </a:lnTo>
                  <a:lnTo>
                    <a:pt x="4643" y="18400"/>
                  </a:lnTo>
                  <a:lnTo>
                    <a:pt x="6258" y="18400"/>
                  </a:lnTo>
                  <a:lnTo>
                    <a:pt x="4643" y="2800"/>
                  </a:lnTo>
                  <a:lnTo>
                    <a:pt x="10901" y="15200"/>
                  </a:lnTo>
                  <a:lnTo>
                    <a:pt x="13929" y="2800"/>
                  </a:lnTo>
                  <a:lnTo>
                    <a:pt x="16957" y="18400"/>
                  </a:lnTo>
                  <a:lnTo>
                    <a:pt x="20187" y="15200"/>
                  </a:lnTo>
                  <a:lnTo>
                    <a:pt x="21600" y="0"/>
                  </a:lnTo>
                  <a:lnTo>
                    <a:pt x="21600" y="60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30" name="线条"/>
            <p:cNvSpPr/>
            <p:nvPr/>
          </p:nvSpPr>
          <p:spPr>
            <a:xfrm>
              <a:off x="3226632" y="2144409"/>
              <a:ext cx="202186" cy="117405"/>
            </a:xfrm>
            <a:custGeom>
              <a:avLst/>
              <a:gdLst/>
              <a:ahLst/>
              <a:cxnLst>
                <a:cxn ang="0">
                  <a:pos x="wd2" y="hd2"/>
                </a:cxn>
                <a:cxn ang="5400000">
                  <a:pos x="wd2" y="hd2"/>
                </a:cxn>
                <a:cxn ang="10800000">
                  <a:pos x="wd2" y="hd2"/>
                </a:cxn>
                <a:cxn ang="16200000">
                  <a:pos x="wd2" y="hd2"/>
                </a:cxn>
              </a:cxnLst>
              <a:rect l="0" t="0" r="r" b="b"/>
              <a:pathLst>
                <a:path w="21600" h="21600" extrusionOk="0">
                  <a:moveTo>
                    <a:pt x="0" y="4937"/>
                  </a:moveTo>
                  <a:lnTo>
                    <a:pt x="6728" y="19131"/>
                  </a:lnTo>
                  <a:lnTo>
                    <a:pt x="6728" y="16663"/>
                  </a:lnTo>
                  <a:lnTo>
                    <a:pt x="8144" y="12034"/>
                  </a:lnTo>
                  <a:lnTo>
                    <a:pt x="6728" y="9566"/>
                  </a:lnTo>
                  <a:lnTo>
                    <a:pt x="12216" y="21600"/>
                  </a:lnTo>
                  <a:lnTo>
                    <a:pt x="14872" y="7097"/>
                  </a:lnTo>
                  <a:lnTo>
                    <a:pt x="20361" y="19131"/>
                  </a:lnTo>
                  <a:lnTo>
                    <a:pt x="20361" y="9566"/>
                  </a:lnTo>
                  <a:lnTo>
                    <a:pt x="21600" y="0"/>
                  </a:lnTo>
                  <a:lnTo>
                    <a:pt x="20361" y="2469"/>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31" name="线条"/>
            <p:cNvSpPr/>
            <p:nvPr/>
          </p:nvSpPr>
          <p:spPr>
            <a:xfrm>
              <a:off x="3061965" y="2144409"/>
              <a:ext cx="177174" cy="142241"/>
            </a:xfrm>
            <a:custGeom>
              <a:avLst/>
              <a:gdLst/>
              <a:ahLst/>
              <a:cxnLst>
                <a:cxn ang="0">
                  <a:pos x="wd2" y="hd2"/>
                </a:cxn>
                <a:cxn ang="5400000">
                  <a:pos x="wd2" y="hd2"/>
                </a:cxn>
                <a:cxn ang="10800000">
                  <a:pos x="wd2" y="hd2"/>
                </a:cxn>
                <a:cxn ang="16200000">
                  <a:pos x="wd2" y="hd2"/>
                </a:cxn>
              </a:cxnLst>
              <a:rect l="0" t="0" r="r" b="b"/>
              <a:pathLst>
                <a:path w="21600" h="21600" extrusionOk="0">
                  <a:moveTo>
                    <a:pt x="0" y="2033"/>
                  </a:moveTo>
                  <a:lnTo>
                    <a:pt x="3230" y="15755"/>
                  </a:lnTo>
                  <a:lnTo>
                    <a:pt x="4643" y="11689"/>
                  </a:lnTo>
                  <a:lnTo>
                    <a:pt x="6258" y="9911"/>
                  </a:lnTo>
                  <a:lnTo>
                    <a:pt x="7671" y="0"/>
                  </a:lnTo>
                  <a:lnTo>
                    <a:pt x="9286" y="21600"/>
                  </a:lnTo>
                  <a:lnTo>
                    <a:pt x="10901" y="7878"/>
                  </a:lnTo>
                  <a:lnTo>
                    <a:pt x="15544" y="15755"/>
                  </a:lnTo>
                  <a:lnTo>
                    <a:pt x="20187" y="7878"/>
                  </a:lnTo>
                  <a:lnTo>
                    <a:pt x="18572" y="5845"/>
                  </a:lnTo>
                  <a:lnTo>
                    <a:pt x="21600" y="2033"/>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32" name="线条"/>
            <p:cNvSpPr/>
            <p:nvPr/>
          </p:nvSpPr>
          <p:spPr>
            <a:xfrm>
              <a:off x="2886876" y="2144409"/>
              <a:ext cx="164668" cy="128694"/>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lnTo>
                    <a:pt x="3240" y="19636"/>
                  </a:lnTo>
                  <a:lnTo>
                    <a:pt x="4968" y="15148"/>
                  </a:lnTo>
                  <a:lnTo>
                    <a:pt x="6696" y="12904"/>
                  </a:lnTo>
                  <a:lnTo>
                    <a:pt x="4968" y="6452"/>
                  </a:lnTo>
                  <a:lnTo>
                    <a:pt x="8208" y="21600"/>
                  </a:lnTo>
                  <a:lnTo>
                    <a:pt x="9936" y="4488"/>
                  </a:lnTo>
                  <a:lnTo>
                    <a:pt x="16632" y="19636"/>
                  </a:lnTo>
                  <a:lnTo>
                    <a:pt x="21600" y="10940"/>
                  </a:lnTo>
                  <a:lnTo>
                    <a:pt x="21600" y="0"/>
                  </a:lnTo>
                  <a:lnTo>
                    <a:pt x="21600" y="19636"/>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33" name="线条"/>
            <p:cNvSpPr/>
            <p:nvPr/>
          </p:nvSpPr>
          <p:spPr>
            <a:xfrm>
              <a:off x="2130244" y="2171502"/>
              <a:ext cx="200102" cy="90312"/>
            </a:xfrm>
            <a:custGeom>
              <a:avLst/>
              <a:gdLst/>
              <a:ahLst/>
              <a:cxnLst>
                <a:cxn ang="0">
                  <a:pos x="wd2" y="hd2"/>
                </a:cxn>
                <a:cxn ang="5400000">
                  <a:pos x="wd2" y="hd2"/>
                </a:cxn>
                <a:cxn ang="10800000">
                  <a:pos x="wd2" y="hd2"/>
                </a:cxn>
                <a:cxn ang="16200000">
                  <a:pos x="wd2" y="hd2"/>
                </a:cxn>
              </a:cxnLst>
              <a:rect l="0" t="0" r="r" b="b"/>
              <a:pathLst>
                <a:path w="21600" h="21600" extrusionOk="0">
                  <a:moveTo>
                    <a:pt x="0" y="6000"/>
                  </a:moveTo>
                  <a:lnTo>
                    <a:pt x="1239" y="6000"/>
                  </a:lnTo>
                  <a:lnTo>
                    <a:pt x="4072" y="21600"/>
                  </a:lnTo>
                  <a:lnTo>
                    <a:pt x="4072" y="6000"/>
                  </a:lnTo>
                  <a:lnTo>
                    <a:pt x="10800" y="21600"/>
                  </a:lnTo>
                  <a:lnTo>
                    <a:pt x="6728" y="2800"/>
                  </a:lnTo>
                  <a:lnTo>
                    <a:pt x="13456" y="15200"/>
                  </a:lnTo>
                  <a:lnTo>
                    <a:pt x="10800" y="2800"/>
                  </a:lnTo>
                  <a:lnTo>
                    <a:pt x="16289" y="18400"/>
                  </a:lnTo>
                  <a:lnTo>
                    <a:pt x="16289" y="0"/>
                  </a:lnTo>
                  <a:lnTo>
                    <a:pt x="18944" y="15200"/>
                  </a:lnTo>
                  <a:lnTo>
                    <a:pt x="20361" y="2800"/>
                  </a:lnTo>
                  <a:lnTo>
                    <a:pt x="21600"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34" name="线条"/>
            <p:cNvSpPr/>
            <p:nvPr/>
          </p:nvSpPr>
          <p:spPr>
            <a:xfrm>
              <a:off x="2672184" y="2182791"/>
              <a:ext cx="200102" cy="65477"/>
            </a:xfrm>
            <a:custGeom>
              <a:avLst/>
              <a:gdLst/>
              <a:ahLst/>
              <a:cxnLst>
                <a:cxn ang="0">
                  <a:pos x="wd2" y="hd2"/>
                </a:cxn>
                <a:cxn ang="5400000">
                  <a:pos x="wd2" y="hd2"/>
                </a:cxn>
                <a:cxn ang="10800000">
                  <a:pos x="wd2" y="hd2"/>
                </a:cxn>
                <a:cxn ang="16200000">
                  <a:pos x="wd2" y="hd2"/>
                </a:cxn>
              </a:cxnLst>
              <a:rect l="0" t="0" r="r" b="b"/>
              <a:pathLst>
                <a:path w="21600" h="21600" extrusionOk="0">
                  <a:moveTo>
                    <a:pt x="0" y="12738"/>
                  </a:moveTo>
                  <a:lnTo>
                    <a:pt x="4072" y="0"/>
                  </a:lnTo>
                  <a:lnTo>
                    <a:pt x="4072" y="17169"/>
                  </a:lnTo>
                  <a:lnTo>
                    <a:pt x="8144" y="0"/>
                  </a:lnTo>
                  <a:lnTo>
                    <a:pt x="13456" y="21600"/>
                  </a:lnTo>
                  <a:lnTo>
                    <a:pt x="13456" y="0"/>
                  </a:lnTo>
                  <a:lnTo>
                    <a:pt x="18944" y="17169"/>
                  </a:lnTo>
                  <a:lnTo>
                    <a:pt x="21600" y="4431"/>
                  </a:lnTo>
                  <a:lnTo>
                    <a:pt x="20361" y="8862"/>
                  </a:lnTo>
                  <a:lnTo>
                    <a:pt x="21600"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35" name="线条"/>
            <p:cNvSpPr/>
            <p:nvPr/>
          </p:nvSpPr>
          <p:spPr>
            <a:xfrm>
              <a:off x="2507518" y="2171502"/>
              <a:ext cx="164667" cy="90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28" y="21600"/>
                  </a:lnTo>
                  <a:lnTo>
                    <a:pt x="3456" y="15200"/>
                  </a:lnTo>
                  <a:lnTo>
                    <a:pt x="4968" y="2800"/>
                  </a:lnTo>
                  <a:lnTo>
                    <a:pt x="6696" y="15200"/>
                  </a:lnTo>
                  <a:lnTo>
                    <a:pt x="9936" y="0"/>
                  </a:lnTo>
                  <a:lnTo>
                    <a:pt x="9936" y="12000"/>
                  </a:lnTo>
                  <a:lnTo>
                    <a:pt x="14904" y="2800"/>
                  </a:lnTo>
                  <a:lnTo>
                    <a:pt x="16632" y="2800"/>
                  </a:lnTo>
                  <a:lnTo>
                    <a:pt x="21600" y="0"/>
                  </a:lnTo>
                  <a:lnTo>
                    <a:pt x="19872" y="152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36" name="线条"/>
            <p:cNvSpPr/>
            <p:nvPr/>
          </p:nvSpPr>
          <p:spPr>
            <a:xfrm>
              <a:off x="2330345" y="2171502"/>
              <a:ext cx="152161" cy="90312"/>
            </a:xfrm>
            <a:custGeom>
              <a:avLst/>
              <a:gdLst/>
              <a:ahLst/>
              <a:cxnLst>
                <a:cxn ang="0">
                  <a:pos x="wd2" y="hd2"/>
                </a:cxn>
                <a:cxn ang="5400000">
                  <a:pos x="wd2" y="hd2"/>
                </a:cxn>
                <a:cxn ang="10800000">
                  <a:pos x="wd2" y="hd2"/>
                </a:cxn>
                <a:cxn ang="16200000">
                  <a:pos x="wd2" y="hd2"/>
                </a:cxn>
              </a:cxnLst>
              <a:rect l="0" t="0" r="r" b="b"/>
              <a:pathLst>
                <a:path w="21600" h="21600" extrusionOk="0">
                  <a:moveTo>
                    <a:pt x="0" y="15200"/>
                  </a:moveTo>
                  <a:lnTo>
                    <a:pt x="1878" y="2800"/>
                  </a:lnTo>
                  <a:lnTo>
                    <a:pt x="3757" y="6000"/>
                  </a:lnTo>
                  <a:lnTo>
                    <a:pt x="5400" y="6000"/>
                  </a:lnTo>
                  <a:lnTo>
                    <a:pt x="7278" y="21600"/>
                  </a:lnTo>
                  <a:lnTo>
                    <a:pt x="8922" y="9200"/>
                  </a:lnTo>
                  <a:lnTo>
                    <a:pt x="10800" y="12000"/>
                  </a:lnTo>
                  <a:lnTo>
                    <a:pt x="14322" y="18400"/>
                  </a:lnTo>
                  <a:lnTo>
                    <a:pt x="18078" y="0"/>
                  </a:lnTo>
                  <a:lnTo>
                    <a:pt x="19722" y="18400"/>
                  </a:lnTo>
                  <a:lnTo>
                    <a:pt x="21600" y="60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37" name="线条"/>
            <p:cNvSpPr/>
            <p:nvPr/>
          </p:nvSpPr>
          <p:spPr>
            <a:xfrm>
              <a:off x="4752404" y="2133120"/>
              <a:ext cx="177174" cy="139983"/>
            </a:xfrm>
            <a:custGeom>
              <a:avLst/>
              <a:gdLst/>
              <a:ahLst/>
              <a:cxnLst>
                <a:cxn ang="0">
                  <a:pos x="wd2" y="hd2"/>
                </a:cxn>
                <a:cxn ang="5400000">
                  <a:pos x="wd2" y="hd2"/>
                </a:cxn>
                <a:cxn ang="10800000">
                  <a:pos x="wd2" y="hd2"/>
                </a:cxn>
                <a:cxn ang="16200000">
                  <a:pos x="wd2" y="hd2"/>
                </a:cxn>
              </a:cxnLst>
              <a:rect l="0" t="0" r="r" b="b"/>
              <a:pathLst>
                <a:path w="21600" h="21600" extrusionOk="0">
                  <a:moveTo>
                    <a:pt x="0" y="1800"/>
                  </a:moveTo>
                  <a:lnTo>
                    <a:pt x="3028" y="17743"/>
                  </a:lnTo>
                  <a:lnTo>
                    <a:pt x="4643" y="11829"/>
                  </a:lnTo>
                  <a:lnTo>
                    <a:pt x="6258" y="11829"/>
                  </a:lnTo>
                  <a:lnTo>
                    <a:pt x="7671" y="0"/>
                  </a:lnTo>
                  <a:lnTo>
                    <a:pt x="9286" y="21600"/>
                  </a:lnTo>
                  <a:lnTo>
                    <a:pt x="12314" y="7714"/>
                  </a:lnTo>
                  <a:lnTo>
                    <a:pt x="15544" y="17743"/>
                  </a:lnTo>
                  <a:lnTo>
                    <a:pt x="20187" y="9771"/>
                  </a:lnTo>
                  <a:lnTo>
                    <a:pt x="18572" y="5914"/>
                  </a:lnTo>
                  <a:lnTo>
                    <a:pt x="21600" y="180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38" name="线条"/>
            <p:cNvSpPr/>
            <p:nvPr/>
          </p:nvSpPr>
          <p:spPr>
            <a:xfrm>
              <a:off x="4577315" y="2133120"/>
              <a:ext cx="162583" cy="128694"/>
            </a:xfrm>
            <a:custGeom>
              <a:avLst/>
              <a:gdLst/>
              <a:ahLst/>
              <a:cxnLst>
                <a:cxn ang="0">
                  <a:pos x="wd2" y="hd2"/>
                </a:cxn>
                <a:cxn ang="5400000">
                  <a:pos x="wd2" y="hd2"/>
                </a:cxn>
                <a:cxn ang="10800000">
                  <a:pos x="wd2" y="hd2"/>
                </a:cxn>
                <a:cxn ang="16200000">
                  <a:pos x="wd2" y="hd2"/>
                </a:cxn>
              </a:cxnLst>
              <a:rect l="0" t="0" r="r" b="b"/>
              <a:pathLst>
                <a:path w="21600" h="21600" extrusionOk="0">
                  <a:moveTo>
                    <a:pt x="0" y="8416"/>
                  </a:moveTo>
                  <a:lnTo>
                    <a:pt x="3273" y="19356"/>
                  </a:lnTo>
                  <a:lnTo>
                    <a:pt x="5018" y="14868"/>
                  </a:lnTo>
                  <a:lnTo>
                    <a:pt x="6545" y="12904"/>
                  </a:lnTo>
                  <a:lnTo>
                    <a:pt x="5018" y="6452"/>
                  </a:lnTo>
                  <a:lnTo>
                    <a:pt x="8291" y="21600"/>
                  </a:lnTo>
                  <a:lnTo>
                    <a:pt x="10036" y="6452"/>
                  </a:lnTo>
                  <a:lnTo>
                    <a:pt x="16582" y="19356"/>
                  </a:lnTo>
                  <a:lnTo>
                    <a:pt x="21600" y="10660"/>
                  </a:lnTo>
                  <a:lnTo>
                    <a:pt x="21600" y="0"/>
                  </a:lnTo>
                  <a:lnTo>
                    <a:pt x="21600" y="19356"/>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39" name="线条"/>
            <p:cNvSpPr/>
            <p:nvPr/>
          </p:nvSpPr>
          <p:spPr>
            <a:xfrm>
              <a:off x="3820682" y="2157955"/>
              <a:ext cx="200102" cy="103859"/>
            </a:xfrm>
            <a:custGeom>
              <a:avLst/>
              <a:gdLst/>
              <a:ahLst/>
              <a:cxnLst>
                <a:cxn ang="0">
                  <a:pos x="wd2" y="hd2"/>
                </a:cxn>
                <a:cxn ang="5400000">
                  <a:pos x="wd2" y="hd2"/>
                </a:cxn>
                <a:cxn ang="10800000">
                  <a:pos x="wd2" y="hd2"/>
                </a:cxn>
                <a:cxn ang="16200000">
                  <a:pos x="wd2" y="hd2"/>
                </a:cxn>
              </a:cxnLst>
              <a:rect l="0" t="0" r="r" b="b"/>
              <a:pathLst>
                <a:path w="21600" h="21600" extrusionOk="0">
                  <a:moveTo>
                    <a:pt x="0" y="5226"/>
                  </a:moveTo>
                  <a:lnTo>
                    <a:pt x="1239" y="8013"/>
                  </a:lnTo>
                  <a:lnTo>
                    <a:pt x="3895" y="21600"/>
                  </a:lnTo>
                  <a:lnTo>
                    <a:pt x="3895" y="5226"/>
                  </a:lnTo>
                  <a:lnTo>
                    <a:pt x="12039" y="18813"/>
                  </a:lnTo>
                  <a:lnTo>
                    <a:pt x="6728" y="5226"/>
                  </a:lnTo>
                  <a:lnTo>
                    <a:pt x="13456" y="13239"/>
                  </a:lnTo>
                  <a:lnTo>
                    <a:pt x="12039" y="5226"/>
                  </a:lnTo>
                  <a:lnTo>
                    <a:pt x="16111" y="16026"/>
                  </a:lnTo>
                  <a:lnTo>
                    <a:pt x="16111" y="2787"/>
                  </a:lnTo>
                  <a:lnTo>
                    <a:pt x="18944" y="13239"/>
                  </a:lnTo>
                  <a:lnTo>
                    <a:pt x="20184" y="2787"/>
                  </a:lnTo>
                  <a:lnTo>
                    <a:pt x="21600"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40" name="线条"/>
            <p:cNvSpPr/>
            <p:nvPr/>
          </p:nvSpPr>
          <p:spPr>
            <a:xfrm>
              <a:off x="4362623" y="2171502"/>
              <a:ext cx="200102" cy="63219"/>
            </a:xfrm>
            <a:custGeom>
              <a:avLst/>
              <a:gdLst/>
              <a:ahLst/>
              <a:cxnLst>
                <a:cxn ang="0">
                  <a:pos x="wd2" y="hd2"/>
                </a:cxn>
                <a:cxn ang="5400000">
                  <a:pos x="wd2" y="hd2"/>
                </a:cxn>
                <a:cxn ang="10800000">
                  <a:pos x="wd2" y="hd2"/>
                </a:cxn>
                <a:cxn ang="16200000">
                  <a:pos x="wd2" y="hd2"/>
                </a:cxn>
              </a:cxnLst>
              <a:rect l="0" t="0" r="r" b="b"/>
              <a:pathLst>
                <a:path w="21600" h="21600" extrusionOk="0">
                  <a:moveTo>
                    <a:pt x="0" y="17053"/>
                  </a:moveTo>
                  <a:lnTo>
                    <a:pt x="4072" y="0"/>
                  </a:lnTo>
                  <a:lnTo>
                    <a:pt x="4072" y="8526"/>
                  </a:lnTo>
                  <a:lnTo>
                    <a:pt x="5311" y="17053"/>
                  </a:lnTo>
                  <a:lnTo>
                    <a:pt x="8144" y="0"/>
                  </a:lnTo>
                  <a:lnTo>
                    <a:pt x="13456" y="21600"/>
                  </a:lnTo>
                  <a:lnTo>
                    <a:pt x="13456" y="3979"/>
                  </a:lnTo>
                  <a:lnTo>
                    <a:pt x="18944" y="17053"/>
                  </a:lnTo>
                  <a:lnTo>
                    <a:pt x="21600" y="3979"/>
                  </a:lnTo>
                  <a:lnTo>
                    <a:pt x="20361" y="8526"/>
                  </a:lnTo>
                  <a:lnTo>
                    <a:pt x="21600"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41" name="线条"/>
            <p:cNvSpPr/>
            <p:nvPr/>
          </p:nvSpPr>
          <p:spPr>
            <a:xfrm>
              <a:off x="4197956" y="2157955"/>
              <a:ext cx="164668" cy="1038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813"/>
                  </a:lnTo>
                  <a:lnTo>
                    <a:pt x="1728" y="21600"/>
                  </a:lnTo>
                  <a:lnTo>
                    <a:pt x="1728" y="18813"/>
                  </a:lnTo>
                  <a:lnTo>
                    <a:pt x="3240" y="13239"/>
                  </a:lnTo>
                  <a:lnTo>
                    <a:pt x="4968" y="2787"/>
                  </a:lnTo>
                  <a:lnTo>
                    <a:pt x="6696" y="16026"/>
                  </a:lnTo>
                  <a:lnTo>
                    <a:pt x="9936" y="2787"/>
                  </a:lnTo>
                  <a:lnTo>
                    <a:pt x="9936" y="10800"/>
                  </a:lnTo>
                  <a:lnTo>
                    <a:pt x="14904" y="5226"/>
                  </a:lnTo>
                  <a:lnTo>
                    <a:pt x="16632" y="5226"/>
                  </a:lnTo>
                  <a:lnTo>
                    <a:pt x="21600" y="2787"/>
                  </a:lnTo>
                  <a:lnTo>
                    <a:pt x="19872" y="13239"/>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42" name="线条"/>
            <p:cNvSpPr/>
            <p:nvPr/>
          </p:nvSpPr>
          <p:spPr>
            <a:xfrm>
              <a:off x="4020783" y="2157955"/>
              <a:ext cx="152161" cy="103859"/>
            </a:xfrm>
            <a:custGeom>
              <a:avLst/>
              <a:gdLst/>
              <a:ahLst/>
              <a:cxnLst>
                <a:cxn ang="0">
                  <a:pos x="wd2" y="hd2"/>
                </a:cxn>
                <a:cxn ang="5400000">
                  <a:pos x="wd2" y="hd2"/>
                </a:cxn>
                <a:cxn ang="10800000">
                  <a:pos x="wd2" y="hd2"/>
                </a:cxn>
                <a:cxn ang="16200000">
                  <a:pos x="wd2" y="hd2"/>
                </a:cxn>
              </a:cxnLst>
              <a:rect l="0" t="0" r="r" b="b"/>
              <a:pathLst>
                <a:path w="21600" h="21600" extrusionOk="0">
                  <a:moveTo>
                    <a:pt x="0" y="13239"/>
                  </a:moveTo>
                  <a:lnTo>
                    <a:pt x="1878" y="5226"/>
                  </a:lnTo>
                  <a:lnTo>
                    <a:pt x="3522" y="5226"/>
                  </a:lnTo>
                  <a:lnTo>
                    <a:pt x="5400" y="8013"/>
                  </a:lnTo>
                  <a:lnTo>
                    <a:pt x="7278" y="21600"/>
                  </a:lnTo>
                  <a:lnTo>
                    <a:pt x="8922" y="8013"/>
                  </a:lnTo>
                  <a:lnTo>
                    <a:pt x="14322" y="16026"/>
                  </a:lnTo>
                  <a:lnTo>
                    <a:pt x="18078" y="0"/>
                  </a:lnTo>
                  <a:lnTo>
                    <a:pt x="19722" y="16026"/>
                  </a:lnTo>
                  <a:lnTo>
                    <a:pt x="21600" y="5226"/>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43" name="形状"/>
            <p:cNvSpPr/>
            <p:nvPr/>
          </p:nvSpPr>
          <p:spPr>
            <a:xfrm>
              <a:off x="4639847" y="1519004"/>
              <a:ext cx="416878" cy="690881"/>
            </a:xfrm>
            <a:custGeom>
              <a:avLst/>
              <a:gdLst/>
              <a:ahLst/>
              <a:cxnLst>
                <a:cxn ang="0">
                  <a:pos x="wd2" y="hd2"/>
                </a:cxn>
                <a:cxn ang="5400000">
                  <a:pos x="wd2" y="hd2"/>
                </a:cxn>
                <a:cxn ang="10800000">
                  <a:pos x="wd2" y="hd2"/>
                </a:cxn>
                <a:cxn ang="16200000">
                  <a:pos x="wd2" y="hd2"/>
                </a:cxn>
              </a:cxnLst>
              <a:rect l="0" t="0" r="r" b="b"/>
              <a:pathLst>
                <a:path w="21600" h="21600" extrusionOk="0">
                  <a:moveTo>
                    <a:pt x="2647" y="21600"/>
                  </a:moveTo>
                  <a:lnTo>
                    <a:pt x="3927" y="15896"/>
                  </a:lnTo>
                  <a:lnTo>
                    <a:pt x="5891" y="11830"/>
                  </a:lnTo>
                  <a:lnTo>
                    <a:pt x="7855" y="10193"/>
                  </a:lnTo>
                  <a:lnTo>
                    <a:pt x="10501" y="7763"/>
                  </a:lnTo>
                  <a:lnTo>
                    <a:pt x="15026" y="4911"/>
                  </a:lnTo>
                  <a:lnTo>
                    <a:pt x="21600" y="1637"/>
                  </a:lnTo>
                  <a:lnTo>
                    <a:pt x="20234" y="0"/>
                  </a:lnTo>
                  <a:lnTo>
                    <a:pt x="13745" y="3697"/>
                  </a:lnTo>
                  <a:lnTo>
                    <a:pt x="8538" y="6549"/>
                  </a:lnTo>
                  <a:lnTo>
                    <a:pt x="3244" y="11407"/>
                  </a:lnTo>
                  <a:lnTo>
                    <a:pt x="1281" y="15474"/>
                  </a:lnTo>
                  <a:lnTo>
                    <a:pt x="0" y="21178"/>
                  </a:lnTo>
                  <a:lnTo>
                    <a:pt x="2647" y="2160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44" name="形状"/>
            <p:cNvSpPr/>
            <p:nvPr/>
          </p:nvSpPr>
          <p:spPr>
            <a:xfrm>
              <a:off x="3314176" y="2182791"/>
              <a:ext cx="1375697" cy="559930"/>
            </a:xfrm>
            <a:custGeom>
              <a:avLst/>
              <a:gdLst/>
              <a:ahLst/>
              <a:cxnLst>
                <a:cxn ang="0">
                  <a:pos x="wd2" y="hd2"/>
                </a:cxn>
                <a:cxn ang="5400000">
                  <a:pos x="wd2" y="hd2"/>
                </a:cxn>
                <a:cxn ang="10800000">
                  <a:pos x="wd2" y="hd2"/>
                </a:cxn>
                <a:cxn ang="16200000">
                  <a:pos x="wd2" y="hd2"/>
                </a:cxn>
              </a:cxnLst>
              <a:rect l="0" t="0" r="r" b="b"/>
              <a:pathLst>
                <a:path w="21600" h="21600" extrusionOk="0">
                  <a:moveTo>
                    <a:pt x="0" y="520"/>
                  </a:moveTo>
                  <a:lnTo>
                    <a:pt x="1009" y="5530"/>
                  </a:lnTo>
                  <a:lnTo>
                    <a:pt x="2199" y="10019"/>
                  </a:lnTo>
                  <a:lnTo>
                    <a:pt x="3570" y="14053"/>
                  </a:lnTo>
                  <a:lnTo>
                    <a:pt x="5148" y="16590"/>
                  </a:lnTo>
                  <a:lnTo>
                    <a:pt x="6752" y="19063"/>
                  </a:lnTo>
                  <a:lnTo>
                    <a:pt x="8330" y="20559"/>
                  </a:lnTo>
                  <a:lnTo>
                    <a:pt x="10114" y="21080"/>
                  </a:lnTo>
                  <a:lnTo>
                    <a:pt x="11692" y="21600"/>
                  </a:lnTo>
                  <a:lnTo>
                    <a:pt x="13477" y="21080"/>
                  </a:lnTo>
                  <a:lnTo>
                    <a:pt x="15055" y="20039"/>
                  </a:lnTo>
                  <a:lnTo>
                    <a:pt x="16452" y="18087"/>
                  </a:lnTo>
                  <a:lnTo>
                    <a:pt x="17823" y="15549"/>
                  </a:lnTo>
                  <a:lnTo>
                    <a:pt x="19220" y="13077"/>
                  </a:lnTo>
                  <a:lnTo>
                    <a:pt x="20203" y="9564"/>
                  </a:lnTo>
                  <a:lnTo>
                    <a:pt x="21005" y="5530"/>
                  </a:lnTo>
                  <a:lnTo>
                    <a:pt x="21600" y="1041"/>
                  </a:lnTo>
                  <a:lnTo>
                    <a:pt x="20798" y="520"/>
                  </a:lnTo>
                  <a:lnTo>
                    <a:pt x="20203" y="4554"/>
                  </a:lnTo>
                  <a:lnTo>
                    <a:pt x="19427" y="8523"/>
                  </a:lnTo>
                  <a:lnTo>
                    <a:pt x="18418" y="11581"/>
                  </a:lnTo>
                  <a:lnTo>
                    <a:pt x="17435" y="14053"/>
                  </a:lnTo>
                  <a:lnTo>
                    <a:pt x="16038" y="16070"/>
                  </a:lnTo>
                  <a:lnTo>
                    <a:pt x="14667" y="18087"/>
                  </a:lnTo>
                  <a:lnTo>
                    <a:pt x="13270" y="19063"/>
                  </a:lnTo>
                  <a:lnTo>
                    <a:pt x="11692" y="19583"/>
                  </a:lnTo>
                  <a:lnTo>
                    <a:pt x="10114" y="19063"/>
                  </a:lnTo>
                  <a:lnTo>
                    <a:pt x="8511" y="18542"/>
                  </a:lnTo>
                  <a:lnTo>
                    <a:pt x="6933" y="17046"/>
                  </a:lnTo>
                  <a:lnTo>
                    <a:pt x="5562" y="15029"/>
                  </a:lnTo>
                  <a:lnTo>
                    <a:pt x="4165" y="12036"/>
                  </a:lnTo>
                  <a:lnTo>
                    <a:pt x="2975" y="9043"/>
                  </a:lnTo>
                  <a:lnTo>
                    <a:pt x="1785" y="4554"/>
                  </a:lnTo>
                  <a:lnTo>
                    <a:pt x="802" y="0"/>
                  </a:lnTo>
                  <a:lnTo>
                    <a:pt x="0" y="52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45" name="形状"/>
            <p:cNvSpPr/>
            <p:nvPr/>
          </p:nvSpPr>
          <p:spPr>
            <a:xfrm>
              <a:off x="2092725" y="1598026"/>
              <a:ext cx="1273562" cy="623148"/>
            </a:xfrm>
            <a:custGeom>
              <a:avLst/>
              <a:gdLst/>
              <a:ahLst/>
              <a:cxnLst>
                <a:cxn ang="0">
                  <a:pos x="wd2" y="hd2"/>
                </a:cxn>
                <a:cxn ang="5400000">
                  <a:pos x="wd2" y="hd2"/>
                </a:cxn>
                <a:cxn ang="10800000">
                  <a:pos x="wd2" y="hd2"/>
                </a:cxn>
                <a:cxn ang="16200000">
                  <a:pos x="wd2" y="hd2"/>
                </a:cxn>
              </a:cxnLst>
              <a:rect l="0" t="0" r="r" b="b"/>
              <a:pathLst>
                <a:path w="21600" h="21600" extrusionOk="0">
                  <a:moveTo>
                    <a:pt x="838" y="21600"/>
                  </a:moveTo>
                  <a:lnTo>
                    <a:pt x="1481" y="17093"/>
                  </a:lnTo>
                  <a:lnTo>
                    <a:pt x="2347" y="13054"/>
                  </a:lnTo>
                  <a:lnTo>
                    <a:pt x="3409" y="9893"/>
                  </a:lnTo>
                  <a:lnTo>
                    <a:pt x="4694" y="7200"/>
                  </a:lnTo>
                  <a:lnTo>
                    <a:pt x="5980" y="4917"/>
                  </a:lnTo>
                  <a:lnTo>
                    <a:pt x="7489" y="3161"/>
                  </a:lnTo>
                  <a:lnTo>
                    <a:pt x="9193" y="2224"/>
                  </a:lnTo>
                  <a:lnTo>
                    <a:pt x="10702" y="1756"/>
                  </a:lnTo>
                  <a:lnTo>
                    <a:pt x="12407" y="2224"/>
                  </a:lnTo>
                  <a:lnTo>
                    <a:pt x="13888" y="2693"/>
                  </a:lnTo>
                  <a:lnTo>
                    <a:pt x="15397" y="4039"/>
                  </a:lnTo>
                  <a:lnTo>
                    <a:pt x="16906" y="6322"/>
                  </a:lnTo>
                  <a:lnTo>
                    <a:pt x="18163" y="9015"/>
                  </a:lnTo>
                  <a:lnTo>
                    <a:pt x="19253" y="12176"/>
                  </a:lnTo>
                  <a:lnTo>
                    <a:pt x="20091" y="16215"/>
                  </a:lnTo>
                  <a:lnTo>
                    <a:pt x="20734" y="20722"/>
                  </a:lnTo>
                  <a:lnTo>
                    <a:pt x="21600" y="20254"/>
                  </a:lnTo>
                  <a:lnTo>
                    <a:pt x="20957" y="15337"/>
                  </a:lnTo>
                  <a:lnTo>
                    <a:pt x="20091" y="11239"/>
                  </a:lnTo>
                  <a:lnTo>
                    <a:pt x="18806" y="7668"/>
                  </a:lnTo>
                  <a:lnTo>
                    <a:pt x="17520" y="4917"/>
                  </a:lnTo>
                  <a:lnTo>
                    <a:pt x="15816" y="2693"/>
                  </a:lnTo>
                  <a:lnTo>
                    <a:pt x="14335" y="878"/>
                  </a:lnTo>
                  <a:lnTo>
                    <a:pt x="12407" y="410"/>
                  </a:lnTo>
                  <a:lnTo>
                    <a:pt x="10702" y="0"/>
                  </a:lnTo>
                  <a:lnTo>
                    <a:pt x="8970" y="410"/>
                  </a:lnTo>
                  <a:lnTo>
                    <a:pt x="7265" y="1756"/>
                  </a:lnTo>
                  <a:lnTo>
                    <a:pt x="5561" y="3161"/>
                  </a:lnTo>
                  <a:lnTo>
                    <a:pt x="4052" y="5854"/>
                  </a:lnTo>
                  <a:lnTo>
                    <a:pt x="2766" y="8546"/>
                  </a:lnTo>
                  <a:lnTo>
                    <a:pt x="1705" y="12176"/>
                  </a:lnTo>
                  <a:lnTo>
                    <a:pt x="643" y="16683"/>
                  </a:lnTo>
                  <a:lnTo>
                    <a:pt x="0" y="21190"/>
                  </a:lnTo>
                  <a:lnTo>
                    <a:pt x="838" y="2160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46" name="形状"/>
            <p:cNvSpPr/>
            <p:nvPr/>
          </p:nvSpPr>
          <p:spPr>
            <a:xfrm>
              <a:off x="4664859" y="2013458"/>
              <a:ext cx="314743" cy="196427"/>
            </a:xfrm>
            <a:custGeom>
              <a:avLst/>
              <a:gdLst/>
              <a:ahLst/>
              <a:cxnLst>
                <a:cxn ang="0">
                  <a:pos x="wd2" y="hd2"/>
                </a:cxn>
                <a:cxn ang="5400000">
                  <a:pos x="wd2" y="hd2"/>
                </a:cxn>
                <a:cxn ang="10800000">
                  <a:pos x="wd2" y="hd2"/>
                </a:cxn>
                <a:cxn ang="16200000">
                  <a:pos x="wd2" y="hd2"/>
                </a:cxn>
              </a:cxnLst>
              <a:rect l="0" t="0" r="r" b="b"/>
              <a:pathLst>
                <a:path w="21600" h="21600" extrusionOk="0">
                  <a:moveTo>
                    <a:pt x="3487" y="21600"/>
                  </a:moveTo>
                  <a:lnTo>
                    <a:pt x="4388" y="18621"/>
                  </a:lnTo>
                  <a:lnTo>
                    <a:pt x="4388" y="15828"/>
                  </a:lnTo>
                  <a:lnTo>
                    <a:pt x="5175" y="13034"/>
                  </a:lnTo>
                  <a:lnTo>
                    <a:pt x="6975" y="11545"/>
                  </a:lnTo>
                  <a:lnTo>
                    <a:pt x="9563" y="10055"/>
                  </a:lnTo>
                  <a:lnTo>
                    <a:pt x="12150" y="7262"/>
                  </a:lnTo>
                  <a:lnTo>
                    <a:pt x="16425" y="7262"/>
                  </a:lnTo>
                  <a:lnTo>
                    <a:pt x="21600" y="5772"/>
                  </a:lnTo>
                  <a:lnTo>
                    <a:pt x="21600" y="0"/>
                  </a:lnTo>
                  <a:lnTo>
                    <a:pt x="16425" y="0"/>
                  </a:lnTo>
                  <a:lnTo>
                    <a:pt x="11250" y="1490"/>
                  </a:lnTo>
                  <a:lnTo>
                    <a:pt x="7762" y="4283"/>
                  </a:lnTo>
                  <a:lnTo>
                    <a:pt x="5175" y="5772"/>
                  </a:lnTo>
                  <a:lnTo>
                    <a:pt x="2587" y="8566"/>
                  </a:lnTo>
                  <a:lnTo>
                    <a:pt x="1800" y="13034"/>
                  </a:lnTo>
                  <a:lnTo>
                    <a:pt x="900" y="17317"/>
                  </a:lnTo>
                  <a:lnTo>
                    <a:pt x="0" y="20110"/>
                  </a:lnTo>
                  <a:lnTo>
                    <a:pt x="3487" y="2160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47" name="形状"/>
            <p:cNvSpPr/>
            <p:nvPr/>
          </p:nvSpPr>
          <p:spPr>
            <a:xfrm>
              <a:off x="4008277" y="2196338"/>
              <a:ext cx="706608" cy="169334"/>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0" y="4968"/>
                  </a:lnTo>
                  <a:lnTo>
                    <a:pt x="1158" y="8424"/>
                  </a:lnTo>
                  <a:lnTo>
                    <a:pt x="2316" y="13392"/>
                  </a:lnTo>
                  <a:lnTo>
                    <a:pt x="3877" y="14904"/>
                  </a:lnTo>
                  <a:lnTo>
                    <a:pt x="5438" y="18360"/>
                  </a:lnTo>
                  <a:lnTo>
                    <a:pt x="8509" y="21600"/>
                  </a:lnTo>
                  <a:lnTo>
                    <a:pt x="11983" y="21600"/>
                  </a:lnTo>
                  <a:lnTo>
                    <a:pt x="15055" y="19872"/>
                  </a:lnTo>
                  <a:lnTo>
                    <a:pt x="18126" y="16632"/>
                  </a:lnTo>
                  <a:lnTo>
                    <a:pt x="19284" y="13392"/>
                  </a:lnTo>
                  <a:lnTo>
                    <a:pt x="20442" y="9936"/>
                  </a:lnTo>
                  <a:lnTo>
                    <a:pt x="21197" y="6696"/>
                  </a:lnTo>
                  <a:lnTo>
                    <a:pt x="21600" y="1728"/>
                  </a:lnTo>
                  <a:lnTo>
                    <a:pt x="20039" y="0"/>
                  </a:lnTo>
                  <a:lnTo>
                    <a:pt x="19687" y="3240"/>
                  </a:lnTo>
                  <a:lnTo>
                    <a:pt x="19284" y="4968"/>
                  </a:lnTo>
                  <a:lnTo>
                    <a:pt x="18529" y="8424"/>
                  </a:lnTo>
                  <a:lnTo>
                    <a:pt x="17371" y="9936"/>
                  </a:lnTo>
                  <a:lnTo>
                    <a:pt x="14652" y="13392"/>
                  </a:lnTo>
                  <a:lnTo>
                    <a:pt x="11983" y="14904"/>
                  </a:lnTo>
                  <a:lnTo>
                    <a:pt x="8862" y="14904"/>
                  </a:lnTo>
                  <a:lnTo>
                    <a:pt x="5790" y="11664"/>
                  </a:lnTo>
                  <a:lnTo>
                    <a:pt x="4632" y="9936"/>
                  </a:lnTo>
                  <a:lnTo>
                    <a:pt x="3122" y="6696"/>
                  </a:lnTo>
                  <a:lnTo>
                    <a:pt x="1561" y="0"/>
                  </a:lnTo>
                  <a:lnTo>
                    <a:pt x="1561" y="1728"/>
                  </a:lnTo>
                  <a:lnTo>
                    <a:pt x="0" y="324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48" name="形状"/>
            <p:cNvSpPr/>
            <p:nvPr/>
          </p:nvSpPr>
          <p:spPr>
            <a:xfrm>
              <a:off x="3656015" y="1999911"/>
              <a:ext cx="404373" cy="221263"/>
            </a:xfrm>
            <a:custGeom>
              <a:avLst/>
              <a:gdLst/>
              <a:ahLst/>
              <a:cxnLst>
                <a:cxn ang="0">
                  <a:pos x="wd2" y="hd2"/>
                </a:cxn>
                <a:cxn ang="5400000">
                  <a:pos x="wd2" y="hd2"/>
                </a:cxn>
                <a:cxn ang="10800000">
                  <a:pos x="wd2" y="hd2"/>
                </a:cxn>
                <a:cxn ang="16200000">
                  <a:pos x="wd2" y="hd2"/>
                </a:cxn>
              </a:cxnLst>
              <a:rect l="0" t="0" r="r" b="b"/>
              <a:pathLst>
                <a:path w="21600" h="21600" extrusionOk="0">
                  <a:moveTo>
                    <a:pt x="0" y="5111"/>
                  </a:moveTo>
                  <a:lnTo>
                    <a:pt x="5378" y="6431"/>
                  </a:lnTo>
                  <a:lnTo>
                    <a:pt x="11461" y="10223"/>
                  </a:lnTo>
                  <a:lnTo>
                    <a:pt x="14194" y="11542"/>
                  </a:lnTo>
                  <a:lnTo>
                    <a:pt x="16222" y="15334"/>
                  </a:lnTo>
                  <a:lnTo>
                    <a:pt x="18250" y="17808"/>
                  </a:lnTo>
                  <a:lnTo>
                    <a:pt x="18867" y="21600"/>
                  </a:lnTo>
                  <a:lnTo>
                    <a:pt x="21600" y="20446"/>
                  </a:lnTo>
                  <a:lnTo>
                    <a:pt x="20278" y="15334"/>
                  </a:lnTo>
                  <a:lnTo>
                    <a:pt x="18250" y="10223"/>
                  </a:lnTo>
                  <a:lnTo>
                    <a:pt x="15517" y="7750"/>
                  </a:lnTo>
                  <a:lnTo>
                    <a:pt x="12167" y="5111"/>
                  </a:lnTo>
                  <a:lnTo>
                    <a:pt x="6083" y="1319"/>
                  </a:lnTo>
                  <a:lnTo>
                    <a:pt x="0" y="0"/>
                  </a:lnTo>
                  <a:lnTo>
                    <a:pt x="0" y="5111"/>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49" name="形状"/>
            <p:cNvSpPr/>
            <p:nvPr/>
          </p:nvSpPr>
          <p:spPr>
            <a:xfrm>
              <a:off x="3303754" y="1999911"/>
              <a:ext cx="339756" cy="221263"/>
            </a:xfrm>
            <a:custGeom>
              <a:avLst/>
              <a:gdLst/>
              <a:ahLst/>
              <a:cxnLst>
                <a:cxn ang="0">
                  <a:pos x="wd2" y="hd2"/>
                </a:cxn>
                <a:cxn ang="5400000">
                  <a:pos x="wd2" y="hd2"/>
                </a:cxn>
                <a:cxn ang="10800000">
                  <a:pos x="wd2" y="hd2"/>
                </a:cxn>
                <a:cxn ang="16200000">
                  <a:pos x="wd2" y="hd2"/>
                </a:cxn>
              </a:cxnLst>
              <a:rect l="0" t="0" r="r" b="b"/>
              <a:pathLst>
                <a:path w="21600" h="21600" extrusionOk="0">
                  <a:moveTo>
                    <a:pt x="3146" y="21600"/>
                  </a:moveTo>
                  <a:lnTo>
                    <a:pt x="3984" y="21600"/>
                  </a:lnTo>
                  <a:lnTo>
                    <a:pt x="3984" y="15334"/>
                  </a:lnTo>
                  <a:lnTo>
                    <a:pt x="6396" y="11542"/>
                  </a:lnTo>
                  <a:lnTo>
                    <a:pt x="8808" y="8904"/>
                  </a:lnTo>
                  <a:lnTo>
                    <a:pt x="11953" y="7750"/>
                  </a:lnTo>
                  <a:lnTo>
                    <a:pt x="16043" y="6431"/>
                  </a:lnTo>
                  <a:lnTo>
                    <a:pt x="21600" y="5111"/>
                  </a:lnTo>
                  <a:lnTo>
                    <a:pt x="21600" y="0"/>
                  </a:lnTo>
                  <a:lnTo>
                    <a:pt x="15204" y="1319"/>
                  </a:lnTo>
                  <a:lnTo>
                    <a:pt x="10381" y="2638"/>
                  </a:lnTo>
                  <a:lnTo>
                    <a:pt x="7235" y="3957"/>
                  </a:lnTo>
                  <a:lnTo>
                    <a:pt x="3984" y="7750"/>
                  </a:lnTo>
                  <a:lnTo>
                    <a:pt x="2412" y="10223"/>
                  </a:lnTo>
                  <a:lnTo>
                    <a:pt x="734" y="17808"/>
                  </a:lnTo>
                  <a:lnTo>
                    <a:pt x="0" y="21600"/>
                  </a:lnTo>
                  <a:lnTo>
                    <a:pt x="0" y="20446"/>
                  </a:lnTo>
                  <a:lnTo>
                    <a:pt x="3146" y="2160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50" name="形状"/>
            <p:cNvSpPr/>
            <p:nvPr/>
          </p:nvSpPr>
          <p:spPr>
            <a:xfrm>
              <a:off x="2709703" y="2209884"/>
              <a:ext cx="641993" cy="169335"/>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2548" y="11664"/>
                  </a:lnTo>
                  <a:lnTo>
                    <a:pt x="5483" y="18144"/>
                  </a:lnTo>
                  <a:lnTo>
                    <a:pt x="8474" y="19872"/>
                  </a:lnTo>
                  <a:lnTo>
                    <a:pt x="11852" y="21600"/>
                  </a:lnTo>
                  <a:lnTo>
                    <a:pt x="15231" y="19872"/>
                  </a:lnTo>
                  <a:lnTo>
                    <a:pt x="18222" y="16632"/>
                  </a:lnTo>
                  <a:lnTo>
                    <a:pt x="19495" y="13176"/>
                  </a:lnTo>
                  <a:lnTo>
                    <a:pt x="20326" y="9936"/>
                  </a:lnTo>
                  <a:lnTo>
                    <a:pt x="21212" y="6696"/>
                  </a:lnTo>
                  <a:lnTo>
                    <a:pt x="21600" y="1512"/>
                  </a:lnTo>
                  <a:lnTo>
                    <a:pt x="19938" y="0"/>
                  </a:lnTo>
                  <a:lnTo>
                    <a:pt x="19938" y="3240"/>
                  </a:lnTo>
                  <a:lnTo>
                    <a:pt x="19052" y="4968"/>
                  </a:lnTo>
                  <a:lnTo>
                    <a:pt x="18222" y="8208"/>
                  </a:lnTo>
                  <a:lnTo>
                    <a:pt x="17391" y="9936"/>
                  </a:lnTo>
                  <a:lnTo>
                    <a:pt x="14843" y="13176"/>
                  </a:lnTo>
                  <a:lnTo>
                    <a:pt x="11852" y="14904"/>
                  </a:lnTo>
                  <a:lnTo>
                    <a:pt x="8917" y="13176"/>
                  </a:lnTo>
                  <a:lnTo>
                    <a:pt x="5926" y="11664"/>
                  </a:lnTo>
                  <a:lnTo>
                    <a:pt x="3378" y="6696"/>
                  </a:lnTo>
                  <a:lnTo>
                    <a:pt x="1274" y="0"/>
                  </a:lnTo>
                  <a:lnTo>
                    <a:pt x="0" y="324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51" name="形状"/>
            <p:cNvSpPr/>
            <p:nvPr/>
          </p:nvSpPr>
          <p:spPr>
            <a:xfrm>
              <a:off x="2130244" y="2013458"/>
              <a:ext cx="616979" cy="221263"/>
            </a:xfrm>
            <a:custGeom>
              <a:avLst/>
              <a:gdLst/>
              <a:ahLst/>
              <a:cxnLst>
                <a:cxn ang="0">
                  <a:pos x="wd2" y="hd2"/>
                </a:cxn>
                <a:cxn ang="5400000">
                  <a:pos x="wd2" y="hd2"/>
                </a:cxn>
                <a:cxn ang="10800000">
                  <a:pos x="wd2" y="hd2"/>
                </a:cxn>
                <a:cxn ang="16200000">
                  <a:pos x="wd2" y="hd2"/>
                </a:cxn>
              </a:cxnLst>
              <a:rect l="0" t="0" r="r" b="b"/>
              <a:pathLst>
                <a:path w="21600" h="21600" extrusionOk="0">
                  <a:moveTo>
                    <a:pt x="1728" y="20281"/>
                  </a:moveTo>
                  <a:lnTo>
                    <a:pt x="2189" y="16489"/>
                  </a:lnTo>
                  <a:lnTo>
                    <a:pt x="2650" y="14015"/>
                  </a:lnTo>
                  <a:lnTo>
                    <a:pt x="3053" y="11542"/>
                  </a:lnTo>
                  <a:lnTo>
                    <a:pt x="3974" y="8904"/>
                  </a:lnTo>
                  <a:lnTo>
                    <a:pt x="6624" y="6431"/>
                  </a:lnTo>
                  <a:lnTo>
                    <a:pt x="9677" y="5111"/>
                  </a:lnTo>
                  <a:lnTo>
                    <a:pt x="12787" y="6431"/>
                  </a:lnTo>
                  <a:lnTo>
                    <a:pt x="15840" y="8904"/>
                  </a:lnTo>
                  <a:lnTo>
                    <a:pt x="17165" y="11542"/>
                  </a:lnTo>
                  <a:lnTo>
                    <a:pt x="18490" y="14015"/>
                  </a:lnTo>
                  <a:lnTo>
                    <a:pt x="19411" y="17808"/>
                  </a:lnTo>
                  <a:lnTo>
                    <a:pt x="20275" y="21600"/>
                  </a:lnTo>
                  <a:lnTo>
                    <a:pt x="21600" y="19127"/>
                  </a:lnTo>
                  <a:lnTo>
                    <a:pt x="20736" y="14015"/>
                  </a:lnTo>
                  <a:lnTo>
                    <a:pt x="19814" y="10223"/>
                  </a:lnTo>
                  <a:lnTo>
                    <a:pt x="18086" y="7585"/>
                  </a:lnTo>
                  <a:lnTo>
                    <a:pt x="16762" y="3792"/>
                  </a:lnTo>
                  <a:lnTo>
                    <a:pt x="13190" y="1319"/>
                  </a:lnTo>
                  <a:lnTo>
                    <a:pt x="9677" y="0"/>
                  </a:lnTo>
                  <a:lnTo>
                    <a:pt x="6163" y="1319"/>
                  </a:lnTo>
                  <a:lnTo>
                    <a:pt x="3053" y="3792"/>
                  </a:lnTo>
                  <a:lnTo>
                    <a:pt x="1728" y="7585"/>
                  </a:lnTo>
                  <a:lnTo>
                    <a:pt x="864" y="11542"/>
                  </a:lnTo>
                  <a:lnTo>
                    <a:pt x="403" y="15334"/>
                  </a:lnTo>
                  <a:lnTo>
                    <a:pt x="0" y="20281"/>
                  </a:lnTo>
                  <a:lnTo>
                    <a:pt x="1728" y="20281"/>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52" name="形状"/>
            <p:cNvSpPr/>
            <p:nvPr/>
          </p:nvSpPr>
          <p:spPr>
            <a:xfrm>
              <a:off x="3768573" y="1961529"/>
              <a:ext cx="214693" cy="259645"/>
            </a:xfrm>
            <a:custGeom>
              <a:avLst/>
              <a:gdLst/>
              <a:ahLst/>
              <a:cxnLst>
                <a:cxn ang="0">
                  <a:pos x="wd2" y="hd2"/>
                </a:cxn>
                <a:cxn ang="5400000">
                  <a:pos x="wd2" y="hd2"/>
                </a:cxn>
                <a:cxn ang="10800000">
                  <a:pos x="wd2" y="hd2"/>
                </a:cxn>
                <a:cxn ang="16200000">
                  <a:pos x="wd2" y="hd2"/>
                </a:cxn>
              </a:cxnLst>
              <a:rect l="0" t="0" r="r" b="b"/>
              <a:pathLst>
                <a:path w="21600" h="21600" extrusionOk="0">
                  <a:moveTo>
                    <a:pt x="5151" y="21600"/>
                  </a:moveTo>
                  <a:lnTo>
                    <a:pt x="5151" y="20618"/>
                  </a:lnTo>
                  <a:lnTo>
                    <a:pt x="6314" y="14166"/>
                  </a:lnTo>
                  <a:lnTo>
                    <a:pt x="8806" y="9818"/>
                  </a:lnTo>
                  <a:lnTo>
                    <a:pt x="10135" y="7574"/>
                  </a:lnTo>
                  <a:lnTo>
                    <a:pt x="12628" y="6592"/>
                  </a:lnTo>
                  <a:lnTo>
                    <a:pt x="16449" y="5470"/>
                  </a:lnTo>
                  <a:lnTo>
                    <a:pt x="21600" y="4348"/>
                  </a:lnTo>
                  <a:lnTo>
                    <a:pt x="21600" y="0"/>
                  </a:lnTo>
                  <a:lnTo>
                    <a:pt x="15286" y="0"/>
                  </a:lnTo>
                  <a:lnTo>
                    <a:pt x="10135" y="2244"/>
                  </a:lnTo>
                  <a:lnTo>
                    <a:pt x="6314" y="4348"/>
                  </a:lnTo>
                  <a:lnTo>
                    <a:pt x="3822" y="6592"/>
                  </a:lnTo>
                  <a:lnTo>
                    <a:pt x="1329" y="13044"/>
                  </a:lnTo>
                  <a:lnTo>
                    <a:pt x="0" y="20618"/>
                  </a:lnTo>
                  <a:lnTo>
                    <a:pt x="5151" y="2160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53" name="形状"/>
            <p:cNvSpPr/>
            <p:nvPr/>
          </p:nvSpPr>
          <p:spPr>
            <a:xfrm>
              <a:off x="3341273" y="2209884"/>
              <a:ext cx="479410" cy="221264"/>
            </a:xfrm>
            <a:custGeom>
              <a:avLst/>
              <a:gdLst/>
              <a:ahLst/>
              <a:cxnLst>
                <a:cxn ang="0">
                  <a:pos x="wd2" y="hd2"/>
                </a:cxn>
                <a:cxn ang="5400000">
                  <a:pos x="wd2" y="hd2"/>
                </a:cxn>
                <a:cxn ang="10800000">
                  <a:pos x="wd2" y="hd2"/>
                </a:cxn>
                <a:cxn ang="16200000">
                  <a:pos x="wd2" y="hd2"/>
                </a:cxn>
              </a:cxnLst>
              <a:rect l="0" t="0" r="r" b="b"/>
              <a:pathLst>
                <a:path w="21600" h="21600" extrusionOk="0">
                  <a:moveTo>
                    <a:pt x="0" y="2473"/>
                  </a:moveTo>
                  <a:lnTo>
                    <a:pt x="1113" y="7585"/>
                  </a:lnTo>
                  <a:lnTo>
                    <a:pt x="2227" y="11377"/>
                  </a:lnTo>
                  <a:lnTo>
                    <a:pt x="3414" y="15169"/>
                  </a:lnTo>
                  <a:lnTo>
                    <a:pt x="5122" y="17808"/>
                  </a:lnTo>
                  <a:lnTo>
                    <a:pt x="8462" y="20281"/>
                  </a:lnTo>
                  <a:lnTo>
                    <a:pt x="11876" y="21600"/>
                  </a:lnTo>
                  <a:lnTo>
                    <a:pt x="15291" y="20281"/>
                  </a:lnTo>
                  <a:lnTo>
                    <a:pt x="18186" y="15169"/>
                  </a:lnTo>
                  <a:lnTo>
                    <a:pt x="19299" y="12696"/>
                  </a:lnTo>
                  <a:lnTo>
                    <a:pt x="20412" y="8904"/>
                  </a:lnTo>
                  <a:lnTo>
                    <a:pt x="21006" y="5111"/>
                  </a:lnTo>
                  <a:lnTo>
                    <a:pt x="21600" y="1154"/>
                  </a:lnTo>
                  <a:lnTo>
                    <a:pt x="19299" y="0"/>
                  </a:lnTo>
                  <a:lnTo>
                    <a:pt x="18705" y="3792"/>
                  </a:lnTo>
                  <a:lnTo>
                    <a:pt x="18186" y="6266"/>
                  </a:lnTo>
                  <a:lnTo>
                    <a:pt x="17592" y="8904"/>
                  </a:lnTo>
                  <a:lnTo>
                    <a:pt x="16478" y="11377"/>
                  </a:lnTo>
                  <a:lnTo>
                    <a:pt x="14177" y="15169"/>
                  </a:lnTo>
                  <a:lnTo>
                    <a:pt x="11357" y="16489"/>
                  </a:lnTo>
                  <a:lnTo>
                    <a:pt x="9056" y="15169"/>
                  </a:lnTo>
                  <a:lnTo>
                    <a:pt x="6235" y="12696"/>
                  </a:lnTo>
                  <a:lnTo>
                    <a:pt x="5122" y="11377"/>
                  </a:lnTo>
                  <a:lnTo>
                    <a:pt x="3934" y="7585"/>
                  </a:lnTo>
                  <a:lnTo>
                    <a:pt x="2821" y="5111"/>
                  </a:lnTo>
                  <a:lnTo>
                    <a:pt x="2227" y="1154"/>
                  </a:lnTo>
                  <a:lnTo>
                    <a:pt x="0" y="2473"/>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54" name="形状"/>
            <p:cNvSpPr/>
            <p:nvPr/>
          </p:nvSpPr>
          <p:spPr>
            <a:xfrm>
              <a:off x="3114075" y="1936693"/>
              <a:ext cx="277224" cy="298028"/>
            </a:xfrm>
            <a:custGeom>
              <a:avLst/>
              <a:gdLst/>
              <a:ahLst/>
              <a:cxnLst>
                <a:cxn ang="0">
                  <a:pos x="wd2" y="hd2"/>
                </a:cxn>
                <a:cxn ang="5400000">
                  <a:pos x="wd2" y="hd2"/>
                </a:cxn>
                <a:cxn ang="10800000">
                  <a:pos x="wd2" y="hd2"/>
                </a:cxn>
                <a:cxn ang="16200000">
                  <a:pos x="wd2" y="hd2"/>
                </a:cxn>
              </a:cxnLst>
              <a:rect l="0" t="0" r="r" b="b"/>
              <a:pathLst>
                <a:path w="21600" h="21600" extrusionOk="0">
                  <a:moveTo>
                    <a:pt x="0" y="4637"/>
                  </a:moveTo>
                  <a:lnTo>
                    <a:pt x="1929" y="4637"/>
                  </a:lnTo>
                  <a:lnTo>
                    <a:pt x="7843" y="6590"/>
                  </a:lnTo>
                  <a:lnTo>
                    <a:pt x="12729" y="11227"/>
                  </a:lnTo>
                  <a:lnTo>
                    <a:pt x="14786" y="14156"/>
                  </a:lnTo>
                  <a:lnTo>
                    <a:pt x="16714" y="16963"/>
                  </a:lnTo>
                  <a:lnTo>
                    <a:pt x="17743" y="21600"/>
                  </a:lnTo>
                  <a:lnTo>
                    <a:pt x="21600" y="20624"/>
                  </a:lnTo>
                  <a:lnTo>
                    <a:pt x="20700" y="15986"/>
                  </a:lnTo>
                  <a:lnTo>
                    <a:pt x="18643" y="12203"/>
                  </a:lnTo>
                  <a:lnTo>
                    <a:pt x="15686" y="8420"/>
                  </a:lnTo>
                  <a:lnTo>
                    <a:pt x="12729" y="5614"/>
                  </a:lnTo>
                  <a:lnTo>
                    <a:pt x="9771" y="3783"/>
                  </a:lnTo>
                  <a:lnTo>
                    <a:pt x="5914" y="1831"/>
                  </a:lnTo>
                  <a:lnTo>
                    <a:pt x="2957" y="976"/>
                  </a:lnTo>
                  <a:lnTo>
                    <a:pt x="0" y="0"/>
                  </a:lnTo>
                  <a:lnTo>
                    <a:pt x="0" y="4637"/>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55" name="形状"/>
            <p:cNvSpPr/>
            <p:nvPr/>
          </p:nvSpPr>
          <p:spPr>
            <a:xfrm>
              <a:off x="2886876" y="1936693"/>
              <a:ext cx="227200" cy="298028"/>
            </a:xfrm>
            <a:custGeom>
              <a:avLst/>
              <a:gdLst/>
              <a:ahLst/>
              <a:cxnLst>
                <a:cxn ang="0">
                  <a:pos x="wd2" y="hd2"/>
                </a:cxn>
                <a:cxn ang="5400000">
                  <a:pos x="wd2" y="hd2"/>
                </a:cxn>
                <a:cxn ang="10800000">
                  <a:pos x="wd2" y="hd2"/>
                </a:cxn>
                <a:cxn ang="16200000">
                  <a:pos x="wd2" y="hd2"/>
                </a:cxn>
              </a:cxnLst>
              <a:rect l="0" t="0" r="r" b="b"/>
              <a:pathLst>
                <a:path w="21600" h="21600" extrusionOk="0">
                  <a:moveTo>
                    <a:pt x="4852" y="21600"/>
                  </a:moveTo>
                  <a:lnTo>
                    <a:pt x="4852" y="15010"/>
                  </a:lnTo>
                  <a:lnTo>
                    <a:pt x="7200" y="9397"/>
                  </a:lnTo>
                  <a:lnTo>
                    <a:pt x="9548" y="7566"/>
                  </a:lnTo>
                  <a:lnTo>
                    <a:pt x="12052" y="6590"/>
                  </a:lnTo>
                  <a:lnTo>
                    <a:pt x="15652" y="4637"/>
                  </a:lnTo>
                  <a:lnTo>
                    <a:pt x="21600" y="3783"/>
                  </a:lnTo>
                  <a:lnTo>
                    <a:pt x="20348" y="0"/>
                  </a:lnTo>
                  <a:lnTo>
                    <a:pt x="14400" y="976"/>
                  </a:lnTo>
                  <a:lnTo>
                    <a:pt x="9548" y="2807"/>
                  </a:lnTo>
                  <a:lnTo>
                    <a:pt x="5948" y="4637"/>
                  </a:lnTo>
                  <a:lnTo>
                    <a:pt x="3600" y="8420"/>
                  </a:lnTo>
                  <a:lnTo>
                    <a:pt x="0" y="14156"/>
                  </a:lnTo>
                  <a:lnTo>
                    <a:pt x="0" y="21600"/>
                  </a:lnTo>
                  <a:lnTo>
                    <a:pt x="4852" y="2160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56" name="形状"/>
            <p:cNvSpPr/>
            <p:nvPr/>
          </p:nvSpPr>
          <p:spPr>
            <a:xfrm>
              <a:off x="2482505" y="2234720"/>
              <a:ext cx="454398" cy="207716"/>
            </a:xfrm>
            <a:custGeom>
              <a:avLst/>
              <a:gdLst/>
              <a:ahLst/>
              <a:cxnLst>
                <a:cxn ang="0">
                  <a:pos x="wd2" y="hd2"/>
                </a:cxn>
                <a:cxn ang="5400000">
                  <a:pos x="wd2" y="hd2"/>
                </a:cxn>
                <a:cxn ang="10800000">
                  <a:pos x="wd2" y="hd2"/>
                </a:cxn>
                <a:cxn ang="16200000">
                  <a:pos x="wd2" y="hd2"/>
                </a:cxn>
              </a:cxnLst>
              <a:rect l="0" t="0" r="r" b="b"/>
              <a:pathLst>
                <a:path w="21600" h="21600" extrusionOk="0">
                  <a:moveTo>
                    <a:pt x="0" y="1405"/>
                  </a:moveTo>
                  <a:lnTo>
                    <a:pt x="2426" y="10888"/>
                  </a:lnTo>
                  <a:lnTo>
                    <a:pt x="5400" y="17561"/>
                  </a:lnTo>
                  <a:lnTo>
                    <a:pt x="8374" y="20371"/>
                  </a:lnTo>
                  <a:lnTo>
                    <a:pt x="11974" y="21600"/>
                  </a:lnTo>
                  <a:lnTo>
                    <a:pt x="14948" y="20371"/>
                  </a:lnTo>
                  <a:lnTo>
                    <a:pt x="18000" y="16332"/>
                  </a:lnTo>
                  <a:lnTo>
                    <a:pt x="20348" y="9483"/>
                  </a:lnTo>
                  <a:lnTo>
                    <a:pt x="21600" y="0"/>
                  </a:lnTo>
                  <a:lnTo>
                    <a:pt x="19174" y="0"/>
                  </a:lnTo>
                  <a:lnTo>
                    <a:pt x="18000" y="6849"/>
                  </a:lnTo>
                  <a:lnTo>
                    <a:pt x="16200" y="12117"/>
                  </a:lnTo>
                  <a:lnTo>
                    <a:pt x="14400" y="14927"/>
                  </a:lnTo>
                  <a:lnTo>
                    <a:pt x="11974" y="16332"/>
                  </a:lnTo>
                  <a:lnTo>
                    <a:pt x="9000" y="16332"/>
                  </a:lnTo>
                  <a:lnTo>
                    <a:pt x="6574" y="12117"/>
                  </a:lnTo>
                  <a:lnTo>
                    <a:pt x="4226" y="6849"/>
                  </a:lnTo>
                  <a:lnTo>
                    <a:pt x="2426" y="0"/>
                  </a:lnTo>
                  <a:lnTo>
                    <a:pt x="0" y="1405"/>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57" name="形状"/>
            <p:cNvSpPr/>
            <p:nvPr/>
          </p:nvSpPr>
          <p:spPr>
            <a:xfrm>
              <a:off x="2117737" y="1950240"/>
              <a:ext cx="416879" cy="298028"/>
            </a:xfrm>
            <a:custGeom>
              <a:avLst/>
              <a:gdLst/>
              <a:ahLst/>
              <a:cxnLst>
                <a:cxn ang="0">
                  <a:pos x="wd2" y="hd2"/>
                </a:cxn>
                <a:cxn ang="5400000">
                  <a:pos x="wd2" y="hd2"/>
                </a:cxn>
                <a:cxn ang="10800000">
                  <a:pos x="wd2" y="hd2"/>
                </a:cxn>
                <a:cxn ang="16200000">
                  <a:pos x="wd2" y="hd2"/>
                </a:cxn>
              </a:cxnLst>
              <a:rect l="0" t="0" r="r" b="b"/>
              <a:pathLst>
                <a:path w="21600" h="21600" extrusionOk="0">
                  <a:moveTo>
                    <a:pt x="2647" y="20624"/>
                  </a:moveTo>
                  <a:lnTo>
                    <a:pt x="2647" y="16841"/>
                  </a:lnTo>
                  <a:lnTo>
                    <a:pt x="3244" y="13180"/>
                  </a:lnTo>
                  <a:lnTo>
                    <a:pt x="3927" y="10251"/>
                  </a:lnTo>
                  <a:lnTo>
                    <a:pt x="5208" y="7444"/>
                  </a:lnTo>
                  <a:lnTo>
                    <a:pt x="5891" y="6590"/>
                  </a:lnTo>
                  <a:lnTo>
                    <a:pt x="7172" y="4637"/>
                  </a:lnTo>
                  <a:lnTo>
                    <a:pt x="8538" y="4637"/>
                  </a:lnTo>
                  <a:lnTo>
                    <a:pt x="9818" y="3661"/>
                  </a:lnTo>
                  <a:lnTo>
                    <a:pt x="11099" y="4637"/>
                  </a:lnTo>
                  <a:lnTo>
                    <a:pt x="12465" y="5614"/>
                  </a:lnTo>
                  <a:lnTo>
                    <a:pt x="13745" y="6590"/>
                  </a:lnTo>
                  <a:lnTo>
                    <a:pt x="16307" y="10251"/>
                  </a:lnTo>
                  <a:lnTo>
                    <a:pt x="17673" y="13180"/>
                  </a:lnTo>
                  <a:lnTo>
                    <a:pt x="18270" y="16841"/>
                  </a:lnTo>
                  <a:lnTo>
                    <a:pt x="18953" y="21600"/>
                  </a:lnTo>
                  <a:lnTo>
                    <a:pt x="21600" y="20624"/>
                  </a:lnTo>
                  <a:lnTo>
                    <a:pt x="20917" y="15986"/>
                  </a:lnTo>
                  <a:lnTo>
                    <a:pt x="19636" y="12203"/>
                  </a:lnTo>
                  <a:lnTo>
                    <a:pt x="18270" y="8420"/>
                  </a:lnTo>
                  <a:lnTo>
                    <a:pt x="16990" y="5614"/>
                  </a:lnTo>
                  <a:lnTo>
                    <a:pt x="15026" y="3661"/>
                  </a:lnTo>
                  <a:lnTo>
                    <a:pt x="13745" y="1831"/>
                  </a:lnTo>
                  <a:lnTo>
                    <a:pt x="11782" y="854"/>
                  </a:lnTo>
                  <a:lnTo>
                    <a:pt x="9818" y="0"/>
                  </a:lnTo>
                  <a:lnTo>
                    <a:pt x="7855" y="854"/>
                  </a:lnTo>
                  <a:lnTo>
                    <a:pt x="5891" y="1831"/>
                  </a:lnTo>
                  <a:lnTo>
                    <a:pt x="3927" y="3661"/>
                  </a:lnTo>
                  <a:lnTo>
                    <a:pt x="2647" y="5614"/>
                  </a:lnTo>
                  <a:lnTo>
                    <a:pt x="1281" y="8420"/>
                  </a:lnTo>
                  <a:lnTo>
                    <a:pt x="683" y="12203"/>
                  </a:lnTo>
                  <a:lnTo>
                    <a:pt x="0" y="15986"/>
                  </a:lnTo>
                  <a:lnTo>
                    <a:pt x="0" y="20624"/>
                  </a:lnTo>
                  <a:lnTo>
                    <a:pt x="2647" y="20624"/>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58" name="形状"/>
            <p:cNvSpPr/>
            <p:nvPr/>
          </p:nvSpPr>
          <p:spPr>
            <a:xfrm>
              <a:off x="4639847" y="1975075"/>
              <a:ext cx="212608" cy="246099"/>
            </a:xfrm>
            <a:custGeom>
              <a:avLst/>
              <a:gdLst/>
              <a:ahLst/>
              <a:cxnLst>
                <a:cxn ang="0">
                  <a:pos x="wd2" y="hd2"/>
                </a:cxn>
                <a:cxn ang="5400000">
                  <a:pos x="wd2" y="hd2"/>
                </a:cxn>
                <a:cxn ang="10800000">
                  <a:pos x="wd2" y="hd2"/>
                </a:cxn>
                <a:cxn ang="16200000">
                  <a:pos x="wd2" y="hd2"/>
                </a:cxn>
              </a:cxnLst>
              <a:rect l="0" t="0" r="r" b="b"/>
              <a:pathLst>
                <a:path w="21600" h="21600" extrusionOk="0">
                  <a:moveTo>
                    <a:pt x="5151" y="21600"/>
                  </a:moveTo>
                  <a:lnTo>
                    <a:pt x="6314" y="14795"/>
                  </a:lnTo>
                  <a:lnTo>
                    <a:pt x="8972" y="9173"/>
                  </a:lnTo>
                  <a:lnTo>
                    <a:pt x="10135" y="7989"/>
                  </a:lnTo>
                  <a:lnTo>
                    <a:pt x="13957" y="5770"/>
                  </a:lnTo>
                  <a:lnTo>
                    <a:pt x="17778" y="4586"/>
                  </a:lnTo>
                  <a:lnTo>
                    <a:pt x="21600" y="4586"/>
                  </a:lnTo>
                  <a:lnTo>
                    <a:pt x="21600" y="0"/>
                  </a:lnTo>
                  <a:lnTo>
                    <a:pt x="15286" y="0"/>
                  </a:lnTo>
                  <a:lnTo>
                    <a:pt x="11465" y="2219"/>
                  </a:lnTo>
                  <a:lnTo>
                    <a:pt x="7643" y="4586"/>
                  </a:lnTo>
                  <a:lnTo>
                    <a:pt x="3822" y="6805"/>
                  </a:lnTo>
                  <a:lnTo>
                    <a:pt x="1329" y="13759"/>
                  </a:lnTo>
                  <a:lnTo>
                    <a:pt x="0" y="21600"/>
                  </a:lnTo>
                  <a:lnTo>
                    <a:pt x="5151" y="2160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59" name="形状"/>
            <p:cNvSpPr/>
            <p:nvPr/>
          </p:nvSpPr>
          <p:spPr>
            <a:xfrm>
              <a:off x="4210463" y="2221173"/>
              <a:ext cx="479410" cy="221263"/>
            </a:xfrm>
            <a:custGeom>
              <a:avLst/>
              <a:gdLst/>
              <a:ahLst/>
              <a:cxnLst>
                <a:cxn ang="0">
                  <a:pos x="wd2" y="hd2"/>
                </a:cxn>
                <a:cxn ang="5400000">
                  <a:pos x="wd2" y="hd2"/>
                </a:cxn>
                <a:cxn ang="10800000">
                  <a:pos x="wd2" y="hd2"/>
                </a:cxn>
                <a:cxn ang="16200000">
                  <a:pos x="wd2" y="hd2"/>
                </a:cxn>
              </a:cxnLst>
              <a:rect l="0" t="0" r="r" b="b"/>
              <a:pathLst>
                <a:path w="21600" h="21600" extrusionOk="0">
                  <a:moveTo>
                    <a:pt x="0" y="2638"/>
                  </a:moveTo>
                  <a:lnTo>
                    <a:pt x="1113" y="7750"/>
                  </a:lnTo>
                  <a:lnTo>
                    <a:pt x="2227" y="11542"/>
                  </a:lnTo>
                  <a:lnTo>
                    <a:pt x="3414" y="14015"/>
                  </a:lnTo>
                  <a:lnTo>
                    <a:pt x="5122" y="17808"/>
                  </a:lnTo>
                  <a:lnTo>
                    <a:pt x="8536" y="20446"/>
                  </a:lnTo>
                  <a:lnTo>
                    <a:pt x="11951" y="21600"/>
                  </a:lnTo>
                  <a:lnTo>
                    <a:pt x="15365" y="19127"/>
                  </a:lnTo>
                  <a:lnTo>
                    <a:pt x="18186" y="15334"/>
                  </a:lnTo>
                  <a:lnTo>
                    <a:pt x="19299" y="12696"/>
                  </a:lnTo>
                  <a:lnTo>
                    <a:pt x="20412" y="8904"/>
                  </a:lnTo>
                  <a:lnTo>
                    <a:pt x="21006" y="5111"/>
                  </a:lnTo>
                  <a:lnTo>
                    <a:pt x="21600" y="0"/>
                  </a:lnTo>
                  <a:lnTo>
                    <a:pt x="19299" y="0"/>
                  </a:lnTo>
                  <a:lnTo>
                    <a:pt x="18705" y="3957"/>
                  </a:lnTo>
                  <a:lnTo>
                    <a:pt x="18186" y="6431"/>
                  </a:lnTo>
                  <a:lnTo>
                    <a:pt x="17592" y="8904"/>
                  </a:lnTo>
                  <a:lnTo>
                    <a:pt x="16478" y="11542"/>
                  </a:lnTo>
                  <a:lnTo>
                    <a:pt x="14177" y="15334"/>
                  </a:lnTo>
                  <a:lnTo>
                    <a:pt x="11951" y="16653"/>
                  </a:lnTo>
                  <a:lnTo>
                    <a:pt x="9056" y="15334"/>
                  </a:lnTo>
                  <a:lnTo>
                    <a:pt x="6235" y="12696"/>
                  </a:lnTo>
                  <a:lnTo>
                    <a:pt x="5122" y="10223"/>
                  </a:lnTo>
                  <a:lnTo>
                    <a:pt x="3934" y="7750"/>
                  </a:lnTo>
                  <a:lnTo>
                    <a:pt x="3414" y="5111"/>
                  </a:lnTo>
                  <a:lnTo>
                    <a:pt x="2227" y="0"/>
                  </a:lnTo>
                  <a:lnTo>
                    <a:pt x="2227" y="1319"/>
                  </a:lnTo>
                  <a:lnTo>
                    <a:pt x="0" y="2638"/>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60" name="形状"/>
            <p:cNvSpPr/>
            <p:nvPr/>
          </p:nvSpPr>
          <p:spPr>
            <a:xfrm>
              <a:off x="3983264" y="1950240"/>
              <a:ext cx="277225" cy="298028"/>
            </a:xfrm>
            <a:custGeom>
              <a:avLst/>
              <a:gdLst/>
              <a:ahLst/>
              <a:cxnLst>
                <a:cxn ang="0">
                  <a:pos x="wd2" y="hd2"/>
                </a:cxn>
                <a:cxn ang="5400000">
                  <a:pos x="wd2" y="hd2"/>
                </a:cxn>
                <a:cxn ang="10800000">
                  <a:pos x="wd2" y="hd2"/>
                </a:cxn>
                <a:cxn ang="16200000">
                  <a:pos x="wd2" y="hd2"/>
                </a:cxn>
              </a:cxnLst>
              <a:rect l="0" t="0" r="r" b="b"/>
              <a:pathLst>
                <a:path w="21600" h="21600" extrusionOk="0">
                  <a:moveTo>
                    <a:pt x="0" y="4637"/>
                  </a:moveTo>
                  <a:lnTo>
                    <a:pt x="2957" y="4637"/>
                  </a:lnTo>
                  <a:lnTo>
                    <a:pt x="4886" y="5614"/>
                  </a:lnTo>
                  <a:lnTo>
                    <a:pt x="7843" y="6590"/>
                  </a:lnTo>
                  <a:lnTo>
                    <a:pt x="10800" y="8420"/>
                  </a:lnTo>
                  <a:lnTo>
                    <a:pt x="12857" y="10251"/>
                  </a:lnTo>
                  <a:lnTo>
                    <a:pt x="14786" y="14034"/>
                  </a:lnTo>
                  <a:lnTo>
                    <a:pt x="16714" y="16841"/>
                  </a:lnTo>
                  <a:lnTo>
                    <a:pt x="17743" y="21600"/>
                  </a:lnTo>
                  <a:lnTo>
                    <a:pt x="21600" y="20624"/>
                  </a:lnTo>
                  <a:lnTo>
                    <a:pt x="20700" y="15986"/>
                  </a:lnTo>
                  <a:lnTo>
                    <a:pt x="18643" y="11227"/>
                  </a:lnTo>
                  <a:lnTo>
                    <a:pt x="15814" y="8420"/>
                  </a:lnTo>
                  <a:lnTo>
                    <a:pt x="9900" y="2807"/>
                  </a:lnTo>
                  <a:lnTo>
                    <a:pt x="6943" y="1831"/>
                  </a:lnTo>
                  <a:lnTo>
                    <a:pt x="2957" y="854"/>
                  </a:lnTo>
                  <a:lnTo>
                    <a:pt x="0" y="0"/>
                  </a:lnTo>
                  <a:lnTo>
                    <a:pt x="0" y="4637"/>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61" name="形状"/>
            <p:cNvSpPr/>
            <p:nvPr/>
          </p:nvSpPr>
          <p:spPr>
            <a:xfrm>
              <a:off x="4842032" y="1936693"/>
              <a:ext cx="162583" cy="76766"/>
            </a:xfrm>
            <a:custGeom>
              <a:avLst/>
              <a:gdLst/>
              <a:ahLst/>
              <a:cxnLst>
                <a:cxn ang="0">
                  <a:pos x="wd2" y="hd2"/>
                </a:cxn>
                <a:cxn ang="5400000">
                  <a:pos x="wd2" y="hd2"/>
                </a:cxn>
                <a:cxn ang="10800000">
                  <a:pos x="wd2" y="hd2"/>
                </a:cxn>
                <a:cxn ang="16200000">
                  <a:pos x="wd2" y="hd2"/>
                </a:cxn>
              </a:cxnLst>
              <a:rect l="0" t="0" r="r" b="b"/>
              <a:pathLst>
                <a:path w="21600" h="21600" extrusionOk="0">
                  <a:moveTo>
                    <a:pt x="19855" y="0"/>
                  </a:moveTo>
                  <a:lnTo>
                    <a:pt x="0" y="7043"/>
                  </a:lnTo>
                  <a:lnTo>
                    <a:pt x="1527" y="21600"/>
                  </a:lnTo>
                  <a:lnTo>
                    <a:pt x="21600" y="14557"/>
                  </a:lnTo>
                  <a:lnTo>
                    <a:pt x="19855" y="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62" name="t"/>
            <p:cNvSpPr/>
            <p:nvPr/>
          </p:nvSpPr>
          <p:spPr>
            <a:xfrm>
              <a:off x="5256825" y="21195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gn="l" defTabSz="1300480">
                <a:defRPr sz="3400" i="1">
                  <a:latin typeface="Times New Roman"/>
                  <a:ea typeface="Times New Roman"/>
                  <a:cs typeface="Times New Roman"/>
                  <a:sym typeface="Times New Roman"/>
                </a:defRPr>
              </a:lvl1pPr>
            </a:lstStyle>
            <a:p>
              <a:r>
                <a:t>t</a:t>
              </a:r>
            </a:p>
          </p:txBody>
        </p:sp>
        <p:sp>
          <p:nvSpPr>
            <p:cNvPr id="1163" name="0"/>
            <p:cNvSpPr/>
            <p:nvPr/>
          </p:nvSpPr>
          <p:spPr>
            <a:xfrm>
              <a:off x="1811332" y="197959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gn="l" defTabSz="1300480">
                <a:defRPr sz="3400">
                  <a:latin typeface="Times New Roman"/>
                  <a:ea typeface="Times New Roman"/>
                  <a:cs typeface="Times New Roman"/>
                  <a:sym typeface="Times New Roman"/>
                </a:defRPr>
              </a:lvl1pPr>
            </a:lstStyle>
            <a:p>
              <a:r>
                <a:t>0</a:t>
              </a:r>
            </a:p>
          </p:txBody>
        </p:sp>
        <p:sp>
          <p:nvSpPr>
            <p:cNvPr id="1164" name="基波正交分量"/>
            <p:cNvSpPr/>
            <p:nvPr/>
          </p:nvSpPr>
          <p:spPr>
            <a:xfrm>
              <a:off x="418961" y="764906"/>
              <a:ext cx="167376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algn="l" defTabSz="1300480">
                <a:spcBef>
                  <a:spcPts val="2000"/>
                </a:spcBef>
                <a:defRPr sz="2800"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基波正交分量</a:t>
              </a:r>
            </a:p>
          </p:txBody>
        </p:sp>
        <p:sp>
          <p:nvSpPr>
            <p:cNvPr id="1165" name="线条"/>
            <p:cNvSpPr/>
            <p:nvPr/>
          </p:nvSpPr>
          <p:spPr>
            <a:xfrm flipH="1" flipV="1">
              <a:off x="1855104" y="1169049"/>
              <a:ext cx="554448" cy="24384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sp>
        <p:nvSpPr>
          <p:cNvPr id="1167"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40</a:t>
            </a:fld>
            <a:endParaRPr lang="zh-CN" altLang="en-US"/>
          </a:p>
        </p:txBody>
      </p:sp>
    </p:spTree>
  </p:cSld>
  <p:clrMapOvr>
    <a:masterClrMapping/>
  </p:clrMapOvr>
  <p:transition spd="med"/>
  <p:timing>
    <p:tnLst>
      <p:par>
        <p:cTn id="1" dur="indefinite" restart="never" fill="hold"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 name="1. 产生零位残余电压的原因…"/>
          <p:cNvSpPr txBox="1">
            <a:spLocks noGrp="1"/>
          </p:cNvSpPr>
          <p:nvPr>
            <p:ph type="body" sz="half" idx="1"/>
          </p:nvPr>
        </p:nvSpPr>
        <p:spPr>
          <a:xfrm>
            <a:off x="866012" y="1496471"/>
            <a:ext cx="11525251" cy="3554159"/>
          </a:xfrm>
          <a:prstGeom prst="rect">
            <a:avLst/>
          </a:prstGeom>
        </p:spPr>
        <p:txBody>
          <a:bodyPr/>
          <a:lstStyle/>
          <a:p>
            <a:pPr marL="0" indent="0">
              <a:spcBef>
                <a:spcPts val="0"/>
              </a:spcBef>
              <a:buSzTx/>
              <a:buNone/>
              <a:defRPr sz="2800" b="1">
                <a:latin typeface="Times New Roman"/>
                <a:ea typeface="Times New Roman"/>
                <a:cs typeface="Times New Roman"/>
                <a:sym typeface="Times New Roman"/>
              </a:defRPr>
            </a:pPr>
            <a:r>
              <a:rPr b="0"/>
              <a:t>1.</a:t>
            </a:r>
            <a:r>
              <a:t> </a:t>
            </a:r>
            <a:r>
              <a:rPr b="0">
                <a:latin typeface="宋体"/>
                <a:ea typeface="宋体"/>
                <a:cs typeface="宋体"/>
                <a:sym typeface="宋体"/>
              </a:rPr>
              <a:t>产生零位残余电压的原因</a:t>
            </a:r>
          </a:p>
          <a:p>
            <a:pPr marL="0" indent="0">
              <a:spcBef>
                <a:spcPts val="0"/>
              </a:spcBef>
              <a:buSzTx/>
              <a:buNone/>
              <a:defRPr sz="2800">
                <a:latin typeface="宋体"/>
                <a:ea typeface="宋体"/>
                <a:cs typeface="宋体"/>
                <a:sym typeface="宋体"/>
              </a:defRPr>
            </a:pPr>
            <a:r>
              <a:t>      </a:t>
            </a:r>
            <a:r>
              <a:rPr b="1">
                <a:latin typeface="Times New Roman"/>
                <a:ea typeface="Times New Roman"/>
                <a:cs typeface="Times New Roman"/>
                <a:sym typeface="Times New Roman"/>
              </a:rPr>
              <a:t>①</a:t>
            </a:r>
            <a:r>
              <a:t>差动式电感传感器的电气参数及结构尺寸不可能完全对称；</a:t>
            </a:r>
            <a:endParaRPr b="1">
              <a:latin typeface="Times New Roman"/>
              <a:ea typeface="Times New Roman"/>
              <a:cs typeface="Times New Roman"/>
              <a:sym typeface="Times New Roman"/>
            </a:endParaRPr>
          </a:p>
          <a:p>
            <a:pPr marL="0" indent="0">
              <a:spcBef>
                <a:spcPts val="0"/>
              </a:spcBef>
              <a:buSzTx/>
              <a:buNone/>
              <a:defRPr sz="2800">
                <a:latin typeface="宋体"/>
                <a:ea typeface="宋体"/>
                <a:cs typeface="宋体"/>
                <a:sym typeface="宋体"/>
              </a:defRPr>
            </a:pPr>
            <a:r>
              <a:t>      </a:t>
            </a:r>
            <a:r>
              <a:rPr b="1">
                <a:latin typeface="Times New Roman"/>
                <a:ea typeface="Times New Roman"/>
                <a:cs typeface="Times New Roman"/>
                <a:sym typeface="Times New Roman"/>
              </a:rPr>
              <a:t>②</a:t>
            </a:r>
            <a:r>
              <a:t>传感器具有铁损，即磁化曲线的非线性；</a:t>
            </a:r>
            <a:endParaRPr b="1">
              <a:latin typeface="Times New Roman"/>
              <a:ea typeface="Times New Roman"/>
              <a:cs typeface="Times New Roman"/>
              <a:sym typeface="Times New Roman"/>
            </a:endParaRPr>
          </a:p>
          <a:p>
            <a:pPr marL="0" indent="0">
              <a:spcBef>
                <a:spcPts val="0"/>
              </a:spcBef>
              <a:buSzTx/>
              <a:buNone/>
              <a:defRPr sz="2800">
                <a:latin typeface="宋体"/>
                <a:ea typeface="宋体"/>
                <a:cs typeface="宋体"/>
                <a:sym typeface="宋体"/>
              </a:defRPr>
            </a:pPr>
            <a:r>
              <a:t>      </a:t>
            </a:r>
            <a:r>
              <a:rPr b="1">
                <a:latin typeface="Times New Roman"/>
                <a:ea typeface="Times New Roman"/>
                <a:cs typeface="Times New Roman"/>
                <a:sym typeface="Times New Roman"/>
              </a:rPr>
              <a:t>③</a:t>
            </a:r>
            <a:r>
              <a:t>电源电压中含有高次谐波；</a:t>
            </a:r>
            <a:endParaRPr b="1">
              <a:latin typeface="Times New Roman"/>
              <a:ea typeface="Times New Roman"/>
              <a:cs typeface="Times New Roman"/>
              <a:sym typeface="Times New Roman"/>
            </a:endParaRPr>
          </a:p>
          <a:p>
            <a:pPr marL="0" indent="0">
              <a:spcBef>
                <a:spcPts val="0"/>
              </a:spcBef>
              <a:buSzTx/>
              <a:buNone/>
              <a:defRPr sz="2800">
                <a:latin typeface="宋体"/>
                <a:ea typeface="宋体"/>
                <a:cs typeface="宋体"/>
                <a:sym typeface="宋体"/>
              </a:defRPr>
            </a:pPr>
            <a:r>
              <a:t>      </a:t>
            </a:r>
            <a:r>
              <a:rPr b="1">
                <a:latin typeface="Times New Roman"/>
                <a:ea typeface="Times New Roman"/>
                <a:cs typeface="Times New Roman"/>
                <a:sym typeface="Times New Roman"/>
              </a:rPr>
              <a:t>④</a:t>
            </a:r>
            <a:r>
              <a:t>线圈具有寄生电容，线圈与外壳、铁心间有分布电容。</a:t>
            </a:r>
          </a:p>
        </p:txBody>
      </p:sp>
      <p:sp>
        <p:nvSpPr>
          <p:cNvPr id="1170" name="2.减小零位残余电压的措施…"/>
          <p:cNvSpPr txBox="1"/>
          <p:nvPr/>
        </p:nvSpPr>
        <p:spPr>
          <a:xfrm>
            <a:off x="757427" y="4927234"/>
            <a:ext cx="11742421" cy="4112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487680" indent="-487680" algn="l">
              <a:defRPr sz="2800" b="0">
                <a:latin typeface="宋体"/>
                <a:ea typeface="宋体"/>
                <a:cs typeface="宋体"/>
                <a:sym typeface="宋体"/>
              </a:defRPr>
            </a:pPr>
            <a:r>
              <a:t>  2.减小零位残余电压的措施</a:t>
            </a:r>
            <a:endParaRPr b="1">
              <a:latin typeface="Times New Roman"/>
              <a:ea typeface="Times New Roman"/>
              <a:cs typeface="Times New Roman"/>
              <a:sym typeface="Times New Roman"/>
            </a:endParaRPr>
          </a:p>
          <a:p>
            <a:pPr marL="487680" indent="-487680" algn="l">
              <a:defRPr sz="2800" b="0">
                <a:latin typeface="宋体"/>
                <a:ea typeface="宋体"/>
                <a:cs typeface="宋体"/>
                <a:sym typeface="宋体"/>
              </a:defRPr>
            </a:pPr>
            <a:r>
              <a:t>      </a:t>
            </a:r>
            <a:r>
              <a:rPr b="1">
                <a:latin typeface="Times New Roman"/>
                <a:ea typeface="Times New Roman"/>
                <a:cs typeface="Times New Roman"/>
                <a:sym typeface="Times New Roman"/>
              </a:rPr>
              <a:t>①</a:t>
            </a:r>
            <a:r>
              <a:t>衔铁、骨架等零件应保证足够的加工精度，两线圈绕制要一致，必要时可选配线圈。保证电、磁、几何参数对称。</a:t>
            </a:r>
            <a:endParaRPr b="1">
              <a:latin typeface="Times New Roman"/>
              <a:ea typeface="Times New Roman"/>
              <a:cs typeface="Times New Roman"/>
              <a:sym typeface="Times New Roman"/>
            </a:endParaRPr>
          </a:p>
          <a:p>
            <a:pPr marL="487680" indent="-487680" algn="l">
              <a:defRPr sz="2800" b="0">
                <a:latin typeface="宋体"/>
                <a:ea typeface="宋体"/>
                <a:cs typeface="宋体"/>
                <a:sym typeface="宋体"/>
              </a:defRPr>
            </a:pPr>
            <a:r>
              <a:t>      </a:t>
            </a:r>
            <a:r>
              <a:rPr b="1">
                <a:latin typeface="Times New Roman"/>
                <a:ea typeface="Times New Roman"/>
                <a:cs typeface="Times New Roman"/>
                <a:sym typeface="Times New Roman"/>
              </a:rPr>
              <a:t>②</a:t>
            </a:r>
            <a:r>
              <a:t>减小电源中的谐波成分。 </a:t>
            </a:r>
            <a:endParaRPr b="1">
              <a:latin typeface="Times New Roman"/>
              <a:ea typeface="Times New Roman"/>
              <a:cs typeface="Times New Roman"/>
              <a:sym typeface="Times New Roman"/>
            </a:endParaRPr>
          </a:p>
          <a:p>
            <a:pPr marL="487680" indent="-487680" algn="l">
              <a:defRPr sz="2800" b="0">
                <a:latin typeface="宋体"/>
                <a:ea typeface="宋体"/>
                <a:cs typeface="宋体"/>
                <a:sym typeface="宋体"/>
              </a:defRPr>
            </a:pPr>
            <a:r>
              <a:t>      </a:t>
            </a:r>
            <a:r>
              <a:rPr b="1">
                <a:latin typeface="Times New Roman"/>
                <a:ea typeface="Times New Roman"/>
                <a:cs typeface="Times New Roman"/>
                <a:sym typeface="Times New Roman"/>
              </a:rPr>
              <a:t>③</a:t>
            </a:r>
            <a:r>
              <a:t>减小励磁电流，使之工作在磁化曲线的线性段。</a:t>
            </a:r>
            <a:endParaRPr b="1">
              <a:latin typeface="Times New Roman"/>
              <a:ea typeface="Times New Roman"/>
              <a:cs typeface="Times New Roman"/>
              <a:sym typeface="Times New Roman"/>
            </a:endParaRPr>
          </a:p>
          <a:p>
            <a:pPr marL="487680" indent="-487680" algn="l">
              <a:defRPr sz="2800" b="0">
                <a:latin typeface="宋体"/>
                <a:ea typeface="宋体"/>
                <a:cs typeface="宋体"/>
                <a:sym typeface="宋体"/>
              </a:defRPr>
            </a:pPr>
            <a:r>
              <a:t>      </a:t>
            </a:r>
            <a:r>
              <a:rPr b="1">
                <a:latin typeface="Times New Roman"/>
                <a:ea typeface="Times New Roman"/>
                <a:cs typeface="Times New Roman"/>
                <a:sym typeface="Times New Roman"/>
              </a:rPr>
              <a:t>④</a:t>
            </a:r>
            <a:r>
              <a:t>注意利用外壳进行电磁屏蔽。</a:t>
            </a:r>
            <a:endParaRPr b="1">
              <a:latin typeface="Times New Roman"/>
              <a:ea typeface="Times New Roman"/>
              <a:cs typeface="Times New Roman"/>
              <a:sym typeface="Times New Roman"/>
            </a:endParaRPr>
          </a:p>
          <a:p>
            <a:pPr marL="487680" indent="-487680" algn="l">
              <a:defRPr sz="2800" b="0">
                <a:latin typeface="宋体"/>
                <a:ea typeface="宋体"/>
                <a:cs typeface="宋体"/>
                <a:sym typeface="宋体"/>
              </a:defRPr>
            </a:pPr>
            <a:r>
              <a:t>      </a:t>
            </a:r>
            <a:r>
              <a:rPr b="1">
                <a:latin typeface="Times New Roman"/>
                <a:ea typeface="Times New Roman"/>
                <a:cs typeface="Times New Roman"/>
                <a:sym typeface="Times New Roman"/>
              </a:rPr>
              <a:t>⑤</a:t>
            </a:r>
            <a:r>
              <a:t>采用电路措施来减小零位电压。</a:t>
            </a:r>
          </a:p>
        </p:txBody>
      </p:sp>
      <p:sp>
        <p:nvSpPr>
          <p:cNvPr id="1171"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41</a:t>
            </a:fld>
            <a:endParaRPr lang="zh-CN" altLang="en-US"/>
          </a:p>
        </p:txBody>
      </p:sp>
    </p:spTree>
  </p:cSld>
  <p:clrMapOvr>
    <a:masterClrMapping/>
  </p:clrMapOvr>
  <p:transition spd="med"/>
  <p:timing>
    <p:tnLst>
      <p:par>
        <p:cTn id="1" dur="indefinite" restart="never" fill="hold"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3.补偿电路…"/>
          <p:cNvSpPr txBox="1">
            <a:spLocks noGrp="1"/>
          </p:cNvSpPr>
          <p:nvPr>
            <p:ph type="body" sz="half" idx="1"/>
          </p:nvPr>
        </p:nvSpPr>
        <p:spPr>
          <a:xfrm>
            <a:off x="611123" y="1730755"/>
            <a:ext cx="11638431" cy="2797303"/>
          </a:xfrm>
          <a:prstGeom prst="rect">
            <a:avLst/>
          </a:prstGeom>
        </p:spPr>
        <p:txBody>
          <a:bodyPr/>
          <a:lstStyle/>
          <a:p>
            <a:pPr marL="487680" indent="-487680">
              <a:spcBef>
                <a:spcPts val="0"/>
              </a:spcBef>
              <a:buSzTx/>
              <a:buNone/>
              <a:defRPr sz="2800">
                <a:latin typeface="宋体"/>
                <a:ea typeface="宋体"/>
                <a:cs typeface="宋体"/>
                <a:sym typeface="宋体"/>
              </a:defRPr>
            </a:pPr>
            <a:r>
              <a:t>  3.补偿电路</a:t>
            </a:r>
            <a:endParaRPr b="1">
              <a:latin typeface="Times New Roman"/>
              <a:ea typeface="Times New Roman"/>
              <a:cs typeface="Times New Roman"/>
              <a:sym typeface="Times New Roman"/>
            </a:endParaRPr>
          </a:p>
          <a:p>
            <a:pPr marL="487680" indent="-487680">
              <a:spcBef>
                <a:spcPts val="0"/>
              </a:spcBef>
              <a:buSzTx/>
              <a:buNone/>
              <a:defRPr sz="2800">
                <a:latin typeface="宋体"/>
                <a:ea typeface="宋体"/>
                <a:cs typeface="宋体"/>
                <a:sym typeface="宋体"/>
              </a:defRPr>
            </a:pPr>
            <a:r>
              <a:t>      如图所示，</a:t>
            </a:r>
            <a:r>
              <a:rPr b="1">
                <a:latin typeface="Times New Roman"/>
                <a:ea typeface="Times New Roman"/>
                <a:cs typeface="Times New Roman"/>
                <a:sym typeface="Times New Roman"/>
              </a:rPr>
              <a:t>①</a:t>
            </a:r>
            <a:r>
              <a:t>串联电阻</a:t>
            </a:r>
            <a:r>
              <a:rPr b="1" i="1">
                <a:latin typeface="Times New Roman"/>
                <a:ea typeface="Times New Roman"/>
                <a:cs typeface="Times New Roman"/>
                <a:sym typeface="Times New Roman"/>
              </a:rPr>
              <a:t>R</a:t>
            </a:r>
            <a:r>
              <a:rPr b="1" baseline="-30000">
                <a:latin typeface="Times New Roman"/>
                <a:ea typeface="Times New Roman"/>
                <a:cs typeface="Times New Roman"/>
                <a:sym typeface="Times New Roman"/>
              </a:rPr>
              <a:t>a</a:t>
            </a:r>
            <a:r>
              <a:t>用来消除基波同相分量；</a:t>
            </a:r>
            <a:r>
              <a:rPr b="1">
                <a:latin typeface="Times New Roman"/>
                <a:ea typeface="Times New Roman"/>
                <a:cs typeface="Times New Roman"/>
                <a:sym typeface="Times New Roman"/>
              </a:rPr>
              <a:t>②</a:t>
            </a:r>
            <a:r>
              <a:t>并联电阻</a:t>
            </a:r>
            <a:r>
              <a:rPr b="1" i="1">
                <a:latin typeface="Times New Roman"/>
                <a:ea typeface="Times New Roman"/>
                <a:cs typeface="Times New Roman"/>
                <a:sym typeface="Times New Roman"/>
              </a:rPr>
              <a:t>R</a:t>
            </a:r>
            <a:r>
              <a:rPr b="1" baseline="-30000">
                <a:latin typeface="Times New Roman"/>
                <a:ea typeface="Times New Roman"/>
                <a:cs typeface="Times New Roman"/>
                <a:sym typeface="Times New Roman"/>
              </a:rPr>
              <a:t>b</a:t>
            </a:r>
            <a:r>
              <a:t>用来消除高次谐波分量；</a:t>
            </a:r>
            <a:r>
              <a:rPr b="1">
                <a:latin typeface="Times New Roman"/>
                <a:ea typeface="Times New Roman"/>
                <a:cs typeface="Times New Roman"/>
                <a:sym typeface="Times New Roman"/>
              </a:rPr>
              <a:t>③</a:t>
            </a:r>
            <a:r>
              <a:t>并联电容</a:t>
            </a:r>
            <a:r>
              <a:rPr b="1" i="1">
                <a:latin typeface="Times New Roman"/>
                <a:ea typeface="Times New Roman"/>
                <a:cs typeface="Times New Roman"/>
                <a:sym typeface="Times New Roman"/>
              </a:rPr>
              <a:t>C</a:t>
            </a:r>
            <a:r>
              <a:t>用来消除基波正交分量或高次谐波分量。</a:t>
            </a:r>
          </a:p>
        </p:txBody>
      </p:sp>
      <p:grpSp>
        <p:nvGrpSpPr>
          <p:cNvPr id="1235" name="成组"/>
          <p:cNvGrpSpPr/>
          <p:nvPr/>
        </p:nvGrpSpPr>
        <p:grpSpPr>
          <a:xfrm>
            <a:off x="2059545" y="4419234"/>
            <a:ext cx="4012979" cy="5332365"/>
            <a:chOff x="0" y="0"/>
            <a:chExt cx="4012978" cy="5332364"/>
          </a:xfrm>
        </p:grpSpPr>
        <p:grpSp>
          <p:nvGrpSpPr>
            <p:cNvPr id="1233" name="成组"/>
            <p:cNvGrpSpPr/>
            <p:nvPr/>
          </p:nvGrpSpPr>
          <p:grpSpPr>
            <a:xfrm>
              <a:off x="-1" y="0"/>
              <a:ext cx="4012980" cy="4001182"/>
              <a:chOff x="0" y="0"/>
              <a:chExt cx="4012978" cy="4001181"/>
            </a:xfrm>
          </p:grpSpPr>
          <p:sp>
            <p:nvSpPr>
              <p:cNvPr id="1174" name="线条"/>
              <p:cNvSpPr/>
              <p:nvPr/>
            </p:nvSpPr>
            <p:spPr>
              <a:xfrm>
                <a:off x="2944239" y="850946"/>
                <a:ext cx="109304" cy="2199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062" y="20426"/>
                    </a:lnTo>
                    <a:lnTo>
                      <a:pt x="14538" y="17609"/>
                    </a:lnTo>
                    <a:lnTo>
                      <a:pt x="19108" y="15026"/>
                    </a:lnTo>
                    <a:lnTo>
                      <a:pt x="21600" y="10800"/>
                    </a:lnTo>
                    <a:lnTo>
                      <a:pt x="19108" y="6809"/>
                    </a:lnTo>
                    <a:lnTo>
                      <a:pt x="14538" y="2817"/>
                    </a:lnTo>
                    <a:lnTo>
                      <a:pt x="7062" y="0"/>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75" name="线条"/>
              <p:cNvSpPr/>
              <p:nvPr/>
            </p:nvSpPr>
            <p:spPr>
              <a:xfrm>
                <a:off x="2930358" y="1070861"/>
                <a:ext cx="123184" cy="2199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566" y="20426"/>
                    </a:lnTo>
                    <a:lnTo>
                      <a:pt x="15269" y="17609"/>
                    </a:lnTo>
                    <a:lnTo>
                      <a:pt x="19366" y="15026"/>
                    </a:lnTo>
                    <a:lnTo>
                      <a:pt x="21600" y="10800"/>
                    </a:lnTo>
                    <a:lnTo>
                      <a:pt x="19366" y="6809"/>
                    </a:lnTo>
                    <a:lnTo>
                      <a:pt x="15269" y="2817"/>
                    </a:lnTo>
                    <a:lnTo>
                      <a:pt x="8566" y="0"/>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76" name="线条"/>
              <p:cNvSpPr/>
              <p:nvPr/>
            </p:nvSpPr>
            <p:spPr>
              <a:xfrm>
                <a:off x="2930358" y="1290776"/>
                <a:ext cx="123184" cy="221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566" y="20206"/>
                    </a:lnTo>
                    <a:lnTo>
                      <a:pt x="15269" y="18813"/>
                    </a:lnTo>
                    <a:lnTo>
                      <a:pt x="19366" y="14865"/>
                    </a:lnTo>
                    <a:lnTo>
                      <a:pt x="21600" y="10916"/>
                    </a:lnTo>
                    <a:lnTo>
                      <a:pt x="19366" y="6735"/>
                    </a:lnTo>
                    <a:lnTo>
                      <a:pt x="15269" y="2787"/>
                    </a:lnTo>
                    <a:lnTo>
                      <a:pt x="8566" y="1394"/>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77" name="线条"/>
              <p:cNvSpPr/>
              <p:nvPr/>
            </p:nvSpPr>
            <p:spPr>
              <a:xfrm>
                <a:off x="2944239" y="1497534"/>
                <a:ext cx="109304" cy="2199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062" y="21600"/>
                    </a:lnTo>
                    <a:lnTo>
                      <a:pt x="14538" y="19017"/>
                    </a:lnTo>
                    <a:lnTo>
                      <a:pt x="19108" y="14791"/>
                    </a:lnTo>
                    <a:lnTo>
                      <a:pt x="21600" y="10800"/>
                    </a:lnTo>
                    <a:lnTo>
                      <a:pt x="19108" y="6809"/>
                    </a:lnTo>
                    <a:lnTo>
                      <a:pt x="14538" y="3991"/>
                    </a:lnTo>
                    <a:lnTo>
                      <a:pt x="7062" y="1409"/>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78" name="线条"/>
              <p:cNvSpPr/>
              <p:nvPr/>
            </p:nvSpPr>
            <p:spPr>
              <a:xfrm>
                <a:off x="2930358" y="1732486"/>
                <a:ext cx="123184" cy="2180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566" y="20191"/>
                    </a:lnTo>
                    <a:lnTo>
                      <a:pt x="15269" y="17609"/>
                    </a:lnTo>
                    <a:lnTo>
                      <a:pt x="19366" y="14791"/>
                    </a:lnTo>
                    <a:lnTo>
                      <a:pt x="21600" y="10800"/>
                    </a:lnTo>
                    <a:lnTo>
                      <a:pt x="19366" y="5400"/>
                    </a:lnTo>
                    <a:lnTo>
                      <a:pt x="15269" y="2583"/>
                    </a:lnTo>
                    <a:lnTo>
                      <a:pt x="8566" y="0"/>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79" name="线条"/>
              <p:cNvSpPr/>
              <p:nvPr/>
            </p:nvSpPr>
            <p:spPr>
              <a:xfrm>
                <a:off x="2930358" y="1950521"/>
                <a:ext cx="123184" cy="2199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566" y="20191"/>
                    </a:lnTo>
                    <a:lnTo>
                      <a:pt x="15269" y="17609"/>
                    </a:lnTo>
                    <a:lnTo>
                      <a:pt x="19366" y="14791"/>
                    </a:lnTo>
                    <a:lnTo>
                      <a:pt x="21600" y="10800"/>
                    </a:lnTo>
                    <a:lnTo>
                      <a:pt x="19366" y="6809"/>
                    </a:lnTo>
                    <a:lnTo>
                      <a:pt x="15269" y="2817"/>
                    </a:lnTo>
                    <a:lnTo>
                      <a:pt x="8566" y="0"/>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80" name="线条"/>
              <p:cNvSpPr/>
              <p:nvPr/>
            </p:nvSpPr>
            <p:spPr>
              <a:xfrm>
                <a:off x="255040" y="1223110"/>
                <a:ext cx="97159" cy="2199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1600"/>
                    </a:lnTo>
                    <a:lnTo>
                      <a:pt x="8452" y="18783"/>
                    </a:lnTo>
                    <a:lnTo>
                      <a:pt x="2817" y="16200"/>
                    </a:lnTo>
                    <a:lnTo>
                      <a:pt x="0" y="10800"/>
                    </a:lnTo>
                    <a:lnTo>
                      <a:pt x="2817" y="6574"/>
                    </a:lnTo>
                    <a:lnTo>
                      <a:pt x="8452" y="3991"/>
                    </a:lnTo>
                    <a:lnTo>
                      <a:pt x="13617" y="1174"/>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81" name="线条"/>
              <p:cNvSpPr/>
              <p:nvPr/>
            </p:nvSpPr>
            <p:spPr>
              <a:xfrm>
                <a:off x="255040" y="1003195"/>
                <a:ext cx="97159" cy="2199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1600"/>
                    </a:lnTo>
                    <a:lnTo>
                      <a:pt x="8452" y="18783"/>
                    </a:lnTo>
                    <a:lnTo>
                      <a:pt x="2817" y="14791"/>
                    </a:lnTo>
                    <a:lnTo>
                      <a:pt x="0" y="10800"/>
                    </a:lnTo>
                    <a:lnTo>
                      <a:pt x="2817" y="6574"/>
                    </a:lnTo>
                    <a:lnTo>
                      <a:pt x="8452" y="3991"/>
                    </a:lnTo>
                    <a:lnTo>
                      <a:pt x="13617" y="1174"/>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82" name="线条"/>
              <p:cNvSpPr/>
              <p:nvPr/>
            </p:nvSpPr>
            <p:spPr>
              <a:xfrm>
                <a:off x="255040" y="781400"/>
                <a:ext cx="97159" cy="2217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0206"/>
                    </a:lnTo>
                    <a:lnTo>
                      <a:pt x="8452" y="18813"/>
                    </a:lnTo>
                    <a:lnTo>
                      <a:pt x="2817" y="14865"/>
                    </a:lnTo>
                    <a:lnTo>
                      <a:pt x="0" y="10684"/>
                    </a:lnTo>
                    <a:lnTo>
                      <a:pt x="2817" y="6735"/>
                    </a:lnTo>
                    <a:lnTo>
                      <a:pt x="8452" y="2787"/>
                    </a:lnTo>
                    <a:lnTo>
                      <a:pt x="13617" y="1394"/>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83" name="线条"/>
              <p:cNvSpPr/>
              <p:nvPr/>
            </p:nvSpPr>
            <p:spPr>
              <a:xfrm>
                <a:off x="255040" y="1950521"/>
                <a:ext cx="97159" cy="2199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0191"/>
                    </a:lnTo>
                    <a:lnTo>
                      <a:pt x="8452" y="19017"/>
                    </a:lnTo>
                    <a:lnTo>
                      <a:pt x="2817" y="14791"/>
                    </a:lnTo>
                    <a:lnTo>
                      <a:pt x="0" y="10800"/>
                    </a:lnTo>
                    <a:lnTo>
                      <a:pt x="2817" y="6809"/>
                    </a:lnTo>
                    <a:lnTo>
                      <a:pt x="8452" y="2817"/>
                    </a:lnTo>
                    <a:lnTo>
                      <a:pt x="13617" y="1409"/>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84" name="线条"/>
              <p:cNvSpPr/>
              <p:nvPr/>
            </p:nvSpPr>
            <p:spPr>
              <a:xfrm>
                <a:off x="255040" y="1732486"/>
                <a:ext cx="97159" cy="2180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0191"/>
                    </a:lnTo>
                    <a:lnTo>
                      <a:pt x="8452" y="18783"/>
                    </a:lnTo>
                    <a:lnTo>
                      <a:pt x="2817" y="14791"/>
                    </a:lnTo>
                    <a:lnTo>
                      <a:pt x="0" y="10800"/>
                    </a:lnTo>
                    <a:lnTo>
                      <a:pt x="2817" y="6809"/>
                    </a:lnTo>
                    <a:lnTo>
                      <a:pt x="8452" y="2583"/>
                    </a:lnTo>
                    <a:lnTo>
                      <a:pt x="13617" y="1409"/>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85" name="线条"/>
              <p:cNvSpPr/>
              <p:nvPr/>
            </p:nvSpPr>
            <p:spPr>
              <a:xfrm>
                <a:off x="255040" y="1512571"/>
                <a:ext cx="97159" cy="2199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0191"/>
                    </a:lnTo>
                    <a:lnTo>
                      <a:pt x="2817" y="14791"/>
                    </a:lnTo>
                    <a:lnTo>
                      <a:pt x="0" y="10800"/>
                    </a:lnTo>
                    <a:lnTo>
                      <a:pt x="2817" y="6574"/>
                    </a:lnTo>
                    <a:lnTo>
                      <a:pt x="8452" y="2583"/>
                    </a:lnTo>
                    <a:lnTo>
                      <a:pt x="13617" y="0"/>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86" name="线条"/>
              <p:cNvSpPr/>
              <p:nvPr/>
            </p:nvSpPr>
            <p:spPr>
              <a:xfrm>
                <a:off x="341788" y="2170436"/>
                <a:ext cx="910859" cy="6879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87" name="线条"/>
              <p:cNvSpPr/>
              <p:nvPr/>
            </p:nvSpPr>
            <p:spPr>
              <a:xfrm>
                <a:off x="3419619" y="1153564"/>
                <a:ext cx="435478" cy="6879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88" name="线条"/>
              <p:cNvSpPr/>
              <p:nvPr/>
            </p:nvSpPr>
            <p:spPr>
              <a:xfrm flipV="1">
                <a:off x="352198" y="548328"/>
                <a:ext cx="1736" cy="24811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89" name="线条"/>
              <p:cNvSpPr/>
              <p:nvPr/>
            </p:nvSpPr>
            <p:spPr>
              <a:xfrm>
                <a:off x="3442174" y="1168601"/>
                <a:ext cx="412923" cy="188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90" name="线条"/>
              <p:cNvSpPr/>
              <p:nvPr/>
            </p:nvSpPr>
            <p:spPr>
              <a:xfrm>
                <a:off x="353933" y="548328"/>
                <a:ext cx="82584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91" name="线条"/>
              <p:cNvSpPr/>
              <p:nvPr/>
            </p:nvSpPr>
            <p:spPr>
              <a:xfrm flipH="1" flipV="1">
                <a:off x="2081960" y="576522"/>
                <a:ext cx="3471" cy="44171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92" name="线条"/>
              <p:cNvSpPr/>
              <p:nvPr/>
            </p:nvSpPr>
            <p:spPr>
              <a:xfrm>
                <a:off x="1216211" y="2157279"/>
                <a:ext cx="1728028" cy="7010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93" name="线条"/>
              <p:cNvSpPr/>
              <p:nvPr/>
            </p:nvSpPr>
            <p:spPr>
              <a:xfrm>
                <a:off x="341788" y="1456182"/>
                <a:ext cx="1252647" cy="17743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45"/>
                    </a:lnTo>
                    <a:lnTo>
                      <a:pt x="21600" y="2160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94" name="线条"/>
              <p:cNvSpPr/>
              <p:nvPr/>
            </p:nvSpPr>
            <p:spPr>
              <a:xfrm flipH="1">
                <a:off x="1594434" y="3215502"/>
                <a:ext cx="1544122" cy="376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95" name="形状"/>
              <p:cNvSpPr/>
              <p:nvPr/>
            </p:nvSpPr>
            <p:spPr>
              <a:xfrm>
                <a:off x="267184" y="1414831"/>
                <a:ext cx="97160" cy="1090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617" y="0"/>
                    </a:lnTo>
                    <a:lnTo>
                      <a:pt x="18783" y="2817"/>
                    </a:lnTo>
                    <a:lnTo>
                      <a:pt x="21600" y="5635"/>
                    </a:lnTo>
                    <a:lnTo>
                      <a:pt x="21600" y="16435"/>
                    </a:lnTo>
                    <a:lnTo>
                      <a:pt x="18783" y="19252"/>
                    </a:lnTo>
                    <a:lnTo>
                      <a:pt x="13617" y="21600"/>
                    </a:lnTo>
                    <a:lnTo>
                      <a:pt x="5635" y="21600"/>
                    </a:lnTo>
                    <a:lnTo>
                      <a:pt x="2817" y="19252"/>
                    </a:lnTo>
                    <a:lnTo>
                      <a:pt x="0" y="16435"/>
                    </a:lnTo>
                    <a:lnTo>
                      <a:pt x="0" y="5635"/>
                    </a:lnTo>
                    <a:lnTo>
                      <a:pt x="5635" y="0"/>
                    </a:lnTo>
                    <a:lnTo>
                      <a:pt x="10800"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96" name="形状"/>
              <p:cNvSpPr/>
              <p:nvPr/>
            </p:nvSpPr>
            <p:spPr>
              <a:xfrm>
                <a:off x="267184" y="1414831"/>
                <a:ext cx="97160" cy="1090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617" y="0"/>
                    </a:lnTo>
                    <a:lnTo>
                      <a:pt x="18783" y="2817"/>
                    </a:lnTo>
                    <a:lnTo>
                      <a:pt x="21600" y="5635"/>
                    </a:lnTo>
                    <a:lnTo>
                      <a:pt x="21600" y="16435"/>
                    </a:lnTo>
                    <a:lnTo>
                      <a:pt x="18783" y="19252"/>
                    </a:lnTo>
                    <a:lnTo>
                      <a:pt x="13617" y="21600"/>
                    </a:lnTo>
                    <a:lnTo>
                      <a:pt x="5635" y="21600"/>
                    </a:lnTo>
                    <a:lnTo>
                      <a:pt x="2817" y="19252"/>
                    </a:lnTo>
                    <a:lnTo>
                      <a:pt x="0" y="16435"/>
                    </a:lnTo>
                    <a:lnTo>
                      <a:pt x="0" y="5635"/>
                    </a:lnTo>
                    <a:lnTo>
                      <a:pt x="5635" y="0"/>
                    </a:lnTo>
                    <a:lnTo>
                      <a:pt x="10800" y="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97" name="线条"/>
              <p:cNvSpPr/>
              <p:nvPr/>
            </p:nvSpPr>
            <p:spPr>
              <a:xfrm>
                <a:off x="3162844" y="865983"/>
                <a:ext cx="1736" cy="127813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198" name="形状"/>
              <p:cNvSpPr/>
              <p:nvPr/>
            </p:nvSpPr>
            <p:spPr>
              <a:xfrm>
                <a:off x="3126410" y="3132799"/>
                <a:ext cx="145738" cy="167287"/>
              </a:xfrm>
              <a:custGeom>
                <a:avLst/>
                <a:gdLst/>
                <a:ahLst/>
                <a:cxnLst>
                  <a:cxn ang="0">
                    <a:pos x="wd2" y="hd2"/>
                  </a:cxn>
                  <a:cxn ang="5400000">
                    <a:pos x="wd2" y="hd2"/>
                  </a:cxn>
                  <a:cxn ang="10800000">
                    <a:pos x="wd2" y="hd2"/>
                  </a:cxn>
                  <a:cxn ang="16200000">
                    <a:pos x="wd2" y="hd2"/>
                  </a:cxn>
                </a:cxnLst>
                <a:rect l="0" t="0" r="r" b="b"/>
                <a:pathLst>
                  <a:path w="21600" h="21600" extrusionOk="0">
                    <a:moveTo>
                      <a:pt x="10643" y="0"/>
                    </a:moveTo>
                    <a:lnTo>
                      <a:pt x="14400" y="1851"/>
                    </a:lnTo>
                    <a:lnTo>
                      <a:pt x="17843" y="3703"/>
                    </a:lnTo>
                    <a:lnTo>
                      <a:pt x="19722" y="7097"/>
                    </a:lnTo>
                    <a:lnTo>
                      <a:pt x="21600" y="10800"/>
                    </a:lnTo>
                    <a:lnTo>
                      <a:pt x="19722" y="14503"/>
                    </a:lnTo>
                    <a:lnTo>
                      <a:pt x="17843" y="17897"/>
                    </a:lnTo>
                    <a:lnTo>
                      <a:pt x="14400" y="19749"/>
                    </a:lnTo>
                    <a:lnTo>
                      <a:pt x="10643" y="21600"/>
                    </a:lnTo>
                    <a:lnTo>
                      <a:pt x="3757" y="17897"/>
                    </a:lnTo>
                    <a:lnTo>
                      <a:pt x="1878" y="14503"/>
                    </a:lnTo>
                    <a:lnTo>
                      <a:pt x="0" y="10800"/>
                    </a:lnTo>
                    <a:lnTo>
                      <a:pt x="1878" y="7097"/>
                    </a:lnTo>
                    <a:lnTo>
                      <a:pt x="3757" y="3703"/>
                    </a:lnTo>
                    <a:lnTo>
                      <a:pt x="10643"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199" name="矩形"/>
              <p:cNvSpPr/>
              <p:nvPr/>
            </p:nvSpPr>
            <p:spPr>
              <a:xfrm>
                <a:off x="1179777" y="493819"/>
                <a:ext cx="437213" cy="124056"/>
              </a:xfrm>
              <a:prstGeom prst="rect">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200" name="线条"/>
              <p:cNvSpPr/>
              <p:nvPr/>
            </p:nvSpPr>
            <p:spPr>
              <a:xfrm>
                <a:off x="1616989" y="548328"/>
                <a:ext cx="1351540" cy="188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01" name="线条"/>
              <p:cNvSpPr/>
              <p:nvPr/>
            </p:nvSpPr>
            <p:spPr>
              <a:xfrm flipV="1">
                <a:off x="2956383" y="535171"/>
                <a:ext cx="1736" cy="33081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02" name="线条"/>
              <p:cNvSpPr/>
              <p:nvPr/>
            </p:nvSpPr>
            <p:spPr>
              <a:xfrm flipV="1">
                <a:off x="2092370" y="1168601"/>
                <a:ext cx="1736" cy="67290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03" name="线条"/>
              <p:cNvSpPr/>
              <p:nvPr/>
            </p:nvSpPr>
            <p:spPr>
              <a:xfrm flipV="1">
                <a:off x="827579" y="1456182"/>
                <a:ext cx="1736" cy="41163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04" name="线条"/>
              <p:cNvSpPr/>
              <p:nvPr/>
            </p:nvSpPr>
            <p:spPr>
              <a:xfrm flipV="1">
                <a:off x="839723" y="2433582"/>
                <a:ext cx="3471" cy="40975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05" name="矩形"/>
              <p:cNvSpPr/>
              <p:nvPr/>
            </p:nvSpPr>
            <p:spPr>
              <a:xfrm>
                <a:off x="752975" y="1867818"/>
                <a:ext cx="137064" cy="577043"/>
              </a:xfrm>
              <a:prstGeom prst="rect">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206" name="形状"/>
              <p:cNvSpPr/>
              <p:nvPr/>
            </p:nvSpPr>
            <p:spPr>
              <a:xfrm>
                <a:off x="779000" y="1414831"/>
                <a:ext cx="85014" cy="109018"/>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15660" y="2817"/>
                    </a:lnTo>
                    <a:lnTo>
                      <a:pt x="18360" y="5635"/>
                    </a:lnTo>
                    <a:lnTo>
                      <a:pt x="21600" y="8452"/>
                    </a:lnTo>
                    <a:lnTo>
                      <a:pt x="21600" y="16435"/>
                    </a:lnTo>
                    <a:lnTo>
                      <a:pt x="15660" y="21600"/>
                    </a:lnTo>
                    <a:lnTo>
                      <a:pt x="5940" y="21600"/>
                    </a:lnTo>
                    <a:lnTo>
                      <a:pt x="0" y="16435"/>
                    </a:lnTo>
                    <a:lnTo>
                      <a:pt x="0" y="8452"/>
                    </a:lnTo>
                    <a:lnTo>
                      <a:pt x="3240" y="5635"/>
                    </a:lnTo>
                    <a:lnTo>
                      <a:pt x="5940" y="2817"/>
                    </a:lnTo>
                    <a:lnTo>
                      <a:pt x="9180"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07" name="形状"/>
              <p:cNvSpPr/>
              <p:nvPr/>
            </p:nvSpPr>
            <p:spPr>
              <a:xfrm>
                <a:off x="779000" y="1414831"/>
                <a:ext cx="85014" cy="109018"/>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15660" y="2817"/>
                    </a:lnTo>
                    <a:lnTo>
                      <a:pt x="18360" y="5635"/>
                    </a:lnTo>
                    <a:lnTo>
                      <a:pt x="21600" y="8452"/>
                    </a:lnTo>
                    <a:lnTo>
                      <a:pt x="21600" y="16435"/>
                    </a:lnTo>
                    <a:lnTo>
                      <a:pt x="15660" y="21600"/>
                    </a:lnTo>
                    <a:lnTo>
                      <a:pt x="5940" y="21600"/>
                    </a:lnTo>
                    <a:lnTo>
                      <a:pt x="0" y="16435"/>
                    </a:lnTo>
                    <a:lnTo>
                      <a:pt x="0" y="8452"/>
                    </a:lnTo>
                    <a:lnTo>
                      <a:pt x="3240" y="5635"/>
                    </a:lnTo>
                    <a:lnTo>
                      <a:pt x="5940" y="2817"/>
                    </a:lnTo>
                    <a:lnTo>
                      <a:pt x="918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08" name="形状"/>
              <p:cNvSpPr/>
              <p:nvPr/>
            </p:nvSpPr>
            <p:spPr>
              <a:xfrm>
                <a:off x="791144" y="2803866"/>
                <a:ext cx="85015" cy="9774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15120" y="3161"/>
                    </a:lnTo>
                    <a:lnTo>
                      <a:pt x="18360" y="3161"/>
                    </a:lnTo>
                    <a:lnTo>
                      <a:pt x="21600" y="8956"/>
                    </a:lnTo>
                    <a:lnTo>
                      <a:pt x="21600" y="15278"/>
                    </a:lnTo>
                    <a:lnTo>
                      <a:pt x="15120" y="21600"/>
                    </a:lnTo>
                    <a:lnTo>
                      <a:pt x="5940" y="21600"/>
                    </a:lnTo>
                    <a:lnTo>
                      <a:pt x="2700" y="18439"/>
                    </a:lnTo>
                    <a:lnTo>
                      <a:pt x="0" y="15278"/>
                    </a:lnTo>
                    <a:lnTo>
                      <a:pt x="0" y="8956"/>
                    </a:lnTo>
                    <a:lnTo>
                      <a:pt x="2700" y="3161"/>
                    </a:lnTo>
                    <a:lnTo>
                      <a:pt x="5940" y="3161"/>
                    </a:lnTo>
                    <a:lnTo>
                      <a:pt x="9180"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09" name="形状"/>
              <p:cNvSpPr/>
              <p:nvPr/>
            </p:nvSpPr>
            <p:spPr>
              <a:xfrm>
                <a:off x="791144" y="2803866"/>
                <a:ext cx="85015" cy="9774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15120" y="3161"/>
                    </a:lnTo>
                    <a:lnTo>
                      <a:pt x="18360" y="3161"/>
                    </a:lnTo>
                    <a:lnTo>
                      <a:pt x="21600" y="8956"/>
                    </a:lnTo>
                    <a:lnTo>
                      <a:pt x="21600" y="15278"/>
                    </a:lnTo>
                    <a:lnTo>
                      <a:pt x="15120" y="21600"/>
                    </a:lnTo>
                    <a:lnTo>
                      <a:pt x="5940" y="21600"/>
                    </a:lnTo>
                    <a:lnTo>
                      <a:pt x="2700" y="18439"/>
                    </a:lnTo>
                    <a:lnTo>
                      <a:pt x="0" y="15278"/>
                    </a:lnTo>
                    <a:lnTo>
                      <a:pt x="0" y="8956"/>
                    </a:lnTo>
                    <a:lnTo>
                      <a:pt x="2700" y="3161"/>
                    </a:lnTo>
                    <a:lnTo>
                      <a:pt x="5940" y="3161"/>
                    </a:lnTo>
                    <a:lnTo>
                      <a:pt x="918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10" name="形状"/>
              <p:cNvSpPr/>
              <p:nvPr/>
            </p:nvSpPr>
            <p:spPr>
              <a:xfrm>
                <a:off x="2043791" y="522013"/>
                <a:ext cx="85014" cy="95862"/>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18360" y="3240"/>
                    </a:lnTo>
                    <a:lnTo>
                      <a:pt x="21600" y="9180"/>
                    </a:lnTo>
                    <a:lnTo>
                      <a:pt x="18360" y="18360"/>
                    </a:lnTo>
                    <a:lnTo>
                      <a:pt x="9180" y="21600"/>
                    </a:lnTo>
                    <a:lnTo>
                      <a:pt x="3240" y="18360"/>
                    </a:lnTo>
                    <a:lnTo>
                      <a:pt x="0" y="9180"/>
                    </a:lnTo>
                    <a:lnTo>
                      <a:pt x="3240" y="3240"/>
                    </a:lnTo>
                    <a:lnTo>
                      <a:pt x="9180"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11" name="形状"/>
              <p:cNvSpPr/>
              <p:nvPr/>
            </p:nvSpPr>
            <p:spPr>
              <a:xfrm>
                <a:off x="2043791" y="522013"/>
                <a:ext cx="85014" cy="95862"/>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18360" y="3240"/>
                    </a:lnTo>
                    <a:lnTo>
                      <a:pt x="21600" y="9180"/>
                    </a:lnTo>
                    <a:lnTo>
                      <a:pt x="18360" y="18360"/>
                    </a:lnTo>
                    <a:lnTo>
                      <a:pt x="9180" y="21600"/>
                    </a:lnTo>
                    <a:lnTo>
                      <a:pt x="3240" y="18360"/>
                    </a:lnTo>
                    <a:lnTo>
                      <a:pt x="0" y="9180"/>
                    </a:lnTo>
                    <a:lnTo>
                      <a:pt x="3240" y="3240"/>
                    </a:lnTo>
                    <a:lnTo>
                      <a:pt x="918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12" name="线条"/>
              <p:cNvSpPr/>
              <p:nvPr/>
            </p:nvSpPr>
            <p:spPr>
              <a:xfrm>
                <a:off x="1849474" y="1018232"/>
                <a:ext cx="425068" cy="188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13" name="线条"/>
              <p:cNvSpPr/>
              <p:nvPr/>
            </p:nvSpPr>
            <p:spPr>
              <a:xfrm>
                <a:off x="1849474" y="1147549"/>
                <a:ext cx="432008"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14" name="线条"/>
              <p:cNvSpPr/>
              <p:nvPr/>
            </p:nvSpPr>
            <p:spPr>
              <a:xfrm>
                <a:off x="1884174" y="1856540"/>
                <a:ext cx="414658" cy="188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15" name="线条"/>
              <p:cNvSpPr/>
              <p:nvPr/>
            </p:nvSpPr>
            <p:spPr>
              <a:xfrm>
                <a:off x="2114924" y="1497534"/>
                <a:ext cx="829315" cy="188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16" name="形状"/>
              <p:cNvSpPr/>
              <p:nvPr/>
            </p:nvSpPr>
            <p:spPr>
              <a:xfrm>
                <a:off x="2043791" y="1443025"/>
                <a:ext cx="85014" cy="95861"/>
              </a:xfrm>
              <a:custGeom>
                <a:avLst/>
                <a:gdLst/>
                <a:ahLst/>
                <a:cxnLst>
                  <a:cxn ang="0">
                    <a:pos x="wd2" y="hd2"/>
                  </a:cxn>
                  <a:cxn ang="5400000">
                    <a:pos x="wd2" y="hd2"/>
                  </a:cxn>
                  <a:cxn ang="10800000">
                    <a:pos x="wd2" y="hd2"/>
                  </a:cxn>
                  <a:cxn ang="16200000">
                    <a:pos x="wd2" y="hd2"/>
                  </a:cxn>
                </a:cxnLst>
                <a:rect l="0" t="0" r="r" b="b"/>
                <a:pathLst>
                  <a:path w="21600" h="21600" extrusionOk="0">
                    <a:moveTo>
                      <a:pt x="12420" y="0"/>
                    </a:moveTo>
                    <a:lnTo>
                      <a:pt x="15660" y="0"/>
                    </a:lnTo>
                    <a:lnTo>
                      <a:pt x="18360" y="3240"/>
                    </a:lnTo>
                    <a:lnTo>
                      <a:pt x="21600" y="5940"/>
                    </a:lnTo>
                    <a:lnTo>
                      <a:pt x="21600" y="15660"/>
                    </a:lnTo>
                    <a:lnTo>
                      <a:pt x="18360" y="18360"/>
                    </a:lnTo>
                    <a:lnTo>
                      <a:pt x="15660" y="21600"/>
                    </a:lnTo>
                    <a:lnTo>
                      <a:pt x="5940" y="21600"/>
                    </a:lnTo>
                    <a:lnTo>
                      <a:pt x="3240" y="18360"/>
                    </a:lnTo>
                    <a:lnTo>
                      <a:pt x="0" y="15660"/>
                    </a:lnTo>
                    <a:lnTo>
                      <a:pt x="0" y="5940"/>
                    </a:lnTo>
                    <a:lnTo>
                      <a:pt x="3240" y="3240"/>
                    </a:lnTo>
                    <a:lnTo>
                      <a:pt x="5940" y="0"/>
                    </a:lnTo>
                    <a:lnTo>
                      <a:pt x="12420"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17" name="形状"/>
              <p:cNvSpPr/>
              <p:nvPr/>
            </p:nvSpPr>
            <p:spPr>
              <a:xfrm>
                <a:off x="2043791" y="1443025"/>
                <a:ext cx="85014" cy="95861"/>
              </a:xfrm>
              <a:custGeom>
                <a:avLst/>
                <a:gdLst/>
                <a:ahLst/>
                <a:cxnLst>
                  <a:cxn ang="0">
                    <a:pos x="wd2" y="hd2"/>
                  </a:cxn>
                  <a:cxn ang="5400000">
                    <a:pos x="wd2" y="hd2"/>
                  </a:cxn>
                  <a:cxn ang="10800000">
                    <a:pos x="wd2" y="hd2"/>
                  </a:cxn>
                  <a:cxn ang="16200000">
                    <a:pos x="wd2" y="hd2"/>
                  </a:cxn>
                </a:cxnLst>
                <a:rect l="0" t="0" r="r" b="b"/>
                <a:pathLst>
                  <a:path w="21600" h="21600" extrusionOk="0">
                    <a:moveTo>
                      <a:pt x="12420" y="0"/>
                    </a:moveTo>
                    <a:lnTo>
                      <a:pt x="15660" y="0"/>
                    </a:lnTo>
                    <a:lnTo>
                      <a:pt x="18360" y="3240"/>
                    </a:lnTo>
                    <a:lnTo>
                      <a:pt x="21600" y="5940"/>
                    </a:lnTo>
                    <a:lnTo>
                      <a:pt x="21600" y="15660"/>
                    </a:lnTo>
                    <a:lnTo>
                      <a:pt x="18360" y="18360"/>
                    </a:lnTo>
                    <a:lnTo>
                      <a:pt x="15660" y="21600"/>
                    </a:lnTo>
                    <a:lnTo>
                      <a:pt x="5940" y="21600"/>
                    </a:lnTo>
                    <a:lnTo>
                      <a:pt x="3240" y="18360"/>
                    </a:lnTo>
                    <a:lnTo>
                      <a:pt x="0" y="15660"/>
                    </a:lnTo>
                    <a:lnTo>
                      <a:pt x="0" y="5940"/>
                    </a:lnTo>
                    <a:lnTo>
                      <a:pt x="3240" y="3240"/>
                    </a:lnTo>
                    <a:lnTo>
                      <a:pt x="5940" y="0"/>
                    </a:lnTo>
                    <a:lnTo>
                      <a:pt x="1242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18" name="形状"/>
              <p:cNvSpPr/>
              <p:nvPr/>
            </p:nvSpPr>
            <p:spPr>
              <a:xfrm>
                <a:off x="2944239" y="1456182"/>
                <a:ext cx="72869" cy="82704"/>
              </a:xfrm>
              <a:custGeom>
                <a:avLst/>
                <a:gdLst/>
                <a:ahLst/>
                <a:cxnLst>
                  <a:cxn ang="0">
                    <a:pos x="wd2" y="hd2"/>
                  </a:cxn>
                  <a:cxn ang="5400000">
                    <a:pos x="wd2" y="hd2"/>
                  </a:cxn>
                  <a:cxn ang="10800000">
                    <a:pos x="wd2" y="hd2"/>
                  </a:cxn>
                  <a:cxn ang="16200000">
                    <a:pos x="wd2" y="hd2"/>
                  </a:cxn>
                </a:cxnLst>
                <a:rect l="0" t="0" r="r" b="b"/>
                <a:pathLst>
                  <a:path w="21600" h="21600" extrusionOk="0">
                    <a:moveTo>
                      <a:pt x="10491" y="0"/>
                    </a:moveTo>
                    <a:lnTo>
                      <a:pt x="17897" y="3176"/>
                    </a:lnTo>
                    <a:lnTo>
                      <a:pt x="21600" y="10800"/>
                    </a:lnTo>
                    <a:lnTo>
                      <a:pt x="17897" y="17788"/>
                    </a:lnTo>
                    <a:lnTo>
                      <a:pt x="10491" y="21600"/>
                    </a:lnTo>
                    <a:lnTo>
                      <a:pt x="3703" y="17788"/>
                    </a:lnTo>
                    <a:lnTo>
                      <a:pt x="0" y="10800"/>
                    </a:lnTo>
                    <a:lnTo>
                      <a:pt x="3703" y="3176"/>
                    </a:lnTo>
                    <a:lnTo>
                      <a:pt x="10491"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19" name="形状"/>
              <p:cNvSpPr/>
              <p:nvPr/>
            </p:nvSpPr>
            <p:spPr>
              <a:xfrm>
                <a:off x="2944239" y="1456182"/>
                <a:ext cx="72869" cy="82704"/>
              </a:xfrm>
              <a:custGeom>
                <a:avLst/>
                <a:gdLst/>
                <a:ahLst/>
                <a:cxnLst>
                  <a:cxn ang="0">
                    <a:pos x="wd2" y="hd2"/>
                  </a:cxn>
                  <a:cxn ang="5400000">
                    <a:pos x="wd2" y="hd2"/>
                  </a:cxn>
                  <a:cxn ang="10800000">
                    <a:pos x="wd2" y="hd2"/>
                  </a:cxn>
                  <a:cxn ang="16200000">
                    <a:pos x="wd2" y="hd2"/>
                  </a:cxn>
                </a:cxnLst>
                <a:rect l="0" t="0" r="r" b="b"/>
                <a:pathLst>
                  <a:path w="21600" h="21600" extrusionOk="0">
                    <a:moveTo>
                      <a:pt x="10491" y="0"/>
                    </a:moveTo>
                    <a:lnTo>
                      <a:pt x="17897" y="3176"/>
                    </a:lnTo>
                    <a:lnTo>
                      <a:pt x="21600" y="10800"/>
                    </a:lnTo>
                    <a:lnTo>
                      <a:pt x="17897" y="17788"/>
                    </a:lnTo>
                    <a:lnTo>
                      <a:pt x="10491" y="21600"/>
                    </a:lnTo>
                    <a:lnTo>
                      <a:pt x="3703" y="17788"/>
                    </a:lnTo>
                    <a:lnTo>
                      <a:pt x="0" y="10800"/>
                    </a:lnTo>
                    <a:lnTo>
                      <a:pt x="3703" y="3176"/>
                    </a:lnTo>
                    <a:lnTo>
                      <a:pt x="10491"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20" name="线条"/>
              <p:cNvSpPr/>
              <p:nvPr/>
            </p:nvSpPr>
            <p:spPr>
              <a:xfrm>
                <a:off x="3296437" y="1621588"/>
                <a:ext cx="157883" cy="2048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248" y="21600"/>
                    </a:lnTo>
                    <a:lnTo>
                      <a:pt x="6624" y="18837"/>
                    </a:lnTo>
                    <a:lnTo>
                      <a:pt x="1728" y="15823"/>
                    </a:lnTo>
                    <a:lnTo>
                      <a:pt x="0" y="11553"/>
                    </a:lnTo>
                    <a:lnTo>
                      <a:pt x="1728" y="5777"/>
                    </a:lnTo>
                    <a:lnTo>
                      <a:pt x="6624" y="2763"/>
                    </a:lnTo>
                    <a:lnTo>
                      <a:pt x="13248" y="0"/>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21" name="线条"/>
              <p:cNvSpPr/>
              <p:nvPr/>
            </p:nvSpPr>
            <p:spPr>
              <a:xfrm>
                <a:off x="3296437" y="1388516"/>
                <a:ext cx="157883" cy="2180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248" y="21600"/>
                    </a:lnTo>
                    <a:lnTo>
                      <a:pt x="6624" y="18783"/>
                    </a:lnTo>
                    <a:lnTo>
                      <a:pt x="1728" y="16200"/>
                    </a:lnTo>
                    <a:lnTo>
                      <a:pt x="0" y="10800"/>
                    </a:lnTo>
                    <a:lnTo>
                      <a:pt x="1728" y="6809"/>
                    </a:lnTo>
                    <a:lnTo>
                      <a:pt x="6624" y="3991"/>
                    </a:lnTo>
                    <a:lnTo>
                      <a:pt x="13248" y="1409"/>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22" name="线条"/>
              <p:cNvSpPr/>
              <p:nvPr/>
            </p:nvSpPr>
            <p:spPr>
              <a:xfrm>
                <a:off x="3296437" y="1168601"/>
                <a:ext cx="145738" cy="2199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522" y="21600"/>
                    </a:lnTo>
                    <a:lnTo>
                      <a:pt x="7200" y="18783"/>
                    </a:lnTo>
                    <a:lnTo>
                      <a:pt x="1878" y="14791"/>
                    </a:lnTo>
                    <a:lnTo>
                      <a:pt x="0" y="10800"/>
                    </a:lnTo>
                    <a:lnTo>
                      <a:pt x="1878" y="6574"/>
                    </a:lnTo>
                    <a:lnTo>
                      <a:pt x="7200" y="3991"/>
                    </a:lnTo>
                    <a:lnTo>
                      <a:pt x="12522" y="1174"/>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23" name="形状"/>
              <p:cNvSpPr/>
              <p:nvPr/>
            </p:nvSpPr>
            <p:spPr>
              <a:xfrm>
                <a:off x="3672925" y="1290776"/>
                <a:ext cx="340054" cy="3853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095" y="0"/>
                    </a:lnTo>
                    <a:lnTo>
                      <a:pt x="15525" y="800"/>
                    </a:lnTo>
                    <a:lnTo>
                      <a:pt x="17010" y="1600"/>
                    </a:lnTo>
                    <a:lnTo>
                      <a:pt x="20115" y="4667"/>
                    </a:lnTo>
                    <a:lnTo>
                      <a:pt x="20925" y="6933"/>
                    </a:lnTo>
                    <a:lnTo>
                      <a:pt x="21600" y="8533"/>
                    </a:lnTo>
                    <a:lnTo>
                      <a:pt x="21600" y="13067"/>
                    </a:lnTo>
                    <a:lnTo>
                      <a:pt x="20925" y="15467"/>
                    </a:lnTo>
                    <a:lnTo>
                      <a:pt x="20115" y="16933"/>
                    </a:lnTo>
                    <a:lnTo>
                      <a:pt x="18630" y="18533"/>
                    </a:lnTo>
                    <a:lnTo>
                      <a:pt x="17010" y="20000"/>
                    </a:lnTo>
                    <a:lnTo>
                      <a:pt x="15525" y="20800"/>
                    </a:lnTo>
                    <a:lnTo>
                      <a:pt x="13095" y="21600"/>
                    </a:lnTo>
                    <a:lnTo>
                      <a:pt x="8505" y="21600"/>
                    </a:lnTo>
                    <a:lnTo>
                      <a:pt x="7020" y="20800"/>
                    </a:lnTo>
                    <a:lnTo>
                      <a:pt x="4590" y="20000"/>
                    </a:lnTo>
                    <a:lnTo>
                      <a:pt x="1485" y="16933"/>
                    </a:lnTo>
                    <a:lnTo>
                      <a:pt x="810" y="15467"/>
                    </a:lnTo>
                    <a:lnTo>
                      <a:pt x="0" y="13067"/>
                    </a:lnTo>
                    <a:lnTo>
                      <a:pt x="0" y="8533"/>
                    </a:lnTo>
                    <a:lnTo>
                      <a:pt x="810" y="6933"/>
                    </a:lnTo>
                    <a:lnTo>
                      <a:pt x="1485" y="4667"/>
                    </a:lnTo>
                    <a:lnTo>
                      <a:pt x="3105" y="3200"/>
                    </a:lnTo>
                    <a:lnTo>
                      <a:pt x="4590" y="1600"/>
                    </a:lnTo>
                    <a:lnTo>
                      <a:pt x="7020" y="800"/>
                    </a:lnTo>
                    <a:lnTo>
                      <a:pt x="8505" y="0"/>
                    </a:lnTo>
                    <a:lnTo>
                      <a:pt x="108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24" name="矩形"/>
              <p:cNvSpPr/>
              <p:nvPr/>
            </p:nvSpPr>
            <p:spPr>
              <a:xfrm>
                <a:off x="0" y="1044546"/>
                <a:ext cx="133593" cy="562006"/>
              </a:xfrm>
              <a:prstGeom prst="rect">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225" name="Rb"/>
              <p:cNvSpPr txBox="1"/>
              <p:nvPr/>
            </p:nvSpPr>
            <p:spPr>
              <a:xfrm>
                <a:off x="957701" y="1976836"/>
                <a:ext cx="383624" cy="434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gn="l" defTabSz="1300480">
                  <a:defRPr i="1">
                    <a:latin typeface="Times New Roman"/>
                    <a:ea typeface="Times New Roman"/>
                    <a:cs typeface="Times New Roman"/>
                    <a:sym typeface="Times New Roman"/>
                  </a:defRPr>
                </a:pPr>
                <a:r>
                  <a:t>R</a:t>
                </a:r>
                <a:r>
                  <a:rPr i="0" baseline="-25000"/>
                  <a:t>b</a:t>
                </a:r>
              </a:p>
            </p:txBody>
          </p:sp>
          <p:sp>
            <p:nvSpPr>
              <p:cNvPr id="1226" name="Ra"/>
              <p:cNvSpPr txBox="1"/>
              <p:nvPr/>
            </p:nvSpPr>
            <p:spPr>
              <a:xfrm>
                <a:off x="1257805" y="0"/>
                <a:ext cx="529180" cy="525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gn="l" defTabSz="1300480">
                  <a:defRPr sz="2500" i="1">
                    <a:latin typeface="Times New Roman"/>
                    <a:ea typeface="Times New Roman"/>
                    <a:cs typeface="Times New Roman"/>
                    <a:sym typeface="Times New Roman"/>
                  </a:defRPr>
                </a:pPr>
                <a:r>
                  <a:t>R</a:t>
                </a:r>
                <a:r>
                  <a:rPr i="0" baseline="-24240"/>
                  <a:t>a</a:t>
                </a:r>
              </a:p>
            </p:txBody>
          </p:sp>
          <p:sp>
            <p:nvSpPr>
              <p:cNvPr id="1227" name="Uo"/>
              <p:cNvSpPr txBox="1"/>
              <p:nvPr/>
            </p:nvSpPr>
            <p:spPr>
              <a:xfrm>
                <a:off x="3442174" y="3283168"/>
                <a:ext cx="390002" cy="434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gn="l" defTabSz="1300480">
                  <a:defRPr i="1">
                    <a:latin typeface="Times New Roman"/>
                    <a:ea typeface="Times New Roman"/>
                    <a:cs typeface="Times New Roman"/>
                    <a:sym typeface="Times New Roman"/>
                  </a:defRPr>
                </a:pPr>
                <a:r>
                  <a:t>U</a:t>
                </a:r>
                <a:r>
                  <a:rPr i="0" baseline="-25000"/>
                  <a:t>o</a:t>
                </a:r>
              </a:p>
            </p:txBody>
          </p:sp>
          <p:sp>
            <p:nvSpPr>
              <p:cNvPr id="1228" name="线条"/>
              <p:cNvSpPr/>
              <p:nvPr/>
            </p:nvSpPr>
            <p:spPr>
              <a:xfrm>
                <a:off x="2956383" y="3999301"/>
                <a:ext cx="485792" cy="188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29" name="线条"/>
              <p:cNvSpPr/>
              <p:nvPr/>
            </p:nvSpPr>
            <p:spPr>
              <a:xfrm flipV="1">
                <a:off x="3197543" y="3709840"/>
                <a:ext cx="3471" cy="289462"/>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30" name="形状"/>
              <p:cNvSpPr/>
              <p:nvPr/>
            </p:nvSpPr>
            <p:spPr>
              <a:xfrm>
                <a:off x="3126410" y="3544435"/>
                <a:ext cx="145738" cy="165407"/>
              </a:xfrm>
              <a:custGeom>
                <a:avLst/>
                <a:gdLst/>
                <a:ahLst/>
                <a:cxnLst>
                  <a:cxn ang="0">
                    <a:pos x="wd2" y="hd2"/>
                  </a:cxn>
                  <a:cxn ang="5400000">
                    <a:pos x="wd2" y="hd2"/>
                  </a:cxn>
                  <a:cxn ang="10800000">
                    <a:pos x="wd2" y="hd2"/>
                  </a:cxn>
                  <a:cxn ang="16200000">
                    <a:pos x="wd2" y="hd2"/>
                  </a:cxn>
                </a:cxnLst>
                <a:rect l="0" t="0" r="r" b="b"/>
                <a:pathLst>
                  <a:path w="21600" h="21600" extrusionOk="0">
                    <a:moveTo>
                      <a:pt x="0" y="10957"/>
                    </a:moveTo>
                    <a:lnTo>
                      <a:pt x="0" y="7200"/>
                    </a:lnTo>
                    <a:lnTo>
                      <a:pt x="3757" y="3757"/>
                    </a:lnTo>
                    <a:lnTo>
                      <a:pt x="10643" y="0"/>
                    </a:lnTo>
                    <a:lnTo>
                      <a:pt x="14400" y="1878"/>
                    </a:lnTo>
                    <a:lnTo>
                      <a:pt x="17843" y="3757"/>
                    </a:lnTo>
                    <a:lnTo>
                      <a:pt x="19722" y="7200"/>
                    </a:lnTo>
                    <a:lnTo>
                      <a:pt x="21600" y="10957"/>
                    </a:lnTo>
                    <a:lnTo>
                      <a:pt x="19722" y="14400"/>
                    </a:lnTo>
                    <a:lnTo>
                      <a:pt x="17843" y="18157"/>
                    </a:lnTo>
                    <a:lnTo>
                      <a:pt x="14400" y="21600"/>
                    </a:lnTo>
                    <a:lnTo>
                      <a:pt x="10643" y="21600"/>
                    </a:lnTo>
                    <a:lnTo>
                      <a:pt x="7200" y="20035"/>
                    </a:lnTo>
                    <a:lnTo>
                      <a:pt x="3757" y="18157"/>
                    </a:lnTo>
                    <a:lnTo>
                      <a:pt x="0" y="14400"/>
                    </a:lnTo>
                    <a:lnTo>
                      <a:pt x="0" y="10957"/>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31" name="线条"/>
              <p:cNvSpPr/>
              <p:nvPr/>
            </p:nvSpPr>
            <p:spPr>
              <a:xfrm flipH="1">
                <a:off x="78073" y="1614070"/>
                <a:ext cx="1" cy="639070"/>
              </a:xfrm>
              <a:prstGeom prst="line">
                <a:avLst/>
              </a:prstGeom>
              <a:noFill/>
              <a:ln w="254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32" name="C"/>
              <p:cNvSpPr txBox="1"/>
              <p:nvPr/>
            </p:nvSpPr>
            <p:spPr>
              <a:xfrm>
                <a:off x="2359555" y="719373"/>
                <a:ext cx="250341" cy="3864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defTabSz="1300480">
                  <a:defRPr sz="3400" i="1">
                    <a:latin typeface="Times New Roman"/>
                    <a:ea typeface="Times New Roman"/>
                    <a:cs typeface="Times New Roman"/>
                    <a:sym typeface="Times New Roman"/>
                  </a:defRPr>
                </a:lvl1pPr>
              </a:lstStyle>
              <a:p>
                <a:r>
                  <a:t>C</a:t>
                </a:r>
              </a:p>
            </p:txBody>
          </p:sp>
        </p:grpSp>
        <p:sp>
          <p:nvSpPr>
            <p:cNvPr id="1234" name="典型接法"/>
            <p:cNvSpPr/>
            <p:nvPr/>
          </p:nvSpPr>
          <p:spPr>
            <a:xfrm>
              <a:off x="1594540" y="40623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latin typeface="Songti SC Regular"/>
                  <a:ea typeface="Songti SC Regular"/>
                  <a:cs typeface="Songti SC Regular"/>
                  <a:sym typeface="Songti SC Regular"/>
                </a:defRPr>
              </a:lvl1pPr>
            </a:lstStyle>
            <a:p>
              <a:r>
                <a:t>典型接法</a:t>
              </a:r>
            </a:p>
          </p:txBody>
        </p:sp>
      </p:grpSp>
      <p:grpSp>
        <p:nvGrpSpPr>
          <p:cNvPr id="1293" name="成组"/>
          <p:cNvGrpSpPr/>
          <p:nvPr/>
        </p:nvGrpSpPr>
        <p:grpSpPr>
          <a:xfrm>
            <a:off x="6886222" y="4810863"/>
            <a:ext cx="3716078" cy="3919110"/>
            <a:chOff x="0" y="0"/>
            <a:chExt cx="3716076" cy="3919109"/>
          </a:xfrm>
        </p:grpSpPr>
        <p:grpSp>
          <p:nvGrpSpPr>
            <p:cNvPr id="1291" name="成组"/>
            <p:cNvGrpSpPr/>
            <p:nvPr/>
          </p:nvGrpSpPr>
          <p:grpSpPr>
            <a:xfrm>
              <a:off x="0" y="0"/>
              <a:ext cx="3716077" cy="3503020"/>
              <a:chOff x="0" y="0"/>
              <a:chExt cx="3716076" cy="3503019"/>
            </a:xfrm>
          </p:grpSpPr>
          <p:sp>
            <p:nvSpPr>
              <p:cNvPr id="1236" name="线条"/>
              <p:cNvSpPr/>
              <p:nvPr/>
            </p:nvSpPr>
            <p:spPr>
              <a:xfrm>
                <a:off x="334250" y="1088368"/>
                <a:ext cx="1114168" cy="1"/>
              </a:xfrm>
              <a:prstGeom prst="line">
                <a:avLst/>
              </a:prstGeom>
              <a:noFill/>
              <a:ln w="254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37" name="线条"/>
              <p:cNvSpPr/>
              <p:nvPr/>
            </p:nvSpPr>
            <p:spPr>
              <a:xfrm>
                <a:off x="2714964" y="355095"/>
                <a:ext cx="111418" cy="2166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716" y="20191"/>
                    </a:lnTo>
                    <a:lnTo>
                      <a:pt x="15158" y="17609"/>
                    </a:lnTo>
                    <a:lnTo>
                      <a:pt x="19326" y="14791"/>
                    </a:lnTo>
                    <a:lnTo>
                      <a:pt x="21600" y="10800"/>
                    </a:lnTo>
                    <a:lnTo>
                      <a:pt x="19326" y="6809"/>
                    </a:lnTo>
                    <a:lnTo>
                      <a:pt x="15158" y="2583"/>
                    </a:lnTo>
                    <a:lnTo>
                      <a:pt x="8716" y="0"/>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38" name="线条"/>
              <p:cNvSpPr/>
              <p:nvPr/>
            </p:nvSpPr>
            <p:spPr>
              <a:xfrm>
                <a:off x="2714964" y="571704"/>
                <a:ext cx="111418" cy="218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716" y="20191"/>
                    </a:lnTo>
                    <a:lnTo>
                      <a:pt x="15158" y="17609"/>
                    </a:lnTo>
                    <a:lnTo>
                      <a:pt x="19326" y="14791"/>
                    </a:lnTo>
                    <a:lnTo>
                      <a:pt x="21600" y="10800"/>
                    </a:lnTo>
                    <a:lnTo>
                      <a:pt x="19326" y="6809"/>
                    </a:lnTo>
                    <a:lnTo>
                      <a:pt x="15158" y="2817"/>
                    </a:lnTo>
                    <a:lnTo>
                      <a:pt x="8716" y="1409"/>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39" name="线条"/>
              <p:cNvSpPr/>
              <p:nvPr/>
            </p:nvSpPr>
            <p:spPr>
              <a:xfrm>
                <a:off x="2714964" y="790088"/>
                <a:ext cx="98310" cy="2166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200" y="20426"/>
                    </a:lnTo>
                    <a:lnTo>
                      <a:pt x="16941" y="19017"/>
                    </a:lnTo>
                    <a:lnTo>
                      <a:pt x="21600" y="15026"/>
                    </a:lnTo>
                    <a:lnTo>
                      <a:pt x="21600" y="6809"/>
                    </a:lnTo>
                    <a:lnTo>
                      <a:pt x="16941" y="2817"/>
                    </a:lnTo>
                    <a:lnTo>
                      <a:pt x="7200" y="1409"/>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40" name="线条"/>
              <p:cNvSpPr/>
              <p:nvPr/>
            </p:nvSpPr>
            <p:spPr>
              <a:xfrm>
                <a:off x="2714964" y="994268"/>
                <a:ext cx="111418" cy="2183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716" y="21600"/>
                    </a:lnTo>
                    <a:lnTo>
                      <a:pt x="15158" y="18783"/>
                    </a:lnTo>
                    <a:lnTo>
                      <a:pt x="19326" y="14791"/>
                    </a:lnTo>
                    <a:lnTo>
                      <a:pt x="21600" y="10800"/>
                    </a:lnTo>
                    <a:lnTo>
                      <a:pt x="19326" y="6574"/>
                    </a:lnTo>
                    <a:lnTo>
                      <a:pt x="15158" y="3991"/>
                    </a:lnTo>
                    <a:lnTo>
                      <a:pt x="8716" y="1174"/>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41" name="线条"/>
              <p:cNvSpPr/>
              <p:nvPr/>
            </p:nvSpPr>
            <p:spPr>
              <a:xfrm>
                <a:off x="2714964" y="1226855"/>
                <a:ext cx="111418" cy="2166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716" y="20191"/>
                    </a:lnTo>
                    <a:lnTo>
                      <a:pt x="15158" y="17374"/>
                    </a:lnTo>
                    <a:lnTo>
                      <a:pt x="19326" y="14791"/>
                    </a:lnTo>
                    <a:lnTo>
                      <a:pt x="21600" y="10800"/>
                    </a:lnTo>
                    <a:lnTo>
                      <a:pt x="19326" y="5400"/>
                    </a:lnTo>
                    <a:lnTo>
                      <a:pt x="15158" y="2583"/>
                    </a:lnTo>
                    <a:lnTo>
                      <a:pt x="8716" y="0"/>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42" name="线条"/>
              <p:cNvSpPr/>
              <p:nvPr/>
            </p:nvSpPr>
            <p:spPr>
              <a:xfrm>
                <a:off x="2714964" y="1443464"/>
                <a:ext cx="98310" cy="218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200" y="20191"/>
                    </a:lnTo>
                    <a:lnTo>
                      <a:pt x="16941" y="17609"/>
                    </a:lnTo>
                    <a:lnTo>
                      <a:pt x="21600" y="14791"/>
                    </a:lnTo>
                    <a:lnTo>
                      <a:pt x="21600" y="6574"/>
                    </a:lnTo>
                    <a:lnTo>
                      <a:pt x="16941" y="2583"/>
                    </a:lnTo>
                    <a:lnTo>
                      <a:pt x="7200" y="0"/>
                    </a:lnTo>
                    <a:lnTo>
                      <a:pt x="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43" name="线条"/>
              <p:cNvSpPr/>
              <p:nvPr/>
            </p:nvSpPr>
            <p:spPr>
              <a:xfrm>
                <a:off x="257241" y="857556"/>
                <a:ext cx="88479" cy="2183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1600"/>
                    </a:lnTo>
                    <a:lnTo>
                      <a:pt x="7983" y="19017"/>
                    </a:lnTo>
                    <a:lnTo>
                      <a:pt x="2817" y="14791"/>
                    </a:lnTo>
                    <a:lnTo>
                      <a:pt x="0" y="10800"/>
                    </a:lnTo>
                    <a:lnTo>
                      <a:pt x="2817" y="6809"/>
                    </a:lnTo>
                    <a:lnTo>
                      <a:pt x="7983" y="3991"/>
                    </a:lnTo>
                    <a:lnTo>
                      <a:pt x="13617" y="1409"/>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44" name="线条"/>
              <p:cNvSpPr/>
              <p:nvPr/>
            </p:nvSpPr>
            <p:spPr>
              <a:xfrm>
                <a:off x="257241" y="640947"/>
                <a:ext cx="88479" cy="2166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0191"/>
                    </a:lnTo>
                    <a:lnTo>
                      <a:pt x="7983" y="18783"/>
                    </a:lnTo>
                    <a:lnTo>
                      <a:pt x="2817" y="14791"/>
                    </a:lnTo>
                    <a:lnTo>
                      <a:pt x="0" y="10800"/>
                    </a:lnTo>
                    <a:lnTo>
                      <a:pt x="2817" y="6809"/>
                    </a:lnTo>
                    <a:lnTo>
                      <a:pt x="7983" y="3991"/>
                    </a:lnTo>
                    <a:lnTo>
                      <a:pt x="13617" y="1409"/>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45" name="线条"/>
              <p:cNvSpPr/>
              <p:nvPr/>
            </p:nvSpPr>
            <p:spPr>
              <a:xfrm>
                <a:off x="257241" y="422563"/>
                <a:ext cx="88479" cy="2183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0191"/>
                    </a:lnTo>
                    <a:lnTo>
                      <a:pt x="7983" y="18783"/>
                    </a:lnTo>
                    <a:lnTo>
                      <a:pt x="2817" y="14791"/>
                    </a:lnTo>
                    <a:lnTo>
                      <a:pt x="0" y="10800"/>
                    </a:lnTo>
                    <a:lnTo>
                      <a:pt x="2817" y="6574"/>
                    </a:lnTo>
                    <a:lnTo>
                      <a:pt x="7983" y="2583"/>
                    </a:lnTo>
                    <a:lnTo>
                      <a:pt x="13617" y="1174"/>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46" name="线条"/>
              <p:cNvSpPr/>
              <p:nvPr/>
            </p:nvSpPr>
            <p:spPr>
              <a:xfrm>
                <a:off x="257241" y="1578400"/>
                <a:ext cx="88479" cy="2183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0426"/>
                    </a:lnTo>
                    <a:lnTo>
                      <a:pt x="2817" y="15026"/>
                    </a:lnTo>
                    <a:lnTo>
                      <a:pt x="0" y="10800"/>
                    </a:lnTo>
                    <a:lnTo>
                      <a:pt x="2817" y="6809"/>
                    </a:lnTo>
                    <a:lnTo>
                      <a:pt x="7983" y="2817"/>
                    </a:lnTo>
                    <a:lnTo>
                      <a:pt x="13617" y="0"/>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47" name="线条"/>
              <p:cNvSpPr/>
              <p:nvPr/>
            </p:nvSpPr>
            <p:spPr>
              <a:xfrm>
                <a:off x="257241" y="1361792"/>
                <a:ext cx="88479" cy="2166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0426"/>
                    </a:lnTo>
                    <a:lnTo>
                      <a:pt x="7983" y="17609"/>
                    </a:lnTo>
                    <a:lnTo>
                      <a:pt x="2817" y="14791"/>
                    </a:lnTo>
                    <a:lnTo>
                      <a:pt x="0" y="10800"/>
                    </a:lnTo>
                    <a:lnTo>
                      <a:pt x="2817" y="6809"/>
                    </a:lnTo>
                    <a:lnTo>
                      <a:pt x="7983" y="2817"/>
                    </a:lnTo>
                    <a:lnTo>
                      <a:pt x="13617" y="0"/>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48" name="线条"/>
              <p:cNvSpPr/>
              <p:nvPr/>
            </p:nvSpPr>
            <p:spPr>
              <a:xfrm>
                <a:off x="257241" y="1129204"/>
                <a:ext cx="88479" cy="2183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17" y="21600"/>
                    </a:lnTo>
                    <a:lnTo>
                      <a:pt x="7983" y="19017"/>
                    </a:lnTo>
                    <a:lnTo>
                      <a:pt x="2817" y="16200"/>
                    </a:lnTo>
                    <a:lnTo>
                      <a:pt x="0" y="10800"/>
                    </a:lnTo>
                    <a:lnTo>
                      <a:pt x="2817" y="6809"/>
                    </a:lnTo>
                    <a:lnTo>
                      <a:pt x="7983" y="3991"/>
                    </a:lnTo>
                    <a:lnTo>
                      <a:pt x="13617" y="1409"/>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49" name="线条"/>
              <p:cNvSpPr/>
              <p:nvPr/>
            </p:nvSpPr>
            <p:spPr>
              <a:xfrm>
                <a:off x="334250" y="1796784"/>
                <a:ext cx="847096" cy="5592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97" y="21600"/>
                    </a:lnTo>
                    <a:lnTo>
                      <a:pt x="21600" y="21053"/>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50" name="线条"/>
              <p:cNvSpPr/>
              <p:nvPr/>
            </p:nvSpPr>
            <p:spPr>
              <a:xfrm flipV="1">
                <a:off x="334250" y="55039"/>
                <a:ext cx="3278" cy="367525"/>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51" name="线条"/>
              <p:cNvSpPr/>
              <p:nvPr/>
            </p:nvSpPr>
            <p:spPr>
              <a:xfrm>
                <a:off x="334250" y="55039"/>
                <a:ext cx="1233778" cy="177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52" name="线条"/>
              <p:cNvSpPr/>
              <p:nvPr/>
            </p:nvSpPr>
            <p:spPr>
              <a:xfrm>
                <a:off x="1146937" y="1661848"/>
                <a:ext cx="1579497" cy="694213"/>
              </a:xfrm>
              <a:custGeom>
                <a:avLst/>
                <a:gdLst/>
                <a:ahLst/>
                <a:cxnLst>
                  <a:cxn ang="0">
                    <a:pos x="wd2" y="hd2"/>
                  </a:cxn>
                  <a:cxn ang="5400000">
                    <a:pos x="wd2" y="hd2"/>
                  </a:cxn>
                  <a:cxn ang="10800000">
                    <a:pos x="wd2" y="hd2"/>
                  </a:cxn>
                  <a:cxn ang="16200000">
                    <a:pos x="wd2" y="hd2"/>
                  </a:cxn>
                </a:cxnLst>
                <a:rect l="0" t="0" r="r" b="b"/>
                <a:pathLst>
                  <a:path w="21600" h="21600" extrusionOk="0">
                    <a:moveTo>
                      <a:pt x="21441" y="0"/>
                    </a:moveTo>
                    <a:lnTo>
                      <a:pt x="21600" y="21600"/>
                    </a:lnTo>
                    <a:lnTo>
                      <a:pt x="0" y="21159"/>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53" name="线条"/>
              <p:cNvSpPr/>
              <p:nvPr/>
            </p:nvSpPr>
            <p:spPr>
              <a:xfrm>
                <a:off x="2747733" y="3501244"/>
                <a:ext cx="444030" cy="177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54" name="线条"/>
              <p:cNvSpPr/>
              <p:nvPr/>
            </p:nvSpPr>
            <p:spPr>
              <a:xfrm>
                <a:off x="868395" y="1157612"/>
                <a:ext cx="1639" cy="155176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55" name="线条"/>
              <p:cNvSpPr/>
              <p:nvPr/>
            </p:nvSpPr>
            <p:spPr>
              <a:xfrm flipH="1">
                <a:off x="879864" y="2696951"/>
                <a:ext cx="2023526" cy="177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56" name="形状"/>
              <p:cNvSpPr/>
              <p:nvPr/>
            </p:nvSpPr>
            <p:spPr>
              <a:xfrm>
                <a:off x="280180" y="1049307"/>
                <a:ext cx="78648" cy="108306"/>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15120" y="2348"/>
                    </a:lnTo>
                    <a:lnTo>
                      <a:pt x="18360" y="2348"/>
                    </a:lnTo>
                    <a:lnTo>
                      <a:pt x="21600" y="7983"/>
                    </a:lnTo>
                    <a:lnTo>
                      <a:pt x="21600" y="13148"/>
                    </a:lnTo>
                    <a:lnTo>
                      <a:pt x="18360" y="18783"/>
                    </a:lnTo>
                    <a:lnTo>
                      <a:pt x="15120" y="18783"/>
                    </a:lnTo>
                    <a:lnTo>
                      <a:pt x="9180" y="21600"/>
                    </a:lnTo>
                    <a:lnTo>
                      <a:pt x="5940" y="18783"/>
                    </a:lnTo>
                    <a:lnTo>
                      <a:pt x="2700" y="18783"/>
                    </a:lnTo>
                    <a:lnTo>
                      <a:pt x="0" y="13148"/>
                    </a:lnTo>
                    <a:lnTo>
                      <a:pt x="0" y="7983"/>
                    </a:lnTo>
                    <a:lnTo>
                      <a:pt x="2700" y="2348"/>
                    </a:lnTo>
                    <a:lnTo>
                      <a:pt x="5940" y="2348"/>
                    </a:lnTo>
                    <a:lnTo>
                      <a:pt x="9180"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57" name="形状"/>
              <p:cNvSpPr/>
              <p:nvPr/>
            </p:nvSpPr>
            <p:spPr>
              <a:xfrm>
                <a:off x="280180" y="1049307"/>
                <a:ext cx="78648" cy="108306"/>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15120" y="2348"/>
                    </a:lnTo>
                    <a:lnTo>
                      <a:pt x="18360" y="2348"/>
                    </a:lnTo>
                    <a:lnTo>
                      <a:pt x="21600" y="7983"/>
                    </a:lnTo>
                    <a:lnTo>
                      <a:pt x="21600" y="13148"/>
                    </a:lnTo>
                    <a:lnTo>
                      <a:pt x="18360" y="18783"/>
                    </a:lnTo>
                    <a:lnTo>
                      <a:pt x="15120" y="18783"/>
                    </a:lnTo>
                    <a:lnTo>
                      <a:pt x="9180" y="21600"/>
                    </a:lnTo>
                    <a:lnTo>
                      <a:pt x="5940" y="18783"/>
                    </a:lnTo>
                    <a:lnTo>
                      <a:pt x="2700" y="18783"/>
                    </a:lnTo>
                    <a:lnTo>
                      <a:pt x="0" y="13148"/>
                    </a:lnTo>
                    <a:lnTo>
                      <a:pt x="0" y="7983"/>
                    </a:lnTo>
                    <a:lnTo>
                      <a:pt x="2700" y="2348"/>
                    </a:lnTo>
                    <a:lnTo>
                      <a:pt x="5940" y="2348"/>
                    </a:lnTo>
                    <a:lnTo>
                      <a:pt x="9180" y="0"/>
                    </a:lnTo>
                    <a:close/>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58" name="线条"/>
              <p:cNvSpPr/>
              <p:nvPr/>
            </p:nvSpPr>
            <p:spPr>
              <a:xfrm flipV="1">
                <a:off x="2970567" y="3201188"/>
                <a:ext cx="3278" cy="30005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59" name="形状"/>
              <p:cNvSpPr/>
              <p:nvPr/>
            </p:nvSpPr>
            <p:spPr>
              <a:xfrm>
                <a:off x="2903389" y="3048496"/>
                <a:ext cx="122887" cy="16689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7406"/>
                    </a:lnTo>
                    <a:lnTo>
                      <a:pt x="2057" y="3703"/>
                    </a:lnTo>
                    <a:lnTo>
                      <a:pt x="5829" y="0"/>
                    </a:lnTo>
                    <a:lnTo>
                      <a:pt x="15771" y="0"/>
                    </a:lnTo>
                    <a:lnTo>
                      <a:pt x="19886" y="3703"/>
                    </a:lnTo>
                    <a:lnTo>
                      <a:pt x="21600" y="7406"/>
                    </a:lnTo>
                    <a:lnTo>
                      <a:pt x="21600" y="14503"/>
                    </a:lnTo>
                    <a:lnTo>
                      <a:pt x="19886" y="17897"/>
                    </a:lnTo>
                    <a:lnTo>
                      <a:pt x="15771" y="19749"/>
                    </a:lnTo>
                    <a:lnTo>
                      <a:pt x="12000" y="21600"/>
                    </a:lnTo>
                    <a:lnTo>
                      <a:pt x="5829" y="19749"/>
                    </a:lnTo>
                    <a:lnTo>
                      <a:pt x="2057" y="17897"/>
                    </a:lnTo>
                    <a:lnTo>
                      <a:pt x="0" y="14503"/>
                    </a:lnTo>
                    <a:lnTo>
                      <a:pt x="0" y="1080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60" name="形状"/>
              <p:cNvSpPr/>
              <p:nvPr/>
            </p:nvSpPr>
            <p:spPr>
              <a:xfrm>
                <a:off x="2891920" y="2599300"/>
                <a:ext cx="124526" cy="163345"/>
              </a:xfrm>
              <a:custGeom>
                <a:avLst/>
                <a:gdLst/>
                <a:ahLst/>
                <a:cxnLst>
                  <a:cxn ang="0">
                    <a:pos x="wd2" y="hd2"/>
                  </a:cxn>
                  <a:cxn ang="5400000">
                    <a:pos x="wd2" y="hd2"/>
                  </a:cxn>
                  <a:cxn ang="10800000">
                    <a:pos x="wd2" y="hd2"/>
                  </a:cxn>
                  <a:cxn ang="16200000">
                    <a:pos x="wd2" y="hd2"/>
                  </a:cxn>
                </a:cxnLst>
                <a:rect l="0" t="0" r="r" b="b"/>
                <a:pathLst>
                  <a:path w="21600" h="21600" extrusionOk="0">
                    <a:moveTo>
                      <a:pt x="11813" y="0"/>
                    </a:moveTo>
                    <a:lnTo>
                      <a:pt x="15525" y="1878"/>
                    </a:lnTo>
                    <a:lnTo>
                      <a:pt x="19575" y="3757"/>
                    </a:lnTo>
                    <a:lnTo>
                      <a:pt x="21600" y="7200"/>
                    </a:lnTo>
                    <a:lnTo>
                      <a:pt x="21600" y="14400"/>
                    </a:lnTo>
                    <a:lnTo>
                      <a:pt x="19575" y="18157"/>
                    </a:lnTo>
                    <a:lnTo>
                      <a:pt x="15525" y="21600"/>
                    </a:lnTo>
                    <a:lnTo>
                      <a:pt x="6075" y="21600"/>
                    </a:lnTo>
                    <a:lnTo>
                      <a:pt x="4050" y="18157"/>
                    </a:lnTo>
                    <a:lnTo>
                      <a:pt x="0" y="14400"/>
                    </a:lnTo>
                    <a:lnTo>
                      <a:pt x="0" y="7200"/>
                    </a:lnTo>
                    <a:lnTo>
                      <a:pt x="4050" y="3757"/>
                    </a:lnTo>
                    <a:lnTo>
                      <a:pt x="6075" y="1878"/>
                    </a:lnTo>
                    <a:lnTo>
                      <a:pt x="11813"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61" name="线条"/>
              <p:cNvSpPr/>
              <p:nvPr/>
            </p:nvSpPr>
            <p:spPr>
              <a:xfrm>
                <a:off x="1525426" y="55039"/>
                <a:ext cx="1189539" cy="177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62" name="线条"/>
              <p:cNvSpPr/>
              <p:nvPr/>
            </p:nvSpPr>
            <p:spPr>
              <a:xfrm flipV="1">
                <a:off x="2726433" y="40836"/>
                <a:ext cx="1640" cy="328464"/>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63" name="线条"/>
              <p:cNvSpPr/>
              <p:nvPr/>
            </p:nvSpPr>
            <p:spPr>
              <a:xfrm flipV="1">
                <a:off x="2157880" y="994268"/>
                <a:ext cx="1639" cy="367525"/>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64" name="线条"/>
              <p:cNvSpPr/>
              <p:nvPr/>
            </p:nvSpPr>
            <p:spPr>
              <a:xfrm flipV="1">
                <a:off x="1558196" y="1306752"/>
                <a:ext cx="3278" cy="34089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65" name="线条"/>
              <p:cNvSpPr/>
              <p:nvPr/>
            </p:nvSpPr>
            <p:spPr>
              <a:xfrm flipV="1">
                <a:off x="1558196" y="2041800"/>
                <a:ext cx="3278" cy="30005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66" name="矩形"/>
              <p:cNvSpPr/>
              <p:nvPr/>
            </p:nvSpPr>
            <p:spPr>
              <a:xfrm>
                <a:off x="1491018" y="1633440"/>
                <a:ext cx="145826" cy="422565"/>
              </a:xfrm>
              <a:prstGeom prst="rect">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267" name="形状"/>
              <p:cNvSpPr/>
              <p:nvPr/>
            </p:nvSpPr>
            <p:spPr>
              <a:xfrm>
                <a:off x="814325" y="1075940"/>
                <a:ext cx="98310" cy="108305"/>
              </a:xfrm>
              <a:custGeom>
                <a:avLst/>
                <a:gdLst/>
                <a:ahLst/>
                <a:cxnLst>
                  <a:cxn ang="0">
                    <a:pos x="wd2" y="hd2"/>
                  </a:cxn>
                  <a:cxn ang="5400000">
                    <a:pos x="wd2" y="hd2"/>
                  </a:cxn>
                  <a:cxn ang="10800000">
                    <a:pos x="wd2" y="hd2"/>
                  </a:cxn>
                  <a:cxn ang="16200000">
                    <a:pos x="wd2" y="hd2"/>
                  </a:cxn>
                </a:cxnLst>
                <a:rect l="0" t="0" r="r" b="b"/>
                <a:pathLst>
                  <a:path w="21600" h="21600" extrusionOk="0">
                    <a:moveTo>
                      <a:pt x="11859" y="0"/>
                    </a:moveTo>
                    <a:lnTo>
                      <a:pt x="16941" y="0"/>
                    </a:lnTo>
                    <a:lnTo>
                      <a:pt x="19482" y="2817"/>
                    </a:lnTo>
                    <a:lnTo>
                      <a:pt x="21600" y="5635"/>
                    </a:lnTo>
                    <a:lnTo>
                      <a:pt x="21600" y="13617"/>
                    </a:lnTo>
                    <a:lnTo>
                      <a:pt x="19482" y="18783"/>
                    </a:lnTo>
                    <a:lnTo>
                      <a:pt x="16941" y="18783"/>
                    </a:lnTo>
                    <a:lnTo>
                      <a:pt x="11859" y="21600"/>
                    </a:lnTo>
                    <a:lnTo>
                      <a:pt x="7200" y="18783"/>
                    </a:lnTo>
                    <a:lnTo>
                      <a:pt x="4659" y="18783"/>
                    </a:lnTo>
                    <a:lnTo>
                      <a:pt x="2118" y="13617"/>
                    </a:lnTo>
                    <a:lnTo>
                      <a:pt x="0" y="10800"/>
                    </a:lnTo>
                    <a:lnTo>
                      <a:pt x="2118" y="5635"/>
                    </a:lnTo>
                    <a:lnTo>
                      <a:pt x="7200" y="0"/>
                    </a:lnTo>
                    <a:lnTo>
                      <a:pt x="11859"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68" name="形状"/>
              <p:cNvSpPr/>
              <p:nvPr/>
            </p:nvSpPr>
            <p:spPr>
              <a:xfrm>
                <a:off x="814325" y="1075940"/>
                <a:ext cx="98310" cy="108305"/>
              </a:xfrm>
              <a:custGeom>
                <a:avLst/>
                <a:gdLst/>
                <a:ahLst/>
                <a:cxnLst>
                  <a:cxn ang="0">
                    <a:pos x="wd2" y="hd2"/>
                  </a:cxn>
                  <a:cxn ang="5400000">
                    <a:pos x="wd2" y="hd2"/>
                  </a:cxn>
                  <a:cxn ang="10800000">
                    <a:pos x="wd2" y="hd2"/>
                  </a:cxn>
                  <a:cxn ang="16200000">
                    <a:pos x="wd2" y="hd2"/>
                  </a:cxn>
                </a:cxnLst>
                <a:rect l="0" t="0" r="r" b="b"/>
                <a:pathLst>
                  <a:path w="21600" h="21600" extrusionOk="0">
                    <a:moveTo>
                      <a:pt x="11859" y="0"/>
                    </a:moveTo>
                    <a:lnTo>
                      <a:pt x="16941" y="0"/>
                    </a:lnTo>
                    <a:lnTo>
                      <a:pt x="19482" y="2817"/>
                    </a:lnTo>
                    <a:lnTo>
                      <a:pt x="21600" y="5635"/>
                    </a:lnTo>
                    <a:lnTo>
                      <a:pt x="21600" y="13617"/>
                    </a:lnTo>
                    <a:lnTo>
                      <a:pt x="19482" y="18783"/>
                    </a:lnTo>
                    <a:lnTo>
                      <a:pt x="16941" y="18783"/>
                    </a:lnTo>
                    <a:lnTo>
                      <a:pt x="11859" y="21600"/>
                    </a:lnTo>
                    <a:lnTo>
                      <a:pt x="7200" y="18783"/>
                    </a:lnTo>
                    <a:lnTo>
                      <a:pt x="4659" y="18783"/>
                    </a:lnTo>
                    <a:lnTo>
                      <a:pt x="2118" y="13617"/>
                    </a:lnTo>
                    <a:lnTo>
                      <a:pt x="0" y="10800"/>
                    </a:lnTo>
                    <a:lnTo>
                      <a:pt x="2118" y="5635"/>
                    </a:lnTo>
                    <a:lnTo>
                      <a:pt x="7200" y="0"/>
                    </a:lnTo>
                    <a:lnTo>
                      <a:pt x="11859"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69" name="线条"/>
              <p:cNvSpPr/>
              <p:nvPr/>
            </p:nvSpPr>
            <p:spPr>
              <a:xfrm>
                <a:off x="1957985" y="1375995"/>
                <a:ext cx="399791" cy="177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70" name="线条"/>
              <p:cNvSpPr/>
              <p:nvPr/>
            </p:nvSpPr>
            <p:spPr>
              <a:xfrm>
                <a:off x="2146411" y="994268"/>
                <a:ext cx="568554" cy="3552"/>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71" name="形状"/>
              <p:cNvSpPr/>
              <p:nvPr/>
            </p:nvSpPr>
            <p:spPr>
              <a:xfrm>
                <a:off x="2703494" y="926799"/>
                <a:ext cx="101587" cy="122509"/>
              </a:xfrm>
              <a:custGeom>
                <a:avLst/>
                <a:gdLst/>
                <a:ahLst/>
                <a:cxnLst>
                  <a:cxn ang="0">
                    <a:pos x="wd2" y="hd2"/>
                  </a:cxn>
                  <a:cxn ang="5400000">
                    <a:pos x="wd2" y="hd2"/>
                  </a:cxn>
                  <a:cxn ang="10800000">
                    <a:pos x="wd2" y="hd2"/>
                  </a:cxn>
                  <a:cxn ang="16200000">
                    <a:pos x="wd2" y="hd2"/>
                  </a:cxn>
                </a:cxnLst>
                <a:rect l="0" t="0" r="r" b="b"/>
                <a:pathLst>
                  <a:path w="21600" h="21600" extrusionOk="0">
                    <a:moveTo>
                      <a:pt x="9554" y="0"/>
                    </a:moveTo>
                    <a:lnTo>
                      <a:pt x="14123" y="0"/>
                    </a:lnTo>
                    <a:lnTo>
                      <a:pt x="19108" y="2492"/>
                    </a:lnTo>
                    <a:lnTo>
                      <a:pt x="19108" y="7062"/>
                    </a:lnTo>
                    <a:lnTo>
                      <a:pt x="21600" y="9554"/>
                    </a:lnTo>
                    <a:lnTo>
                      <a:pt x="19108" y="14123"/>
                    </a:lnTo>
                    <a:lnTo>
                      <a:pt x="19108" y="19108"/>
                    </a:lnTo>
                    <a:lnTo>
                      <a:pt x="14123" y="21600"/>
                    </a:lnTo>
                    <a:lnTo>
                      <a:pt x="7062" y="21600"/>
                    </a:lnTo>
                    <a:lnTo>
                      <a:pt x="2492" y="19108"/>
                    </a:lnTo>
                    <a:lnTo>
                      <a:pt x="0" y="14123"/>
                    </a:lnTo>
                    <a:lnTo>
                      <a:pt x="0" y="7062"/>
                    </a:lnTo>
                    <a:lnTo>
                      <a:pt x="2492" y="2492"/>
                    </a:lnTo>
                    <a:lnTo>
                      <a:pt x="7062" y="0"/>
                    </a:lnTo>
                    <a:lnTo>
                      <a:pt x="9554"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72" name="形状"/>
              <p:cNvSpPr/>
              <p:nvPr/>
            </p:nvSpPr>
            <p:spPr>
              <a:xfrm>
                <a:off x="2703494" y="926799"/>
                <a:ext cx="101587" cy="122509"/>
              </a:xfrm>
              <a:custGeom>
                <a:avLst/>
                <a:gdLst/>
                <a:ahLst/>
                <a:cxnLst>
                  <a:cxn ang="0">
                    <a:pos x="wd2" y="hd2"/>
                  </a:cxn>
                  <a:cxn ang="5400000">
                    <a:pos x="wd2" y="hd2"/>
                  </a:cxn>
                  <a:cxn ang="10800000">
                    <a:pos x="wd2" y="hd2"/>
                  </a:cxn>
                  <a:cxn ang="16200000">
                    <a:pos x="wd2" y="hd2"/>
                  </a:cxn>
                </a:cxnLst>
                <a:rect l="0" t="0" r="r" b="b"/>
                <a:pathLst>
                  <a:path w="21600" h="21600" extrusionOk="0">
                    <a:moveTo>
                      <a:pt x="9554" y="0"/>
                    </a:moveTo>
                    <a:lnTo>
                      <a:pt x="14123" y="0"/>
                    </a:lnTo>
                    <a:lnTo>
                      <a:pt x="19108" y="2492"/>
                    </a:lnTo>
                    <a:lnTo>
                      <a:pt x="19108" y="7062"/>
                    </a:lnTo>
                    <a:lnTo>
                      <a:pt x="21600" y="9554"/>
                    </a:lnTo>
                    <a:lnTo>
                      <a:pt x="19108" y="14123"/>
                    </a:lnTo>
                    <a:lnTo>
                      <a:pt x="19108" y="19108"/>
                    </a:lnTo>
                    <a:lnTo>
                      <a:pt x="14123" y="21600"/>
                    </a:lnTo>
                    <a:lnTo>
                      <a:pt x="7062" y="21600"/>
                    </a:lnTo>
                    <a:lnTo>
                      <a:pt x="2492" y="19108"/>
                    </a:lnTo>
                    <a:lnTo>
                      <a:pt x="0" y="14123"/>
                    </a:lnTo>
                    <a:lnTo>
                      <a:pt x="0" y="7062"/>
                    </a:lnTo>
                    <a:lnTo>
                      <a:pt x="2492" y="2492"/>
                    </a:lnTo>
                    <a:lnTo>
                      <a:pt x="7062" y="0"/>
                    </a:lnTo>
                    <a:lnTo>
                      <a:pt x="9554"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73" name="矩形"/>
              <p:cNvSpPr/>
              <p:nvPr/>
            </p:nvSpPr>
            <p:spPr>
              <a:xfrm>
                <a:off x="-1" y="818495"/>
                <a:ext cx="122888" cy="571705"/>
              </a:xfrm>
              <a:prstGeom prst="rect">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274" name="线条"/>
              <p:cNvSpPr/>
              <p:nvPr/>
            </p:nvSpPr>
            <p:spPr>
              <a:xfrm flipV="1">
                <a:off x="1558196" y="640947"/>
                <a:ext cx="3278" cy="28585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75" name="矩形"/>
              <p:cNvSpPr/>
              <p:nvPr/>
            </p:nvSpPr>
            <p:spPr>
              <a:xfrm>
                <a:off x="1491018" y="912596"/>
                <a:ext cx="134356" cy="394157"/>
              </a:xfrm>
              <a:prstGeom prst="rect">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276" name="线条"/>
              <p:cNvSpPr/>
              <p:nvPr/>
            </p:nvSpPr>
            <p:spPr>
              <a:xfrm flipV="1">
                <a:off x="1558196" y="55039"/>
                <a:ext cx="3278" cy="20240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77" name="矩形"/>
              <p:cNvSpPr/>
              <p:nvPr/>
            </p:nvSpPr>
            <p:spPr>
              <a:xfrm>
                <a:off x="1491018" y="245016"/>
                <a:ext cx="134356" cy="381728"/>
              </a:xfrm>
              <a:prstGeom prst="rect">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278" name="形状"/>
              <p:cNvSpPr/>
              <p:nvPr/>
            </p:nvSpPr>
            <p:spPr>
              <a:xfrm>
                <a:off x="1513957" y="2288592"/>
                <a:ext cx="90117" cy="1083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5965" y="0"/>
                    </a:lnTo>
                    <a:lnTo>
                      <a:pt x="18783" y="2817"/>
                    </a:lnTo>
                    <a:lnTo>
                      <a:pt x="21600" y="5165"/>
                    </a:lnTo>
                    <a:lnTo>
                      <a:pt x="21600" y="13617"/>
                    </a:lnTo>
                    <a:lnTo>
                      <a:pt x="18783" y="18783"/>
                    </a:lnTo>
                    <a:lnTo>
                      <a:pt x="15965" y="18783"/>
                    </a:lnTo>
                    <a:lnTo>
                      <a:pt x="10800" y="21600"/>
                    </a:lnTo>
                    <a:lnTo>
                      <a:pt x="5165" y="18783"/>
                    </a:lnTo>
                    <a:lnTo>
                      <a:pt x="2817" y="18783"/>
                    </a:lnTo>
                    <a:lnTo>
                      <a:pt x="0" y="13617"/>
                    </a:lnTo>
                    <a:lnTo>
                      <a:pt x="0" y="5165"/>
                    </a:lnTo>
                    <a:lnTo>
                      <a:pt x="2817" y="2817"/>
                    </a:lnTo>
                    <a:lnTo>
                      <a:pt x="5165" y="0"/>
                    </a:lnTo>
                    <a:lnTo>
                      <a:pt x="10800"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79" name="形状"/>
              <p:cNvSpPr/>
              <p:nvPr/>
            </p:nvSpPr>
            <p:spPr>
              <a:xfrm>
                <a:off x="1513957" y="2288592"/>
                <a:ext cx="90117" cy="1083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5965" y="0"/>
                    </a:lnTo>
                    <a:lnTo>
                      <a:pt x="18783" y="2817"/>
                    </a:lnTo>
                    <a:lnTo>
                      <a:pt x="21600" y="5165"/>
                    </a:lnTo>
                    <a:lnTo>
                      <a:pt x="21600" y="13617"/>
                    </a:lnTo>
                    <a:lnTo>
                      <a:pt x="18783" y="18783"/>
                    </a:lnTo>
                    <a:lnTo>
                      <a:pt x="15965" y="18783"/>
                    </a:lnTo>
                    <a:lnTo>
                      <a:pt x="10800" y="21600"/>
                    </a:lnTo>
                    <a:lnTo>
                      <a:pt x="5165" y="18783"/>
                    </a:lnTo>
                    <a:lnTo>
                      <a:pt x="2817" y="18783"/>
                    </a:lnTo>
                    <a:lnTo>
                      <a:pt x="0" y="13617"/>
                    </a:lnTo>
                    <a:lnTo>
                      <a:pt x="0" y="5165"/>
                    </a:lnTo>
                    <a:lnTo>
                      <a:pt x="2817" y="2817"/>
                    </a:lnTo>
                    <a:lnTo>
                      <a:pt x="5165" y="0"/>
                    </a:lnTo>
                    <a:lnTo>
                      <a:pt x="108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80" name="线条"/>
              <p:cNvSpPr/>
              <p:nvPr/>
            </p:nvSpPr>
            <p:spPr>
              <a:xfrm>
                <a:off x="3170462" y="655151"/>
                <a:ext cx="399790" cy="665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81" name="线条"/>
              <p:cNvSpPr/>
              <p:nvPr/>
            </p:nvSpPr>
            <p:spPr>
              <a:xfrm>
                <a:off x="3191762" y="665804"/>
                <a:ext cx="378490" cy="3552"/>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82" name="线条"/>
              <p:cNvSpPr/>
              <p:nvPr/>
            </p:nvSpPr>
            <p:spPr>
              <a:xfrm>
                <a:off x="2947628" y="355095"/>
                <a:ext cx="1640" cy="127834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283" name="线条"/>
              <p:cNvSpPr/>
              <p:nvPr/>
            </p:nvSpPr>
            <p:spPr>
              <a:xfrm>
                <a:off x="3070515" y="1104347"/>
                <a:ext cx="132718" cy="2166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522" y="21600"/>
                    </a:lnTo>
                    <a:lnTo>
                      <a:pt x="5322" y="18783"/>
                    </a:lnTo>
                    <a:lnTo>
                      <a:pt x="1878" y="14791"/>
                    </a:lnTo>
                    <a:lnTo>
                      <a:pt x="0" y="10800"/>
                    </a:lnTo>
                    <a:lnTo>
                      <a:pt x="1878" y="6574"/>
                    </a:lnTo>
                    <a:lnTo>
                      <a:pt x="5322" y="3991"/>
                    </a:lnTo>
                    <a:lnTo>
                      <a:pt x="12522" y="1174"/>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84" name="线条"/>
              <p:cNvSpPr/>
              <p:nvPr/>
            </p:nvSpPr>
            <p:spPr>
              <a:xfrm>
                <a:off x="3059045" y="884188"/>
                <a:ext cx="144187" cy="2201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248" y="20206"/>
                    </a:lnTo>
                    <a:lnTo>
                      <a:pt x="6624" y="18813"/>
                    </a:lnTo>
                    <a:lnTo>
                      <a:pt x="1728" y="14865"/>
                    </a:lnTo>
                    <a:lnTo>
                      <a:pt x="0" y="10916"/>
                    </a:lnTo>
                    <a:lnTo>
                      <a:pt x="1728" y="6735"/>
                    </a:lnTo>
                    <a:lnTo>
                      <a:pt x="6624" y="2787"/>
                    </a:lnTo>
                    <a:lnTo>
                      <a:pt x="13248" y="1394"/>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85" name="线条"/>
              <p:cNvSpPr/>
              <p:nvPr/>
            </p:nvSpPr>
            <p:spPr>
              <a:xfrm>
                <a:off x="3059045" y="665804"/>
                <a:ext cx="132718" cy="2183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0426"/>
                    </a:lnTo>
                    <a:lnTo>
                      <a:pt x="7200" y="17609"/>
                    </a:lnTo>
                    <a:lnTo>
                      <a:pt x="1878" y="15026"/>
                    </a:lnTo>
                    <a:lnTo>
                      <a:pt x="0" y="10800"/>
                    </a:lnTo>
                    <a:lnTo>
                      <a:pt x="1878" y="6809"/>
                    </a:lnTo>
                    <a:lnTo>
                      <a:pt x="7200" y="2817"/>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86" name="形状"/>
              <p:cNvSpPr/>
              <p:nvPr/>
            </p:nvSpPr>
            <p:spPr>
              <a:xfrm>
                <a:off x="3403126" y="790088"/>
                <a:ext cx="312951" cy="379953"/>
              </a:xfrm>
              <a:custGeom>
                <a:avLst/>
                <a:gdLst/>
                <a:ahLst/>
                <a:cxnLst>
                  <a:cxn ang="0">
                    <a:pos x="wd2" y="hd2"/>
                  </a:cxn>
                  <a:cxn ang="5400000">
                    <a:pos x="wd2" y="hd2"/>
                  </a:cxn>
                  <a:cxn ang="10800000">
                    <a:pos x="wd2" y="hd2"/>
                  </a:cxn>
                  <a:cxn ang="16200000">
                    <a:pos x="wd2" y="hd2"/>
                  </a:cxn>
                </a:cxnLst>
                <a:rect l="0" t="0" r="r" b="b"/>
                <a:pathLst>
                  <a:path w="21600" h="21600" extrusionOk="0">
                    <a:moveTo>
                      <a:pt x="10733" y="0"/>
                    </a:moveTo>
                    <a:lnTo>
                      <a:pt x="13148" y="0"/>
                    </a:lnTo>
                    <a:lnTo>
                      <a:pt x="15429" y="805"/>
                    </a:lnTo>
                    <a:lnTo>
                      <a:pt x="16904" y="1610"/>
                    </a:lnTo>
                    <a:lnTo>
                      <a:pt x="18514" y="3086"/>
                    </a:lnTo>
                    <a:lnTo>
                      <a:pt x="19990" y="4696"/>
                    </a:lnTo>
                    <a:lnTo>
                      <a:pt x="20795" y="6171"/>
                    </a:lnTo>
                    <a:lnTo>
                      <a:pt x="21600" y="8586"/>
                    </a:lnTo>
                    <a:lnTo>
                      <a:pt x="21600" y="13148"/>
                    </a:lnTo>
                    <a:lnTo>
                      <a:pt x="20795" y="14758"/>
                    </a:lnTo>
                    <a:lnTo>
                      <a:pt x="19990" y="17039"/>
                    </a:lnTo>
                    <a:lnTo>
                      <a:pt x="18514" y="18514"/>
                    </a:lnTo>
                    <a:lnTo>
                      <a:pt x="16904" y="19319"/>
                    </a:lnTo>
                    <a:lnTo>
                      <a:pt x="15429" y="20929"/>
                    </a:lnTo>
                    <a:lnTo>
                      <a:pt x="13148" y="21600"/>
                    </a:lnTo>
                    <a:lnTo>
                      <a:pt x="8452" y="21600"/>
                    </a:lnTo>
                    <a:lnTo>
                      <a:pt x="6976" y="20929"/>
                    </a:lnTo>
                    <a:lnTo>
                      <a:pt x="4696" y="19319"/>
                    </a:lnTo>
                    <a:lnTo>
                      <a:pt x="3086" y="18514"/>
                    </a:lnTo>
                    <a:lnTo>
                      <a:pt x="2281" y="17039"/>
                    </a:lnTo>
                    <a:lnTo>
                      <a:pt x="805" y="14758"/>
                    </a:lnTo>
                    <a:lnTo>
                      <a:pt x="0" y="13148"/>
                    </a:lnTo>
                    <a:lnTo>
                      <a:pt x="0" y="8586"/>
                    </a:lnTo>
                    <a:lnTo>
                      <a:pt x="805" y="6171"/>
                    </a:lnTo>
                    <a:lnTo>
                      <a:pt x="2281" y="4696"/>
                    </a:lnTo>
                    <a:lnTo>
                      <a:pt x="3086" y="3086"/>
                    </a:lnTo>
                    <a:lnTo>
                      <a:pt x="4696" y="1610"/>
                    </a:lnTo>
                    <a:lnTo>
                      <a:pt x="6976" y="805"/>
                    </a:lnTo>
                    <a:lnTo>
                      <a:pt x="8452" y="0"/>
                    </a:lnTo>
                    <a:lnTo>
                      <a:pt x="10733"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87" name="形状"/>
              <p:cNvSpPr/>
              <p:nvPr/>
            </p:nvSpPr>
            <p:spPr>
              <a:xfrm>
                <a:off x="1513957" y="0"/>
                <a:ext cx="99948" cy="108305"/>
              </a:xfrm>
              <a:custGeom>
                <a:avLst/>
                <a:gdLst/>
                <a:ahLst/>
                <a:cxnLst>
                  <a:cxn ang="0">
                    <a:pos x="wd2" y="hd2"/>
                  </a:cxn>
                  <a:cxn ang="5400000">
                    <a:pos x="wd2" y="hd2"/>
                  </a:cxn>
                  <a:cxn ang="10800000">
                    <a:pos x="wd2" y="hd2"/>
                  </a:cxn>
                  <a:cxn ang="16200000">
                    <a:pos x="wd2" y="hd2"/>
                  </a:cxn>
                </a:cxnLst>
                <a:rect l="0" t="0" r="r" b="b"/>
                <a:pathLst>
                  <a:path w="21600" h="21600" extrusionOk="0">
                    <a:moveTo>
                      <a:pt x="9741" y="0"/>
                    </a:moveTo>
                    <a:lnTo>
                      <a:pt x="14400" y="0"/>
                    </a:lnTo>
                    <a:lnTo>
                      <a:pt x="16941" y="2817"/>
                    </a:lnTo>
                    <a:lnTo>
                      <a:pt x="19482" y="7983"/>
                    </a:lnTo>
                    <a:lnTo>
                      <a:pt x="21600" y="10800"/>
                    </a:lnTo>
                    <a:lnTo>
                      <a:pt x="19482" y="16435"/>
                    </a:lnTo>
                    <a:lnTo>
                      <a:pt x="16941" y="18783"/>
                    </a:lnTo>
                    <a:lnTo>
                      <a:pt x="14400" y="21600"/>
                    </a:lnTo>
                    <a:lnTo>
                      <a:pt x="4659" y="21600"/>
                    </a:lnTo>
                    <a:lnTo>
                      <a:pt x="2541" y="18783"/>
                    </a:lnTo>
                    <a:lnTo>
                      <a:pt x="0" y="16435"/>
                    </a:lnTo>
                    <a:lnTo>
                      <a:pt x="0" y="7983"/>
                    </a:lnTo>
                    <a:lnTo>
                      <a:pt x="2541" y="2817"/>
                    </a:lnTo>
                    <a:lnTo>
                      <a:pt x="4659" y="0"/>
                    </a:lnTo>
                    <a:lnTo>
                      <a:pt x="9741" y="0"/>
                    </a:lnTo>
                    <a:close/>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88" name="形状"/>
              <p:cNvSpPr/>
              <p:nvPr/>
            </p:nvSpPr>
            <p:spPr>
              <a:xfrm>
                <a:off x="1513957" y="0"/>
                <a:ext cx="99948" cy="108305"/>
              </a:xfrm>
              <a:custGeom>
                <a:avLst/>
                <a:gdLst/>
                <a:ahLst/>
                <a:cxnLst>
                  <a:cxn ang="0">
                    <a:pos x="wd2" y="hd2"/>
                  </a:cxn>
                  <a:cxn ang="5400000">
                    <a:pos x="wd2" y="hd2"/>
                  </a:cxn>
                  <a:cxn ang="10800000">
                    <a:pos x="wd2" y="hd2"/>
                  </a:cxn>
                  <a:cxn ang="16200000">
                    <a:pos x="wd2" y="hd2"/>
                  </a:cxn>
                </a:cxnLst>
                <a:rect l="0" t="0" r="r" b="b"/>
                <a:pathLst>
                  <a:path w="21600" h="21600" extrusionOk="0">
                    <a:moveTo>
                      <a:pt x="9741" y="0"/>
                    </a:moveTo>
                    <a:lnTo>
                      <a:pt x="14400" y="0"/>
                    </a:lnTo>
                    <a:lnTo>
                      <a:pt x="16941" y="2817"/>
                    </a:lnTo>
                    <a:lnTo>
                      <a:pt x="19482" y="7983"/>
                    </a:lnTo>
                    <a:lnTo>
                      <a:pt x="21600" y="10800"/>
                    </a:lnTo>
                    <a:lnTo>
                      <a:pt x="19482" y="16435"/>
                    </a:lnTo>
                    <a:lnTo>
                      <a:pt x="16941" y="18783"/>
                    </a:lnTo>
                    <a:lnTo>
                      <a:pt x="14400" y="21600"/>
                    </a:lnTo>
                    <a:lnTo>
                      <a:pt x="4659" y="21600"/>
                    </a:lnTo>
                    <a:lnTo>
                      <a:pt x="2541" y="18783"/>
                    </a:lnTo>
                    <a:lnTo>
                      <a:pt x="0" y="16435"/>
                    </a:lnTo>
                    <a:lnTo>
                      <a:pt x="0" y="7983"/>
                    </a:lnTo>
                    <a:lnTo>
                      <a:pt x="2541" y="2817"/>
                    </a:lnTo>
                    <a:lnTo>
                      <a:pt x="4659" y="0"/>
                    </a:lnTo>
                    <a:lnTo>
                      <a:pt x="9741" y="0"/>
                    </a:lnTo>
                  </a:path>
                </a:pathLst>
              </a:cu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289" name="Uo"/>
              <p:cNvSpPr txBox="1"/>
              <p:nvPr/>
            </p:nvSpPr>
            <p:spPr>
              <a:xfrm>
                <a:off x="3144246" y="2723584"/>
                <a:ext cx="368395" cy="4106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gn="l" defTabSz="1300480">
                  <a:defRPr i="1">
                    <a:latin typeface="Times New Roman"/>
                    <a:ea typeface="Times New Roman"/>
                    <a:cs typeface="Times New Roman"/>
                    <a:sym typeface="Times New Roman"/>
                  </a:defRPr>
                </a:pPr>
                <a:r>
                  <a:t>U</a:t>
                </a:r>
                <a:r>
                  <a:rPr i="0" baseline="-25000"/>
                  <a:t>o</a:t>
                </a:r>
              </a:p>
            </p:txBody>
          </p:sp>
          <p:sp>
            <p:nvSpPr>
              <p:cNvPr id="1290" name="线条"/>
              <p:cNvSpPr/>
              <p:nvPr/>
            </p:nvSpPr>
            <p:spPr>
              <a:xfrm flipH="1">
                <a:off x="73731" y="1409729"/>
                <a:ext cx="1" cy="523768"/>
              </a:xfrm>
              <a:prstGeom prst="line">
                <a:avLst/>
              </a:prstGeom>
              <a:noFill/>
              <a:ln w="254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sp>
          <p:nvSpPr>
            <p:cNvPr id="1292" name="实际电路"/>
            <p:cNvSpPr txBox="1"/>
            <p:nvPr/>
          </p:nvSpPr>
          <p:spPr>
            <a:xfrm>
              <a:off x="753843" y="3398409"/>
              <a:ext cx="1333501"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latin typeface="Songti SC Regular"/>
                  <a:ea typeface="Songti SC Regular"/>
                  <a:cs typeface="Songti SC Regular"/>
                  <a:sym typeface="Songti SC Regular"/>
                </a:defRPr>
              </a:lvl1pPr>
            </a:lstStyle>
            <a:p>
              <a:r>
                <a:t>实际电路</a:t>
              </a:r>
            </a:p>
          </p:txBody>
        </p:sp>
      </p:grpSp>
      <p:sp>
        <p:nvSpPr>
          <p:cNvPr id="1294"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42</a:t>
            </a:fld>
            <a:endParaRPr lang="zh-CN" altLang="en-US"/>
          </a:p>
        </p:txBody>
      </p:sp>
    </p:spTree>
  </p:cSld>
  <p:clrMapOvr>
    <a:masterClrMapping/>
  </p:clrMapOvr>
  <p:transition spd="med"/>
  <p:timing>
    <p:tnLst>
      <p:par>
        <p:cT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 name="4.其他方法…"/>
          <p:cNvSpPr txBox="1"/>
          <p:nvPr/>
        </p:nvSpPr>
        <p:spPr>
          <a:xfrm>
            <a:off x="824991" y="2271775"/>
            <a:ext cx="11582401" cy="3842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lnSpc>
                <a:spcPct val="120000"/>
              </a:lnSpc>
              <a:spcBef>
                <a:spcPts val="600"/>
              </a:spcBef>
              <a:defRPr sz="2800">
                <a:latin typeface="Tahoma"/>
                <a:ea typeface="Tahoma"/>
                <a:cs typeface="Tahoma"/>
                <a:sym typeface="Tahoma"/>
              </a:defRPr>
            </a:pPr>
            <a:r>
              <a:t>4.</a:t>
            </a:r>
            <a:r>
              <a:rPr b="0">
                <a:latin typeface="宋体"/>
                <a:ea typeface="宋体"/>
                <a:cs typeface="宋体"/>
                <a:sym typeface="宋体"/>
              </a:rPr>
              <a:t>其他方法</a:t>
            </a:r>
          </a:p>
          <a:p>
            <a:pPr algn="just" defTabSz="1300480">
              <a:lnSpc>
                <a:spcPct val="120000"/>
              </a:lnSpc>
              <a:spcBef>
                <a:spcPts val="600"/>
              </a:spcBef>
              <a:defRPr sz="2800" b="0">
                <a:latin typeface="宋体"/>
                <a:ea typeface="宋体"/>
                <a:cs typeface="宋体"/>
                <a:sym typeface="宋体"/>
              </a:defRPr>
            </a:pPr>
            <a:r>
              <a:t>    另一种有效的方法是采用外接测量电路来减小零位电压。如相敏检波电路，它能有效地消除基波正交分量与偶次谐波分量，减小奇次谐波分量，使传感器零位电压减至极小。</a:t>
            </a:r>
            <a:endParaRPr b="1">
              <a:latin typeface="Tahoma"/>
              <a:ea typeface="Tahoma"/>
              <a:cs typeface="Tahoma"/>
              <a:sym typeface="Tahoma"/>
            </a:endParaRPr>
          </a:p>
          <a:p>
            <a:pPr algn="just" defTabSz="1300480">
              <a:lnSpc>
                <a:spcPct val="120000"/>
              </a:lnSpc>
              <a:spcBef>
                <a:spcPts val="600"/>
              </a:spcBef>
              <a:defRPr sz="2800" b="0">
                <a:latin typeface="宋体"/>
                <a:ea typeface="宋体"/>
                <a:cs typeface="宋体"/>
                <a:sym typeface="宋体"/>
              </a:defRPr>
            </a:pPr>
            <a:r>
              <a:t>    此外还可采用磁路调节机构（如可调端盖）保证磁路的对称性，来减小零位电压。</a:t>
            </a:r>
          </a:p>
        </p:txBody>
      </p:sp>
      <p:sp>
        <p:nvSpPr>
          <p:cNvPr id="1297"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43</a:t>
            </a:fld>
            <a:endParaRPr lang="zh-CN" altLang="en-US"/>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 name="环境温度的变化会引起自感传感器的零点温度漂移、灵敏度温度漂移以及线性度和相位的变化，造成温度误差。"/>
          <p:cNvSpPr txBox="1">
            <a:spLocks noGrp="1"/>
          </p:cNvSpPr>
          <p:nvPr>
            <p:ph type="body" sz="quarter" idx="1"/>
          </p:nvPr>
        </p:nvSpPr>
        <p:spPr>
          <a:xfrm>
            <a:off x="677764" y="2477273"/>
            <a:ext cx="11737024" cy="1183577"/>
          </a:xfrm>
          <a:prstGeom prst="rect">
            <a:avLst/>
          </a:prstGeom>
        </p:spPr>
        <p:txBody>
          <a:bodyPr anchor="t"/>
          <a:lstStyle>
            <a:lvl1pPr marL="0" indent="0">
              <a:spcBef>
                <a:spcPts val="900"/>
              </a:spcBef>
              <a:buSzTx/>
              <a:buNone/>
              <a:defRPr sz="2800">
                <a:latin typeface="Songti SC Regular"/>
                <a:ea typeface="Songti SC Regular"/>
                <a:cs typeface="Songti SC Regular"/>
                <a:sym typeface="Songti SC Regular"/>
              </a:defRPr>
            </a:lvl1pPr>
          </a:lstStyle>
          <a:p>
            <a:r>
              <a:t>环境温度的变化会引起自感传感器的零点温度漂移、灵敏度温度漂移以及线性度和相位的变化，造成温度误差。</a:t>
            </a:r>
          </a:p>
        </p:txBody>
      </p:sp>
      <p:sp>
        <p:nvSpPr>
          <p:cNvPr id="1300" name="3.温度误差"/>
          <p:cNvSpPr txBox="1"/>
          <p:nvPr/>
        </p:nvSpPr>
        <p:spPr>
          <a:xfrm>
            <a:off x="1895760" y="1577578"/>
            <a:ext cx="2125664"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FF3300"/>
                </a:solidFill>
                <a:latin typeface="Tahoma"/>
                <a:ea typeface="Tahoma"/>
                <a:cs typeface="Tahoma"/>
                <a:sym typeface="Tahoma"/>
              </a:defRPr>
            </a:pPr>
            <a:r>
              <a:t>3.</a:t>
            </a:r>
            <a:r>
              <a:rPr>
                <a:latin typeface="宋体"/>
                <a:ea typeface="宋体"/>
                <a:cs typeface="宋体"/>
                <a:sym typeface="宋体"/>
              </a:rPr>
              <a:t>温度误差</a:t>
            </a:r>
          </a:p>
        </p:txBody>
      </p:sp>
      <p:sp>
        <p:nvSpPr>
          <p:cNvPr id="1301" name="(1)材料的线膨胀系数引起零件尺寸的变化；…"/>
          <p:cNvSpPr txBox="1"/>
          <p:nvPr/>
        </p:nvSpPr>
        <p:spPr>
          <a:xfrm>
            <a:off x="987538" y="4650979"/>
            <a:ext cx="11737024" cy="2178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78358">
              <a:spcBef>
                <a:spcPts val="200"/>
              </a:spcBef>
              <a:defRPr sz="2772" b="0">
                <a:latin typeface="Songti SC Regular"/>
                <a:ea typeface="Songti SC Regular"/>
                <a:cs typeface="Songti SC Regular"/>
                <a:sym typeface="Songti SC Regular"/>
              </a:defRPr>
            </a:pPr>
            <a:r>
              <a:t>(1)材料的线膨胀系数引起零件尺寸的变化；</a:t>
            </a:r>
          </a:p>
          <a:p>
            <a:pPr algn="l" defTabSz="578358">
              <a:spcBef>
                <a:spcPts val="200"/>
              </a:spcBef>
              <a:defRPr sz="2772" b="0">
                <a:latin typeface="Songti SC Regular"/>
                <a:ea typeface="Songti SC Regular"/>
                <a:cs typeface="Songti SC Regular"/>
                <a:sym typeface="Songti SC Regular"/>
              </a:defRPr>
            </a:pPr>
            <a:r>
              <a:t>(2)材料的电阻率温度系数引起线圈铜阻的变化；</a:t>
            </a:r>
          </a:p>
          <a:p>
            <a:pPr algn="l" defTabSz="578358">
              <a:spcBef>
                <a:spcPts val="200"/>
              </a:spcBef>
              <a:defRPr sz="2772" b="0">
                <a:latin typeface="Songti SC Regular"/>
                <a:ea typeface="Songti SC Regular"/>
                <a:cs typeface="Songti SC Regular"/>
                <a:sym typeface="Songti SC Regular"/>
              </a:defRPr>
            </a:pPr>
            <a:r>
              <a:t>(3)磁性材料磁导率温度系数、绕组绝缘材料的介质温度系数和线圈几何尺寸变化引起线圈电感量及寄生电容的改变等造成。</a:t>
            </a:r>
          </a:p>
        </p:txBody>
      </p:sp>
      <p:sp>
        <p:nvSpPr>
          <p:cNvPr id="1302" name="环境温度对自感传感器的影响主要通过："/>
          <p:cNvSpPr txBox="1"/>
          <p:nvPr/>
        </p:nvSpPr>
        <p:spPr>
          <a:xfrm>
            <a:off x="950482" y="3874010"/>
            <a:ext cx="6991445"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65364" indent="-465364" algn="l">
              <a:spcBef>
                <a:spcPts val="900"/>
              </a:spcBef>
              <a:buClr>
                <a:srgbClr val="FF3300"/>
              </a:buClr>
              <a:buSzPct val="145000"/>
              <a:buChar char="➢"/>
              <a:defRPr sz="2800" b="0">
                <a:latin typeface="Songti SC Regular"/>
                <a:ea typeface="Songti SC Regular"/>
                <a:cs typeface="Songti SC Regular"/>
                <a:sym typeface="Songti SC Regular"/>
              </a:defRPr>
            </a:lvl1pPr>
          </a:lstStyle>
          <a:p>
            <a:r>
              <a:t>环境温度对自感传感器的影响主要通过：</a:t>
            </a:r>
          </a:p>
        </p:txBody>
      </p:sp>
      <p:sp>
        <p:nvSpPr>
          <p:cNvPr id="1303" name="上述因素对单电感传感器影响较大，特别对小气隙式与螺管式影响更大，而第(2)项对低频激励的传感器影响较大。"/>
          <p:cNvSpPr txBox="1"/>
          <p:nvPr/>
        </p:nvSpPr>
        <p:spPr>
          <a:xfrm>
            <a:off x="631091" y="7264751"/>
            <a:ext cx="11350585"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indent="495300" algn="l">
              <a:spcBef>
                <a:spcPts val="900"/>
              </a:spcBef>
              <a:defRPr sz="2800" b="0">
                <a:latin typeface="Songti SC Regular"/>
                <a:ea typeface="Songti SC Regular"/>
                <a:cs typeface="Songti SC Regular"/>
                <a:sym typeface="Songti SC Regular"/>
              </a:defRPr>
            </a:lvl1pPr>
          </a:lstStyle>
          <a:p>
            <a:r>
              <a:t>  上述因素对单电感传感器影响较大，特别对小气隙式与螺管式影响更大，而第(2)项对低频激励的传感器影响较大。</a:t>
            </a:r>
          </a:p>
        </p:txBody>
      </p:sp>
      <p:sp>
        <p:nvSpPr>
          <p:cNvPr id="1304"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44</a:t>
            </a:fld>
            <a:endParaRPr lang="zh-CN" altLang="en-US"/>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 name="对于高精度传感器，特别是小量程传感器，如果结构设计不合理，即使是差动式，温度影响也不容忽视。…"/>
          <p:cNvSpPr txBox="1">
            <a:spLocks noGrp="1"/>
          </p:cNvSpPr>
          <p:nvPr>
            <p:ph type="body" sz="half" idx="1"/>
          </p:nvPr>
        </p:nvSpPr>
        <p:spPr>
          <a:xfrm>
            <a:off x="827108" y="2252510"/>
            <a:ext cx="11350584" cy="2878900"/>
          </a:xfrm>
          <a:prstGeom prst="rect">
            <a:avLst/>
          </a:prstGeom>
        </p:spPr>
        <p:txBody>
          <a:bodyPr anchor="t"/>
          <a:lstStyle/>
          <a:p>
            <a:pPr marL="0" indent="0">
              <a:spcBef>
                <a:spcPts val="900"/>
              </a:spcBef>
              <a:buSzTx/>
              <a:buNone/>
              <a:defRPr sz="2800">
                <a:latin typeface="Songti SC Regular"/>
                <a:ea typeface="Songti SC Regular"/>
                <a:cs typeface="Songti SC Regular"/>
                <a:sym typeface="Songti SC Regular"/>
              </a:defRPr>
            </a:pPr>
            <a:r>
              <a:t>对于高精度传感器，特别是小量程传感器，如果结构设计不合理，即使是差动式，温度影响也不容忽视。</a:t>
            </a:r>
          </a:p>
          <a:p>
            <a:pPr marL="0" indent="0">
              <a:spcBef>
                <a:spcPts val="900"/>
              </a:spcBef>
              <a:buSzTx/>
              <a:buNone/>
              <a:defRPr sz="2800">
                <a:latin typeface="Songti SC Regular"/>
                <a:ea typeface="Songti SC Regular"/>
                <a:cs typeface="Songti SC Regular"/>
                <a:sym typeface="Songti SC Regular"/>
              </a:defRPr>
            </a:pPr>
            <a:r>
              <a:t>对于高精度传感器及其测量装置，其材料除满足磁性能要求外，</a:t>
            </a:r>
            <a:r>
              <a:rPr>
                <a:solidFill>
                  <a:srgbClr val="FF3300"/>
                </a:solidFill>
              </a:rPr>
              <a:t>还应注意线膨胀系数的大小与匹配。</a:t>
            </a:r>
            <a:r>
              <a:t>为此，有些传感器采用了陶瓷、聚砜、夹布胶木、弱磁不锈钢等材料作线圈骨架，或采用脱胎线圈。</a:t>
            </a:r>
          </a:p>
        </p:txBody>
      </p:sp>
      <p:sp>
        <p:nvSpPr>
          <p:cNvPr id="1307"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45</a:t>
            </a:fld>
            <a:endParaRPr lang="zh-CN" altLang="en-US"/>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 name="4.激励电源的影响"/>
          <p:cNvSpPr txBox="1"/>
          <p:nvPr/>
        </p:nvSpPr>
        <p:spPr>
          <a:xfrm>
            <a:off x="1661392" y="1725360"/>
            <a:ext cx="3344863"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FF3300"/>
                </a:solidFill>
                <a:latin typeface="Tahoma"/>
                <a:ea typeface="Tahoma"/>
                <a:cs typeface="Tahoma"/>
                <a:sym typeface="Tahoma"/>
              </a:defRPr>
            </a:pPr>
            <a:r>
              <a:t>4.</a:t>
            </a:r>
            <a:r>
              <a:rPr b="0">
                <a:latin typeface="宋体"/>
                <a:ea typeface="宋体"/>
                <a:cs typeface="宋体"/>
                <a:sym typeface="宋体"/>
              </a:rPr>
              <a:t>激励电源的影响</a:t>
            </a:r>
          </a:p>
        </p:txBody>
      </p:sp>
      <p:sp>
        <p:nvSpPr>
          <p:cNvPr id="1310" name="大多数自感式传感器采用交流电桥作测量电路，电源电压的波动将直接导致输出信号的波动。采用差动工作方式，其影响将能得到补偿。但需注意，频率的高低应与铁心材料相匹配。…"/>
          <p:cNvSpPr txBox="1"/>
          <p:nvPr/>
        </p:nvSpPr>
        <p:spPr>
          <a:xfrm>
            <a:off x="706119" y="2615281"/>
            <a:ext cx="11592562" cy="2762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900"/>
              </a:spcBef>
              <a:defRPr sz="2800" b="0">
                <a:latin typeface="Songti SC Regular"/>
                <a:ea typeface="Songti SC Regular"/>
                <a:cs typeface="Songti SC Regular"/>
                <a:sym typeface="Songti SC Regular"/>
              </a:defRPr>
            </a:pPr>
            <a:r>
              <a:t>大多数自感式传感器采用交流电桥作测量电路，电源电压的波动将直接导致输出信号的波动。采用差动工作方式，其影响将能得到补偿。但需注意，频率的高低应与铁心材料相匹配。</a:t>
            </a:r>
          </a:p>
          <a:p>
            <a:pPr algn="l">
              <a:spcBef>
                <a:spcPts val="900"/>
              </a:spcBef>
              <a:defRPr sz="2800" b="0">
                <a:latin typeface="Songti SC Regular"/>
                <a:ea typeface="Songti SC Regular"/>
                <a:cs typeface="Songti SC Regular"/>
                <a:sym typeface="Songti SC Regular"/>
              </a:defRPr>
            </a:pPr>
            <a:r>
              <a:t>对于谐振式与恒流源式测量电路，电源频率与电流的稳定度将直接引起测量误差。对于调频式测量电路，则应保证直流电源的稳定度。</a:t>
            </a:r>
          </a:p>
        </p:txBody>
      </p:sp>
      <p:sp>
        <p:nvSpPr>
          <p:cNvPr id="1311" name="自感式传感器"/>
          <p:cNvSpPr txBox="1">
            <a:spLocks noGrp="1"/>
          </p:cNvSpPr>
          <p:nvPr>
            <p:ph type="title"/>
          </p:nvPr>
        </p:nvSpPr>
        <p:spPr>
          <a:prstGeom prst="rect">
            <a:avLst/>
          </a:prstGeom>
        </p:spPr>
        <p:txBody>
          <a:bodyPr/>
          <a:lstStyle>
            <a:lvl1pPr>
              <a:defRPr sz="3800">
                <a:latin typeface="宋体"/>
                <a:ea typeface="宋体"/>
                <a:cs typeface="宋体"/>
                <a:sym typeface="宋体"/>
              </a:defRPr>
            </a:lvl1pPr>
          </a:lstStyle>
          <a:p>
            <a:pPr>
              <a:defRPr>
                <a:latin typeface="华文楷体"/>
                <a:ea typeface="华文楷体"/>
                <a:cs typeface="华文楷体"/>
                <a:sym typeface="华文楷体"/>
              </a:defRPr>
            </a:pPr>
            <a:r>
              <a:rPr>
                <a:latin typeface="宋体"/>
                <a:ea typeface="宋体"/>
                <a:cs typeface="宋体"/>
                <a:sym typeface="宋体"/>
              </a:rPr>
              <a:t>自感式传感器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46</a:t>
            </a:fld>
            <a:endParaRPr lang="zh-CN" altLang="en-US"/>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6D5D5"/>
        </a:solidFill>
        <a:effectLst/>
      </p:bgPr>
    </p:bg>
    <p:spTree>
      <p:nvGrpSpPr>
        <p:cNvPr id="1" name=""/>
        <p:cNvGrpSpPr/>
        <p:nvPr/>
      </p:nvGrpSpPr>
      <p:grpSpPr>
        <a:xfrm>
          <a:off x="0" y="0"/>
          <a:ext cx="0" cy="0"/>
          <a:chOff x="0" y="0"/>
          <a:chExt cx="0" cy="0"/>
        </a:xfrm>
      </p:grpSpPr>
      <p:sp>
        <p:nvSpPr>
          <p:cNvPr id="1313" name="线轴"/>
          <p:cNvSpPr/>
          <p:nvPr/>
        </p:nvSpPr>
        <p:spPr>
          <a:xfrm>
            <a:off x="2664544" y="3530756"/>
            <a:ext cx="1050720" cy="1431009"/>
          </a:xfrm>
          <a:custGeom>
            <a:avLst/>
            <a:gdLst/>
            <a:ahLst/>
            <a:cxnLst>
              <a:cxn ang="0">
                <a:pos x="wd2" y="hd2"/>
              </a:cxn>
              <a:cxn ang="5400000">
                <a:pos x="wd2" y="hd2"/>
              </a:cxn>
              <a:cxn ang="10800000">
                <a:pos x="wd2" y="hd2"/>
              </a:cxn>
              <a:cxn ang="16200000">
                <a:pos x="wd2" y="hd2"/>
              </a:cxn>
            </a:cxnLst>
            <a:rect l="0" t="0" r="r" b="b"/>
            <a:pathLst>
              <a:path w="21600" h="21600" extrusionOk="0">
                <a:moveTo>
                  <a:pt x="1147" y="0"/>
                </a:moveTo>
                <a:cubicBezTo>
                  <a:pt x="514" y="0"/>
                  <a:pt x="0" y="375"/>
                  <a:pt x="0" y="840"/>
                </a:cubicBezTo>
                <a:lnTo>
                  <a:pt x="0" y="1173"/>
                </a:lnTo>
                <a:cubicBezTo>
                  <a:pt x="0" y="1545"/>
                  <a:pt x="167" y="1907"/>
                  <a:pt x="473" y="2203"/>
                </a:cubicBezTo>
                <a:lnTo>
                  <a:pt x="2838" y="4491"/>
                </a:lnTo>
                <a:lnTo>
                  <a:pt x="18765" y="4491"/>
                </a:lnTo>
                <a:lnTo>
                  <a:pt x="21130" y="2203"/>
                </a:lnTo>
                <a:cubicBezTo>
                  <a:pt x="21436" y="1907"/>
                  <a:pt x="21600" y="1545"/>
                  <a:pt x="21600" y="1173"/>
                </a:cubicBezTo>
                <a:lnTo>
                  <a:pt x="21600" y="840"/>
                </a:lnTo>
                <a:cubicBezTo>
                  <a:pt x="21600" y="375"/>
                  <a:pt x="21089" y="0"/>
                  <a:pt x="20456" y="0"/>
                </a:cubicBezTo>
                <a:lnTo>
                  <a:pt x="1147" y="0"/>
                </a:lnTo>
                <a:close/>
                <a:moveTo>
                  <a:pt x="2951" y="5324"/>
                </a:moveTo>
                <a:lnTo>
                  <a:pt x="2951" y="7091"/>
                </a:lnTo>
                <a:lnTo>
                  <a:pt x="11676" y="5324"/>
                </a:lnTo>
                <a:lnTo>
                  <a:pt x="2951" y="5324"/>
                </a:lnTo>
                <a:close/>
                <a:moveTo>
                  <a:pt x="14181" y="5324"/>
                </a:moveTo>
                <a:lnTo>
                  <a:pt x="2951" y="7598"/>
                </a:lnTo>
                <a:lnTo>
                  <a:pt x="2951" y="8826"/>
                </a:lnTo>
                <a:lnTo>
                  <a:pt x="18807" y="5612"/>
                </a:lnTo>
                <a:lnTo>
                  <a:pt x="18807" y="5324"/>
                </a:lnTo>
                <a:lnTo>
                  <a:pt x="14181" y="5324"/>
                </a:lnTo>
                <a:close/>
                <a:moveTo>
                  <a:pt x="18807" y="6118"/>
                </a:moveTo>
                <a:lnTo>
                  <a:pt x="2951" y="9332"/>
                </a:lnTo>
                <a:lnTo>
                  <a:pt x="2951" y="10557"/>
                </a:lnTo>
                <a:lnTo>
                  <a:pt x="18807" y="7344"/>
                </a:lnTo>
                <a:lnTo>
                  <a:pt x="18807" y="6118"/>
                </a:lnTo>
                <a:close/>
                <a:moveTo>
                  <a:pt x="18807" y="7853"/>
                </a:moveTo>
                <a:lnTo>
                  <a:pt x="2951" y="11064"/>
                </a:lnTo>
                <a:lnTo>
                  <a:pt x="2951" y="12289"/>
                </a:lnTo>
                <a:lnTo>
                  <a:pt x="18807" y="9078"/>
                </a:lnTo>
                <a:lnTo>
                  <a:pt x="18807" y="7853"/>
                </a:lnTo>
                <a:close/>
                <a:moveTo>
                  <a:pt x="18807" y="9584"/>
                </a:moveTo>
                <a:lnTo>
                  <a:pt x="2951" y="12796"/>
                </a:lnTo>
                <a:lnTo>
                  <a:pt x="2951" y="14021"/>
                </a:lnTo>
                <a:lnTo>
                  <a:pt x="18807" y="10810"/>
                </a:lnTo>
                <a:lnTo>
                  <a:pt x="18807" y="9584"/>
                </a:lnTo>
                <a:close/>
                <a:moveTo>
                  <a:pt x="18807" y="11316"/>
                </a:moveTo>
                <a:lnTo>
                  <a:pt x="2951" y="14530"/>
                </a:lnTo>
                <a:lnTo>
                  <a:pt x="2951" y="15755"/>
                </a:lnTo>
                <a:lnTo>
                  <a:pt x="18807" y="12541"/>
                </a:lnTo>
                <a:lnTo>
                  <a:pt x="18807" y="11316"/>
                </a:lnTo>
                <a:close/>
                <a:moveTo>
                  <a:pt x="18807" y="13048"/>
                </a:moveTo>
                <a:lnTo>
                  <a:pt x="2951" y="16262"/>
                </a:lnTo>
                <a:lnTo>
                  <a:pt x="2951" y="16390"/>
                </a:lnTo>
                <a:lnTo>
                  <a:pt x="8365" y="16390"/>
                </a:lnTo>
                <a:lnTo>
                  <a:pt x="18807" y="14273"/>
                </a:lnTo>
                <a:lnTo>
                  <a:pt x="18807" y="13048"/>
                </a:lnTo>
                <a:close/>
                <a:moveTo>
                  <a:pt x="18807" y="14782"/>
                </a:moveTo>
                <a:lnTo>
                  <a:pt x="10866" y="16390"/>
                </a:lnTo>
                <a:lnTo>
                  <a:pt x="18807" y="16390"/>
                </a:lnTo>
                <a:lnTo>
                  <a:pt x="18807" y="14782"/>
                </a:lnTo>
                <a:close/>
                <a:moveTo>
                  <a:pt x="2838" y="17106"/>
                </a:moveTo>
                <a:lnTo>
                  <a:pt x="473" y="19397"/>
                </a:lnTo>
                <a:cubicBezTo>
                  <a:pt x="167" y="19693"/>
                  <a:pt x="0" y="20053"/>
                  <a:pt x="0" y="20425"/>
                </a:cubicBezTo>
                <a:lnTo>
                  <a:pt x="0" y="20760"/>
                </a:lnTo>
                <a:cubicBezTo>
                  <a:pt x="0" y="21225"/>
                  <a:pt x="514" y="21600"/>
                  <a:pt x="1147" y="21600"/>
                </a:cubicBezTo>
                <a:lnTo>
                  <a:pt x="20456" y="21600"/>
                </a:lnTo>
                <a:cubicBezTo>
                  <a:pt x="21089" y="21600"/>
                  <a:pt x="21600" y="21225"/>
                  <a:pt x="21600" y="20760"/>
                </a:cubicBezTo>
                <a:lnTo>
                  <a:pt x="21600" y="20425"/>
                </a:lnTo>
                <a:cubicBezTo>
                  <a:pt x="21600" y="20053"/>
                  <a:pt x="21436" y="19693"/>
                  <a:pt x="21130" y="19397"/>
                </a:cubicBezTo>
                <a:lnTo>
                  <a:pt x="18765" y="17106"/>
                </a:lnTo>
                <a:lnTo>
                  <a:pt x="2838" y="17106"/>
                </a:lnTo>
                <a:close/>
              </a:path>
            </a:pathLst>
          </a:cu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314" name="线轴"/>
          <p:cNvSpPr/>
          <p:nvPr/>
        </p:nvSpPr>
        <p:spPr>
          <a:xfrm>
            <a:off x="4005496" y="3530756"/>
            <a:ext cx="1050720" cy="1431009"/>
          </a:xfrm>
          <a:custGeom>
            <a:avLst/>
            <a:gdLst/>
            <a:ahLst/>
            <a:cxnLst>
              <a:cxn ang="0">
                <a:pos x="wd2" y="hd2"/>
              </a:cxn>
              <a:cxn ang="5400000">
                <a:pos x="wd2" y="hd2"/>
              </a:cxn>
              <a:cxn ang="10800000">
                <a:pos x="wd2" y="hd2"/>
              </a:cxn>
              <a:cxn ang="16200000">
                <a:pos x="wd2" y="hd2"/>
              </a:cxn>
            </a:cxnLst>
            <a:rect l="0" t="0" r="r" b="b"/>
            <a:pathLst>
              <a:path w="21600" h="21600" extrusionOk="0">
                <a:moveTo>
                  <a:pt x="1147" y="0"/>
                </a:moveTo>
                <a:cubicBezTo>
                  <a:pt x="514" y="0"/>
                  <a:pt x="0" y="375"/>
                  <a:pt x="0" y="840"/>
                </a:cubicBezTo>
                <a:lnTo>
                  <a:pt x="0" y="1173"/>
                </a:lnTo>
                <a:cubicBezTo>
                  <a:pt x="0" y="1545"/>
                  <a:pt x="167" y="1907"/>
                  <a:pt x="473" y="2203"/>
                </a:cubicBezTo>
                <a:lnTo>
                  <a:pt x="2838" y="4491"/>
                </a:lnTo>
                <a:lnTo>
                  <a:pt x="18765" y="4491"/>
                </a:lnTo>
                <a:lnTo>
                  <a:pt x="21130" y="2203"/>
                </a:lnTo>
                <a:cubicBezTo>
                  <a:pt x="21436" y="1907"/>
                  <a:pt x="21600" y="1545"/>
                  <a:pt x="21600" y="1173"/>
                </a:cubicBezTo>
                <a:lnTo>
                  <a:pt x="21600" y="840"/>
                </a:lnTo>
                <a:cubicBezTo>
                  <a:pt x="21600" y="375"/>
                  <a:pt x="21089" y="0"/>
                  <a:pt x="20456" y="0"/>
                </a:cubicBezTo>
                <a:lnTo>
                  <a:pt x="1147" y="0"/>
                </a:lnTo>
                <a:close/>
                <a:moveTo>
                  <a:pt x="2951" y="5324"/>
                </a:moveTo>
                <a:lnTo>
                  <a:pt x="2951" y="7091"/>
                </a:lnTo>
                <a:lnTo>
                  <a:pt x="11676" y="5324"/>
                </a:lnTo>
                <a:lnTo>
                  <a:pt x="2951" y="5324"/>
                </a:lnTo>
                <a:close/>
                <a:moveTo>
                  <a:pt x="14181" y="5324"/>
                </a:moveTo>
                <a:lnTo>
                  <a:pt x="2951" y="7598"/>
                </a:lnTo>
                <a:lnTo>
                  <a:pt x="2951" y="8826"/>
                </a:lnTo>
                <a:lnTo>
                  <a:pt x="18807" y="5612"/>
                </a:lnTo>
                <a:lnTo>
                  <a:pt x="18807" y="5324"/>
                </a:lnTo>
                <a:lnTo>
                  <a:pt x="14181" y="5324"/>
                </a:lnTo>
                <a:close/>
                <a:moveTo>
                  <a:pt x="18807" y="6118"/>
                </a:moveTo>
                <a:lnTo>
                  <a:pt x="2951" y="9332"/>
                </a:lnTo>
                <a:lnTo>
                  <a:pt x="2951" y="10557"/>
                </a:lnTo>
                <a:lnTo>
                  <a:pt x="18807" y="7344"/>
                </a:lnTo>
                <a:lnTo>
                  <a:pt x="18807" y="6118"/>
                </a:lnTo>
                <a:close/>
                <a:moveTo>
                  <a:pt x="18807" y="7853"/>
                </a:moveTo>
                <a:lnTo>
                  <a:pt x="2951" y="11064"/>
                </a:lnTo>
                <a:lnTo>
                  <a:pt x="2951" y="12289"/>
                </a:lnTo>
                <a:lnTo>
                  <a:pt x="18807" y="9078"/>
                </a:lnTo>
                <a:lnTo>
                  <a:pt x="18807" y="7853"/>
                </a:lnTo>
                <a:close/>
                <a:moveTo>
                  <a:pt x="18807" y="9584"/>
                </a:moveTo>
                <a:lnTo>
                  <a:pt x="2951" y="12796"/>
                </a:lnTo>
                <a:lnTo>
                  <a:pt x="2951" y="14021"/>
                </a:lnTo>
                <a:lnTo>
                  <a:pt x="18807" y="10810"/>
                </a:lnTo>
                <a:lnTo>
                  <a:pt x="18807" y="9584"/>
                </a:lnTo>
                <a:close/>
                <a:moveTo>
                  <a:pt x="18807" y="11316"/>
                </a:moveTo>
                <a:lnTo>
                  <a:pt x="2951" y="14530"/>
                </a:lnTo>
                <a:lnTo>
                  <a:pt x="2951" y="15755"/>
                </a:lnTo>
                <a:lnTo>
                  <a:pt x="18807" y="12541"/>
                </a:lnTo>
                <a:lnTo>
                  <a:pt x="18807" y="11316"/>
                </a:lnTo>
                <a:close/>
                <a:moveTo>
                  <a:pt x="18807" y="13048"/>
                </a:moveTo>
                <a:lnTo>
                  <a:pt x="2951" y="16262"/>
                </a:lnTo>
                <a:lnTo>
                  <a:pt x="2951" y="16390"/>
                </a:lnTo>
                <a:lnTo>
                  <a:pt x="8365" y="16390"/>
                </a:lnTo>
                <a:lnTo>
                  <a:pt x="18807" y="14273"/>
                </a:lnTo>
                <a:lnTo>
                  <a:pt x="18807" y="13048"/>
                </a:lnTo>
                <a:close/>
                <a:moveTo>
                  <a:pt x="18807" y="14782"/>
                </a:moveTo>
                <a:lnTo>
                  <a:pt x="10866" y="16390"/>
                </a:lnTo>
                <a:lnTo>
                  <a:pt x="18807" y="16390"/>
                </a:lnTo>
                <a:lnTo>
                  <a:pt x="18807" y="14782"/>
                </a:lnTo>
                <a:close/>
                <a:moveTo>
                  <a:pt x="2838" y="17106"/>
                </a:moveTo>
                <a:lnTo>
                  <a:pt x="473" y="19397"/>
                </a:lnTo>
                <a:cubicBezTo>
                  <a:pt x="167" y="19693"/>
                  <a:pt x="0" y="20053"/>
                  <a:pt x="0" y="20425"/>
                </a:cubicBezTo>
                <a:lnTo>
                  <a:pt x="0" y="20760"/>
                </a:lnTo>
                <a:cubicBezTo>
                  <a:pt x="0" y="21225"/>
                  <a:pt x="514" y="21600"/>
                  <a:pt x="1147" y="21600"/>
                </a:cubicBezTo>
                <a:lnTo>
                  <a:pt x="20456" y="21600"/>
                </a:lnTo>
                <a:cubicBezTo>
                  <a:pt x="21089" y="21600"/>
                  <a:pt x="21600" y="21225"/>
                  <a:pt x="21600" y="20760"/>
                </a:cubicBezTo>
                <a:lnTo>
                  <a:pt x="21600" y="20425"/>
                </a:lnTo>
                <a:cubicBezTo>
                  <a:pt x="21600" y="20053"/>
                  <a:pt x="21436" y="19693"/>
                  <a:pt x="21130" y="19397"/>
                </a:cubicBezTo>
                <a:lnTo>
                  <a:pt x="18765" y="17106"/>
                </a:lnTo>
                <a:lnTo>
                  <a:pt x="2838" y="17106"/>
                </a:lnTo>
                <a:close/>
              </a:path>
            </a:pathLst>
          </a:cu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315" name="互感式传感器"/>
          <p:cNvSpPr txBox="1"/>
          <p:nvPr/>
        </p:nvSpPr>
        <p:spPr>
          <a:xfrm>
            <a:off x="5484994" y="3909710"/>
            <a:ext cx="2552701"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lvl1pPr>
          </a:lstStyle>
          <a:p>
            <a:r>
              <a:t>互感式传感器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47</a:t>
            </a:fld>
            <a:endParaRPr lang="zh-CN" altLang="en-US"/>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 name="互感式传感器是一种线圈互感随衔铁位移变化的变磁阻式传感器。其原理类似于变压器。不同的是：后者为闭合磁路，前者为开磁路；后者初、次级间的互感为常数，前者初、次级间的互感随衔铁移动而变，且两个次级绕组按差动方式工作，因此又称为差动变压器。它与自感式传感器统称为电感式传感器。本节在叙述差动变压器工作原理的基础上，将着重介绍它与自感式传感器的不同。"/>
          <p:cNvSpPr txBox="1">
            <a:spLocks noGrp="1"/>
          </p:cNvSpPr>
          <p:nvPr>
            <p:ph type="body" idx="1"/>
          </p:nvPr>
        </p:nvSpPr>
        <p:spPr>
          <a:xfrm>
            <a:off x="1163827" y="2051620"/>
            <a:ext cx="11099801" cy="6286501"/>
          </a:xfrm>
          <a:prstGeom prst="rect">
            <a:avLst/>
          </a:prstGeom>
        </p:spPr>
        <p:txBody>
          <a:bodyPr anchor="t"/>
          <a:lstStyle>
            <a:lvl1pPr marL="0" indent="0">
              <a:spcBef>
                <a:spcPts val="900"/>
              </a:spcBef>
              <a:buSzTx/>
              <a:buNone/>
              <a:defRPr sz="2800">
                <a:latin typeface="Songti SC Regular"/>
                <a:ea typeface="Songti SC Regular"/>
                <a:cs typeface="Songti SC Regular"/>
                <a:sym typeface="Songti SC Regular"/>
              </a:defRPr>
            </a:lvl1pPr>
          </a:lstStyle>
          <a:p>
            <a:pPr>
              <a:lnSpc>
                <a:spcPct val="200000"/>
              </a:lnSpc>
            </a:pPr>
            <a:r>
              <a:rPr dirty="0"/>
              <a:t>互感式传感器是一种线圈互感随衔铁位移变化的变磁阻式传感器。其原理类似于变压器。不同的是：后者为闭合磁路，前者为开磁路；后者初、次级间的互感为常数，前者初、次级间的互感随衔铁移动而变，且两个次级绕组按差动方式工作，因此又称为差动变压器。它与自感式传感器统称为电感式传感器。本节在叙述差动变压器工作原理的基础上，将着重介绍它与自感式传感器的不同。</a:t>
            </a:r>
          </a:p>
        </p:txBody>
      </p:sp>
      <p:sp>
        <p:nvSpPr>
          <p:cNvPr id="1318" name="互感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互感式传感器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48</a:t>
            </a:fld>
            <a:endParaRPr lang="zh-CN" altLang="en-US"/>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2" name="成组"/>
          <p:cNvGrpSpPr/>
          <p:nvPr/>
        </p:nvGrpSpPr>
        <p:grpSpPr>
          <a:xfrm>
            <a:off x="3726135" y="4182276"/>
            <a:ext cx="5208683" cy="4445565"/>
            <a:chOff x="0" y="0"/>
            <a:chExt cx="5208681" cy="4445564"/>
          </a:xfrm>
        </p:grpSpPr>
        <p:pic>
          <p:nvPicPr>
            <p:cNvPr id="1320" name="(x)精品3-9" descr="(x)精品3-9"/>
            <p:cNvPicPr>
              <a:picLocks noChangeAspect="1"/>
            </p:cNvPicPr>
            <p:nvPr/>
          </p:nvPicPr>
          <p:blipFill>
            <a:blip r:embed="rId2">
              <a:extLst/>
            </a:blip>
            <a:srcRect r="21819"/>
            <a:stretch>
              <a:fillRect/>
            </a:stretch>
          </p:blipFill>
          <p:spPr>
            <a:xfrm>
              <a:off x="0" y="0"/>
              <a:ext cx="5043028" cy="4445565"/>
            </a:xfrm>
            <a:prstGeom prst="rect">
              <a:avLst/>
            </a:prstGeom>
            <a:ln w="12700" cap="flat">
              <a:noFill/>
              <a:miter lim="400000"/>
            </a:ln>
            <a:effectLst/>
          </p:spPr>
        </p:pic>
        <p:sp>
          <p:nvSpPr>
            <p:cNvPr id="1321" name="线条"/>
            <p:cNvSpPr/>
            <p:nvPr/>
          </p:nvSpPr>
          <p:spPr>
            <a:xfrm>
              <a:off x="4637923" y="1830619"/>
              <a:ext cx="570759" cy="786917"/>
            </a:xfrm>
            <a:custGeom>
              <a:avLst/>
              <a:gdLst/>
              <a:ahLst/>
              <a:cxnLst>
                <a:cxn ang="0">
                  <a:pos x="wd2" y="hd2"/>
                </a:cxn>
                <a:cxn ang="5400000">
                  <a:pos x="wd2" y="hd2"/>
                </a:cxn>
                <a:cxn ang="10800000">
                  <a:pos x="wd2" y="hd2"/>
                </a:cxn>
                <a:cxn ang="16200000">
                  <a:pos x="wd2" y="hd2"/>
                </a:cxn>
              </a:cxnLst>
              <a:rect l="0" t="0" r="r" b="b"/>
              <a:pathLst>
                <a:path w="20075" h="20739" extrusionOk="0">
                  <a:moveTo>
                    <a:pt x="0" y="2782"/>
                  </a:moveTo>
                  <a:cubicBezTo>
                    <a:pt x="3750" y="961"/>
                    <a:pt x="7500" y="-861"/>
                    <a:pt x="10800" y="440"/>
                  </a:cubicBezTo>
                  <a:cubicBezTo>
                    <a:pt x="14100" y="1741"/>
                    <a:pt x="21600" y="7206"/>
                    <a:pt x="19800" y="10590"/>
                  </a:cubicBezTo>
                  <a:cubicBezTo>
                    <a:pt x="18000" y="13973"/>
                    <a:pt x="9000" y="17356"/>
                    <a:pt x="0" y="20739"/>
                  </a:cubicBezTo>
                </a:path>
              </a:pathLst>
            </a:custGeom>
            <a:noFill/>
            <a:ln w="50800" cap="flat">
              <a:solidFill>
                <a:srgbClr val="FF33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grpSp>
      <p:sp>
        <p:nvSpPr>
          <p:cNvPr id="1323" name="互感式传感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1324" name="结构原理"/>
          <p:cNvSpPr txBox="1"/>
          <p:nvPr/>
        </p:nvSpPr>
        <p:spPr>
          <a:xfrm>
            <a:off x="5000900" y="1384310"/>
            <a:ext cx="1739901"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700"/>
              </a:spcBef>
              <a:defRPr sz="3200">
                <a:solidFill>
                  <a:schemeClr val="accent5">
                    <a:lumOff val="-29866"/>
                  </a:schemeClr>
                </a:solidFill>
                <a:latin typeface="微软雅黑"/>
                <a:ea typeface="微软雅黑"/>
                <a:cs typeface="微软雅黑"/>
                <a:sym typeface="微软雅黑"/>
              </a:defRPr>
            </a:lvl1pPr>
          </a:lstStyle>
          <a:p>
            <a:pPr>
              <a:defRPr>
                <a:latin typeface="Times New Roman"/>
                <a:ea typeface="Times New Roman"/>
                <a:cs typeface="Times New Roman"/>
                <a:sym typeface="Times New Roman"/>
              </a:defRPr>
            </a:pPr>
            <a:r>
              <a:rPr>
                <a:latin typeface="微软雅黑"/>
                <a:ea typeface="微软雅黑"/>
                <a:cs typeface="微软雅黑"/>
                <a:sym typeface="微软雅黑"/>
              </a:rPr>
              <a:t>结构原理</a:t>
            </a:r>
          </a:p>
        </p:txBody>
      </p:sp>
      <p:sp>
        <p:nvSpPr>
          <p:cNvPr id="1325" name="电源中用到的“单相变压器”有一个一次线圈（又称为初级线圈），有若干个二次线圈（又称次级线圈）。当一次线圈加上交流激磁电压Ui后，将在二次线圈中产生感应电压UO。在全波整流电路中，两个二次线圈串联，总电压等于两个二次线圈的电压之和。"/>
          <p:cNvSpPr txBox="1"/>
          <p:nvPr/>
        </p:nvSpPr>
        <p:spPr>
          <a:xfrm>
            <a:off x="547157" y="2134650"/>
            <a:ext cx="11910485" cy="2186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700"/>
              </a:spcBef>
              <a:defRPr sz="2800" b="0">
                <a:latin typeface="Songti SC Regular"/>
                <a:ea typeface="Songti SC Regular"/>
                <a:cs typeface="Songti SC Regular"/>
                <a:sym typeface="Songti SC Regular"/>
              </a:defRPr>
            </a:pPr>
            <a:r>
              <a:t>电源中用到的“单相变压器”有一个一次线圈（又称为初级线圈），有若干个二次线圈（又称次级线圈）。当一次线圈加上交流激磁电压U</a:t>
            </a:r>
            <a:r>
              <a:rPr baseline="-20928"/>
              <a:t>i</a:t>
            </a:r>
            <a:r>
              <a:t>后，将在二次线圈中产生感应电压U</a:t>
            </a:r>
            <a:r>
              <a:rPr baseline="-5999"/>
              <a:t>O</a:t>
            </a:r>
            <a:r>
              <a:t>。在全波整流电路中，两个二次线圈串联，总电压等于两个二次线圈的电压之和。</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49</a:t>
            </a:fld>
            <a:endParaRPr lang="zh-CN" altLang="en-US"/>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 name="C:\Documents and Settings\Administrator\Application Data\Tencent\Users\1426818\QQ\WinTemp\RichOle\E69U{$FVMOV[[CC@GPN}G3P.png" descr="C:\Documents and Settings\Administrator\Application Data\Tencent\Users\1426818\QQ\WinTemp\RichOle\E69U{$FVMOV[[CC@GPN}G3P.png"/>
          <p:cNvPicPr>
            <a:picLocks noChangeAspect="1"/>
          </p:cNvPicPr>
          <p:nvPr/>
        </p:nvPicPr>
        <p:blipFill>
          <a:blip r:embed="rId2">
            <a:extLst/>
          </a:blip>
          <a:stretch>
            <a:fillRect/>
          </a:stretch>
        </p:blipFill>
        <p:spPr>
          <a:xfrm>
            <a:off x="2489200" y="2416175"/>
            <a:ext cx="7054850" cy="3384550"/>
          </a:xfrm>
          <a:prstGeom prst="rect">
            <a:avLst/>
          </a:prstGeom>
          <a:ln w="12700">
            <a:miter lim="400000"/>
          </a:ln>
        </p:spPr>
      </p:pic>
      <p:sp>
        <p:nvSpPr>
          <p:cNvPr id="453" name="基本原理"/>
          <p:cNvSpPr>
            <a:spLocks noGrp="1"/>
          </p:cNvSpPr>
          <p:nvPr>
            <p:ph type="title"/>
          </p:nvPr>
        </p:nvSpPr>
        <p:spPr>
          <a:prstGeom prst="rect">
            <a:avLst/>
          </a:prstGeom>
        </p:spPr>
        <p:txBody>
          <a:bodyPr/>
          <a:lstStyle/>
          <a:p>
            <a:r>
              <a:t>基本原理</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a:t>
            </a:fld>
            <a:endParaRPr lang="zh-CN" altLang="en-US"/>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差分变压器式传感器是根据差分变压器的原理制成的，是把被测位移量转换为一次线圈与二次线圈间的互感量M的变化的装置。当一次线圈接入激励电源之后，二次线圈就将产生感应电动势，当两者间的互感量变化时，感应电动势也相应变化。由于两个二次线圈采用差动接法（反串），故称为差动变压器。"/>
          <p:cNvSpPr txBox="1"/>
          <p:nvPr/>
        </p:nvSpPr>
        <p:spPr>
          <a:xfrm>
            <a:off x="1052561" y="2005489"/>
            <a:ext cx="6041815" cy="5123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l" defTabSz="1300480">
              <a:lnSpc>
                <a:spcPct val="110000"/>
              </a:lnSpc>
              <a:spcBef>
                <a:spcPts val="600"/>
              </a:spcBef>
              <a:defRPr sz="2800">
                <a:latin typeface="Tahoma"/>
                <a:ea typeface="Tahoma"/>
                <a:cs typeface="Tahoma"/>
                <a:sym typeface="Tahoma"/>
              </a:defRPr>
            </a:pPr>
            <a:r>
              <a:rPr b="0">
                <a:latin typeface="宋体"/>
                <a:ea typeface="宋体"/>
                <a:cs typeface="宋体"/>
                <a:sym typeface="宋体"/>
              </a:rPr>
              <a:t>差分变压器式传感器是根据</a:t>
            </a:r>
            <a:r>
              <a:rPr b="0">
                <a:effectLst>
                  <a:outerShdw blurRad="12700" dist="25400" dir="2700000" rotWithShape="0">
                    <a:srgbClr val="FFFFFF"/>
                  </a:outerShdw>
                </a:effectLst>
                <a:latin typeface="宋体"/>
                <a:ea typeface="宋体"/>
                <a:cs typeface="宋体"/>
                <a:sym typeface="宋体"/>
              </a:rPr>
              <a:t>差分变压器的原理制成的，</a:t>
            </a:r>
            <a:r>
              <a:rPr b="0">
                <a:latin typeface="宋体"/>
                <a:ea typeface="宋体"/>
                <a:cs typeface="宋体"/>
                <a:sym typeface="宋体"/>
              </a:rPr>
              <a:t>是把被测位移量转换为一次线圈与二次线圈间的互感量</a:t>
            </a:r>
            <a:r>
              <a:rPr b="0" i="1">
                <a:latin typeface="Times New Roman"/>
                <a:ea typeface="Times New Roman"/>
                <a:cs typeface="Times New Roman"/>
                <a:sym typeface="Times New Roman"/>
              </a:rPr>
              <a:t>M</a:t>
            </a:r>
            <a:r>
              <a:rPr b="0">
                <a:latin typeface="宋体"/>
                <a:ea typeface="宋体"/>
                <a:cs typeface="宋体"/>
                <a:sym typeface="宋体"/>
              </a:rPr>
              <a:t>的变化的装置。当一次线圈接入激励电源之后，二次线圈就将产生感应电动势，当两者间的互感量变化时，感应电动势也相应变化。由于两个二次线圈采用差动接法（反串），故称为差动变压器。</a:t>
            </a:r>
          </a:p>
        </p:txBody>
      </p:sp>
      <p:grpSp>
        <p:nvGrpSpPr>
          <p:cNvPr id="1330" name="成组"/>
          <p:cNvGrpSpPr/>
          <p:nvPr/>
        </p:nvGrpSpPr>
        <p:grpSpPr>
          <a:xfrm>
            <a:off x="6991656" y="2321085"/>
            <a:ext cx="5231273" cy="3605672"/>
            <a:chOff x="0" y="0"/>
            <a:chExt cx="5231271" cy="3605671"/>
          </a:xfrm>
        </p:grpSpPr>
        <p:pic>
          <p:nvPicPr>
            <p:cNvPr id="1328" name="(x)精品3-9" descr="(x)精品3-9"/>
            <p:cNvPicPr>
              <a:picLocks noChangeAspect="1"/>
            </p:cNvPicPr>
            <p:nvPr/>
          </p:nvPicPr>
          <p:blipFill>
            <a:blip r:embed="rId2">
              <a:extLst/>
            </a:blip>
            <a:stretch>
              <a:fillRect/>
            </a:stretch>
          </p:blipFill>
          <p:spPr>
            <a:xfrm>
              <a:off x="0" y="0"/>
              <a:ext cx="5231272" cy="3605672"/>
            </a:xfrm>
            <a:prstGeom prst="rect">
              <a:avLst/>
            </a:prstGeom>
            <a:ln w="12700" cap="flat">
              <a:noFill/>
              <a:miter lim="400000"/>
            </a:ln>
            <a:effectLst/>
          </p:spPr>
        </p:pic>
        <p:sp>
          <p:nvSpPr>
            <p:cNvPr id="1329" name="线条"/>
            <p:cNvSpPr/>
            <p:nvPr/>
          </p:nvSpPr>
          <p:spPr>
            <a:xfrm>
              <a:off x="3819031" y="1291799"/>
              <a:ext cx="1303093" cy="1771103"/>
            </a:xfrm>
            <a:custGeom>
              <a:avLst/>
              <a:gdLst/>
              <a:ahLst/>
              <a:cxnLst>
                <a:cxn ang="0">
                  <a:pos x="wd2" y="hd2"/>
                </a:cxn>
                <a:cxn ang="5400000">
                  <a:pos x="wd2" y="hd2"/>
                </a:cxn>
                <a:cxn ang="10800000">
                  <a:pos x="wd2" y="hd2"/>
                </a:cxn>
                <a:cxn ang="16200000">
                  <a:pos x="wd2" y="hd2"/>
                </a:cxn>
              </a:cxnLst>
              <a:rect l="0" t="0" r="r" b="b"/>
              <a:pathLst>
                <a:path w="20075" h="20739" extrusionOk="0">
                  <a:moveTo>
                    <a:pt x="0" y="2782"/>
                  </a:moveTo>
                  <a:cubicBezTo>
                    <a:pt x="3750" y="961"/>
                    <a:pt x="7500" y="-861"/>
                    <a:pt x="10800" y="440"/>
                  </a:cubicBezTo>
                  <a:cubicBezTo>
                    <a:pt x="14100" y="1741"/>
                    <a:pt x="21600" y="7206"/>
                    <a:pt x="19800" y="10590"/>
                  </a:cubicBezTo>
                  <a:cubicBezTo>
                    <a:pt x="18000" y="13973"/>
                    <a:pt x="9000" y="17356"/>
                    <a:pt x="0" y="20739"/>
                  </a:cubicBezTo>
                </a:path>
              </a:pathLst>
            </a:custGeom>
            <a:noFill/>
            <a:ln w="50800" cap="flat">
              <a:solidFill>
                <a:srgbClr val="FF33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grpSp>
      <p:sp>
        <p:nvSpPr>
          <p:cNvPr id="1331" name="互感式传感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1332" name="输出电压是其两个反串线圈的电压之差。…"/>
          <p:cNvSpPr txBox="1"/>
          <p:nvPr/>
        </p:nvSpPr>
        <p:spPr>
          <a:xfrm>
            <a:off x="938508" y="7262450"/>
            <a:ext cx="8897622" cy="125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1300480">
              <a:lnSpc>
                <a:spcPct val="110000"/>
              </a:lnSpc>
              <a:spcBef>
                <a:spcPts val="600"/>
              </a:spcBef>
              <a:buClr>
                <a:srgbClr val="660033"/>
              </a:buClr>
              <a:buSzPct val="170000"/>
              <a:buChar char="☞"/>
              <a:defRPr sz="2800">
                <a:effectLst>
                  <a:outerShdw blurRad="12700" dist="25400" dir="2700000" rotWithShape="0">
                    <a:srgbClr val="FFFFFF"/>
                  </a:outerShdw>
                </a:effectLst>
                <a:latin typeface="Tahoma"/>
                <a:ea typeface="Tahoma"/>
                <a:cs typeface="Tahoma"/>
                <a:sym typeface="Tahoma"/>
              </a:defRPr>
            </a:pPr>
            <a:r>
              <a:rPr b="0">
                <a:latin typeface="宋体"/>
                <a:ea typeface="宋体"/>
                <a:cs typeface="宋体"/>
                <a:sym typeface="宋体"/>
              </a:rPr>
              <a:t>输出电压是其两个反串线圈的</a:t>
            </a:r>
            <a:r>
              <a:rPr b="0">
                <a:solidFill>
                  <a:schemeClr val="accent6">
                    <a:hueOff val="-146070"/>
                    <a:satOff val="-10048"/>
                    <a:lumOff val="-30626"/>
                  </a:schemeClr>
                </a:solidFill>
                <a:latin typeface="宋体"/>
                <a:ea typeface="宋体"/>
                <a:cs typeface="宋体"/>
                <a:sym typeface="宋体"/>
              </a:rPr>
              <a:t>电压之差</a:t>
            </a:r>
            <a:r>
              <a:rPr b="0">
                <a:latin typeface="宋体"/>
                <a:ea typeface="宋体"/>
                <a:cs typeface="宋体"/>
                <a:sym typeface="宋体"/>
              </a:rPr>
              <a:t>。</a:t>
            </a:r>
          </a:p>
          <a:p>
            <a:pPr algn="l" defTabSz="1300480">
              <a:lnSpc>
                <a:spcPct val="110000"/>
              </a:lnSpc>
              <a:spcBef>
                <a:spcPts val="600"/>
              </a:spcBef>
              <a:buClr>
                <a:srgbClr val="660033"/>
              </a:buClr>
              <a:buSzPct val="170000"/>
              <a:buChar char="☞"/>
              <a:defRPr sz="2800">
                <a:latin typeface="Tahoma"/>
                <a:ea typeface="Tahoma"/>
                <a:cs typeface="Tahoma"/>
                <a:sym typeface="Tahoma"/>
              </a:defRPr>
            </a:pPr>
            <a:r>
              <a:rPr b="0">
                <a:latin typeface="宋体"/>
                <a:ea typeface="宋体"/>
                <a:cs typeface="宋体"/>
                <a:sym typeface="宋体"/>
              </a:rPr>
              <a:t>目前应用最广泛的结构型式是螺线管式差动变压器。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50</a:t>
            </a:fld>
            <a:endParaRPr lang="zh-CN" altLang="en-US"/>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 name="差动变压器也有变气隙式、变面积式与螺管式三种类型。下图所示为变气隙式，灵敏度较高，但测量范围小，一般用于测量几μｍ到几百μｍ的位移。"/>
          <p:cNvSpPr txBox="1"/>
          <p:nvPr/>
        </p:nvSpPr>
        <p:spPr>
          <a:xfrm>
            <a:off x="664915" y="2203031"/>
            <a:ext cx="11674970" cy="1146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spcBef>
                <a:spcPts val="1500"/>
              </a:spcBef>
              <a:defRPr sz="2800" b="0">
                <a:latin typeface="Songti SC Regular"/>
                <a:ea typeface="Songti SC Regular"/>
                <a:cs typeface="Songti SC Regular"/>
                <a:sym typeface="Songti SC Regular"/>
              </a:defRPr>
            </a:pPr>
            <a:r>
              <a:t>差动变压器也有变气隙式、变面积式与螺管式三种类型。下图所示为变气隙式，灵敏度较高，但测量范围小，一般用于测量几μ</a:t>
            </a:r>
            <a:r>
              <a:rPr baseline="-5999"/>
              <a:t>ｍ</a:t>
            </a:r>
            <a:r>
              <a:t>到几百μ</a:t>
            </a:r>
            <a:r>
              <a:rPr baseline="-5999"/>
              <a:t>ｍ</a:t>
            </a:r>
            <a:r>
              <a:t>的位移。</a:t>
            </a:r>
          </a:p>
        </p:txBody>
      </p:sp>
      <p:grpSp>
        <p:nvGrpSpPr>
          <p:cNvPr id="1337" name="成组"/>
          <p:cNvGrpSpPr/>
          <p:nvPr/>
        </p:nvGrpSpPr>
        <p:grpSpPr>
          <a:xfrm>
            <a:off x="2918177" y="3926801"/>
            <a:ext cx="7168446" cy="4097236"/>
            <a:chOff x="0" y="0"/>
            <a:chExt cx="7168444" cy="4097234"/>
          </a:xfrm>
        </p:grpSpPr>
        <p:pic>
          <p:nvPicPr>
            <p:cNvPr id="1335" name="image013" descr="image013"/>
            <p:cNvPicPr>
              <a:picLocks noChangeAspect="1"/>
            </p:cNvPicPr>
            <p:nvPr/>
          </p:nvPicPr>
          <p:blipFill>
            <a:blip r:embed="rId2">
              <a:extLst/>
            </a:blip>
            <a:stretch>
              <a:fillRect/>
            </a:stretch>
          </p:blipFill>
          <p:spPr>
            <a:xfrm>
              <a:off x="0" y="0"/>
              <a:ext cx="7168445" cy="3657600"/>
            </a:xfrm>
            <a:prstGeom prst="rect">
              <a:avLst/>
            </a:prstGeom>
            <a:ln w="12700" cap="flat">
              <a:noFill/>
              <a:miter lim="400000"/>
            </a:ln>
            <a:effectLst/>
          </p:spPr>
        </p:pic>
        <p:sp>
          <p:nvSpPr>
            <p:cNvPr id="1336" name="II型气隙式"/>
            <p:cNvSpPr txBox="1"/>
            <p:nvPr/>
          </p:nvSpPr>
          <p:spPr>
            <a:xfrm>
              <a:off x="2669206" y="3548086"/>
              <a:ext cx="1852589" cy="5491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algn="just" defTabSz="1300480">
                <a:lnSpc>
                  <a:spcPct val="130000"/>
                </a:lnSpc>
                <a:spcBef>
                  <a:spcPts val="600"/>
                </a:spcBef>
                <a:defRPr b="0">
                  <a:latin typeface="宋体"/>
                  <a:ea typeface="宋体"/>
                  <a:cs typeface="宋体"/>
                  <a:sym typeface="宋体"/>
                </a:defRPr>
              </a:pPr>
              <a:r>
                <a:rPr dirty="0" err="1"/>
                <a:t>II</a:t>
              </a:r>
              <a:r>
                <a:rPr dirty="0" err="1">
                  <a:latin typeface="黑体"/>
                  <a:ea typeface="黑体"/>
                  <a:cs typeface="黑体"/>
                  <a:sym typeface="黑体"/>
                </a:rPr>
                <a:t>型气隙式</a:t>
              </a:r>
              <a:endParaRPr dirty="0">
                <a:latin typeface="黑体"/>
                <a:ea typeface="黑体"/>
                <a:cs typeface="黑体"/>
                <a:sym typeface="黑体"/>
              </a:endParaRPr>
            </a:p>
          </p:txBody>
        </p:sp>
      </p:grpSp>
      <p:sp>
        <p:nvSpPr>
          <p:cNvPr id="1338" name="互感式传感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51</a:t>
            </a:fld>
            <a:endParaRPr lang="zh-CN" altLang="en-US"/>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2" name="image015"/>
          <p:cNvGrpSpPr/>
          <p:nvPr/>
        </p:nvGrpSpPr>
        <p:grpSpPr>
          <a:xfrm>
            <a:off x="3754812" y="3160892"/>
            <a:ext cx="3993938" cy="1400681"/>
            <a:chOff x="0" y="0"/>
            <a:chExt cx="3993936" cy="1400679"/>
          </a:xfrm>
        </p:grpSpPr>
        <p:sp>
          <p:nvSpPr>
            <p:cNvPr id="1340" name="矩形"/>
            <p:cNvSpPr/>
            <p:nvPr/>
          </p:nvSpPr>
          <p:spPr>
            <a:xfrm>
              <a:off x="0" y="0"/>
              <a:ext cx="3993937" cy="1400680"/>
            </a:xfrm>
            <a:prstGeom prst="rect">
              <a:avLst/>
            </a:prstGeom>
            <a:solidFill>
              <a:srgbClr val="FFFF99"/>
            </a:solidFill>
            <a:ln w="12700" cap="flat">
              <a:noFill/>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pic>
          <p:nvPicPr>
            <p:cNvPr id="1341" name="image015.pdf" descr="image015.pdf"/>
            <p:cNvPicPr>
              <a:picLocks noChangeAspect="1"/>
            </p:cNvPicPr>
            <p:nvPr/>
          </p:nvPicPr>
          <p:blipFill>
            <a:blip r:embed="rId2">
              <a:extLst/>
            </a:blip>
            <a:stretch>
              <a:fillRect/>
            </a:stretch>
          </p:blipFill>
          <p:spPr>
            <a:xfrm>
              <a:off x="0" y="0"/>
              <a:ext cx="3993937" cy="1400680"/>
            </a:xfrm>
            <a:prstGeom prst="rect">
              <a:avLst/>
            </a:prstGeom>
            <a:ln w="12700" cap="flat">
              <a:noFill/>
              <a:miter lim="400000"/>
            </a:ln>
            <a:effectLst/>
          </p:spPr>
        </p:pic>
      </p:grpSp>
      <p:sp>
        <p:nvSpPr>
          <p:cNvPr id="1343" name="式中，δ为初始气隙；W1为初级线圈匝数；W2为次级线圈匝数；Δδ为衔铁上移量"/>
          <p:cNvSpPr txBox="1"/>
          <p:nvPr/>
        </p:nvSpPr>
        <p:spPr>
          <a:xfrm>
            <a:off x="793608" y="4774918"/>
            <a:ext cx="11417583"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lnSpc>
                <a:spcPct val="120000"/>
              </a:lnSpc>
              <a:defRPr b="0">
                <a:latin typeface="Songti SC Regular"/>
                <a:ea typeface="Songti SC Regular"/>
                <a:cs typeface="Songti SC Regular"/>
                <a:sym typeface="Songti SC Regular"/>
              </a:defRPr>
            </a:pPr>
            <a:r>
              <a:t>式中，δ为初始气隙；W</a:t>
            </a:r>
            <a:r>
              <a:rPr baseline="-30000"/>
              <a:t>1</a:t>
            </a:r>
            <a:r>
              <a:t>为初级线圈匝数；W</a:t>
            </a:r>
            <a:r>
              <a:rPr baseline="-30000"/>
              <a:t>2</a:t>
            </a:r>
            <a:r>
              <a:t>为次级线圈匝数；Δδ为衔铁上移量</a:t>
            </a:r>
          </a:p>
        </p:txBody>
      </p:sp>
      <p:sp>
        <p:nvSpPr>
          <p:cNvPr id="1344" name="差动变压器的输出特性与初级线圈对两个次级线圈的互感之差有关。结构型式不同，互感的计算方法也不同。Π型差动变压器的输出特性为："/>
          <p:cNvSpPr txBox="1"/>
          <p:nvPr/>
        </p:nvSpPr>
        <p:spPr>
          <a:xfrm>
            <a:off x="715574" y="1829946"/>
            <a:ext cx="11958829"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200"/>
              </a:spcBef>
              <a:defRPr sz="2800" b="0">
                <a:latin typeface="Songti SC Regular"/>
                <a:ea typeface="Songti SC Regular"/>
                <a:cs typeface="Songti SC Regular"/>
                <a:sym typeface="Songti SC Regular"/>
              </a:defRPr>
            </a:pPr>
            <a:r>
              <a:rPr dirty="0" err="1"/>
              <a:t>差动变压器的输出特性与初级线圈对两个次级线圈的互感之差有关。结构型式不同，互感的计算方法也不同。Π型差动变压器的输出特性为</a:t>
            </a:r>
            <a:r>
              <a:rPr dirty="0"/>
              <a:t>：</a:t>
            </a:r>
          </a:p>
        </p:txBody>
      </p:sp>
      <p:sp>
        <p:nvSpPr>
          <p:cNvPr id="1345" name="互感式传感器"/>
          <p:cNvSpPr txBox="1">
            <a:spLocks noGrp="1"/>
          </p:cNvSpPr>
          <p:nvPr>
            <p:ph type="title"/>
          </p:nvPr>
        </p:nvSpPr>
        <p:spPr>
          <a:xfrm>
            <a:off x="0" y="2575"/>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1346" name="上式表明，输出电压U0与衔铁位移Δδ成比例。式中负号表明Δδ向上为正时，输出电压U0与电源电压U反相；Δδ向下为负时，两者同相。"/>
          <p:cNvSpPr txBox="1"/>
          <p:nvPr/>
        </p:nvSpPr>
        <p:spPr>
          <a:xfrm>
            <a:off x="822511" y="5919134"/>
            <a:ext cx="11099682" cy="1228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90000"/>
              </a:lnSpc>
              <a:spcBef>
                <a:spcPts val="4200"/>
              </a:spcBef>
              <a:defRPr sz="2800" b="0">
                <a:latin typeface="Songti SC Regular"/>
                <a:ea typeface="Songti SC Regular"/>
                <a:cs typeface="Songti SC Regular"/>
                <a:sym typeface="Songti SC Regular"/>
              </a:defRPr>
            </a:pPr>
            <a:r>
              <a:t>上式表明，输出电压U</a:t>
            </a:r>
            <a:r>
              <a:rPr baseline="-30000"/>
              <a:t>0</a:t>
            </a:r>
            <a:r>
              <a:t>与衔铁位移Δδ成比例。式中负号表明Δδ向上为正时，输出电压U</a:t>
            </a:r>
            <a:r>
              <a:rPr baseline="-30000"/>
              <a:t>0</a:t>
            </a:r>
            <a:r>
              <a:t>与电源电压U反相；Δδ向下为负时，两者同相。</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52</a:t>
            </a:fld>
            <a:endParaRPr lang="zh-CN" altLang="en-US"/>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 name="成组"/>
          <p:cNvGrpSpPr/>
          <p:nvPr/>
        </p:nvGrpSpPr>
        <p:grpSpPr>
          <a:xfrm>
            <a:off x="1601714" y="2853475"/>
            <a:ext cx="9514716" cy="3712510"/>
            <a:chOff x="0" y="0"/>
            <a:chExt cx="9514715" cy="3712508"/>
          </a:xfrm>
        </p:grpSpPr>
        <p:pic>
          <p:nvPicPr>
            <p:cNvPr id="1349" name="image017" descr="image017"/>
            <p:cNvPicPr>
              <a:picLocks noChangeAspect="1"/>
            </p:cNvPicPr>
            <p:nvPr/>
          </p:nvPicPr>
          <p:blipFill>
            <a:blip r:embed="rId2">
              <a:extLst/>
            </a:blip>
            <a:srcRect t="7004" b="11700"/>
            <a:stretch>
              <a:fillRect/>
            </a:stretch>
          </p:blipFill>
          <p:spPr>
            <a:xfrm>
              <a:off x="449193" y="0"/>
              <a:ext cx="9065522" cy="2697050"/>
            </a:xfrm>
            <a:prstGeom prst="rect">
              <a:avLst/>
            </a:prstGeom>
            <a:ln w="12700" cap="flat">
              <a:noFill/>
              <a:miter lim="400000"/>
            </a:ln>
            <a:effectLst/>
          </p:spPr>
        </p:pic>
        <p:sp>
          <p:nvSpPr>
            <p:cNvPr id="1350" name="(ａ)输出特性；                                   (ｂ)相位特性…"/>
            <p:cNvSpPr txBox="1"/>
            <p:nvPr/>
          </p:nvSpPr>
          <p:spPr>
            <a:xfrm>
              <a:off x="0" y="2612082"/>
              <a:ext cx="9320108" cy="11004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defTabSz="1300480">
                <a:lnSpc>
                  <a:spcPct val="130000"/>
                </a:lnSpc>
                <a:spcBef>
                  <a:spcPts val="600"/>
                </a:spcBef>
                <a:defRPr b="0">
                  <a:latin typeface="宋体"/>
                  <a:ea typeface="宋体"/>
                  <a:cs typeface="宋体"/>
                  <a:sym typeface="宋体"/>
                </a:defRPr>
              </a:pPr>
              <a:r>
                <a:rPr dirty="0"/>
                <a:t>(</a:t>
              </a:r>
              <a:r>
                <a:rPr dirty="0">
                  <a:latin typeface="黑体"/>
                  <a:ea typeface="黑体"/>
                  <a:cs typeface="黑体"/>
                  <a:sym typeface="黑体"/>
                </a:rPr>
                <a:t>ａ</a:t>
              </a:r>
              <a:r>
                <a:rPr dirty="0"/>
                <a:t>)</a:t>
              </a:r>
              <a:r>
                <a:rPr dirty="0" err="1">
                  <a:latin typeface="黑体"/>
                  <a:ea typeface="黑体"/>
                  <a:cs typeface="黑体"/>
                  <a:sym typeface="黑体"/>
                </a:rPr>
                <a:t>输出特性</a:t>
              </a:r>
              <a:r>
                <a:rPr dirty="0">
                  <a:latin typeface="黑体"/>
                  <a:ea typeface="黑体"/>
                  <a:cs typeface="黑体"/>
                  <a:sym typeface="黑体"/>
                </a:rPr>
                <a:t>； </a:t>
              </a:r>
              <a:r>
                <a:rPr dirty="0" smtClean="0"/>
                <a:t>(</a:t>
              </a:r>
              <a:r>
                <a:rPr dirty="0">
                  <a:latin typeface="黑体"/>
                  <a:ea typeface="黑体"/>
                  <a:cs typeface="黑体"/>
                  <a:sym typeface="黑体"/>
                </a:rPr>
                <a:t>ｂ</a:t>
              </a:r>
              <a:r>
                <a:rPr dirty="0"/>
                <a:t>)</a:t>
              </a:r>
              <a:r>
                <a:rPr dirty="0" err="1" smtClean="0">
                  <a:latin typeface="黑体"/>
                  <a:ea typeface="黑体"/>
                  <a:cs typeface="黑体"/>
                  <a:sym typeface="黑体"/>
                </a:rPr>
                <a:t>相位特性</a:t>
              </a:r>
              <a:endParaRPr lang="en-US" dirty="0">
                <a:latin typeface="黑体"/>
                <a:ea typeface="黑体"/>
                <a:cs typeface="黑体"/>
                <a:sym typeface="黑体"/>
              </a:endParaRPr>
            </a:p>
            <a:p>
              <a:pPr marL="487680" indent="-487680" defTabSz="1300480">
                <a:lnSpc>
                  <a:spcPct val="130000"/>
                </a:lnSpc>
                <a:spcBef>
                  <a:spcPts val="600"/>
                </a:spcBef>
                <a:defRPr b="0">
                  <a:latin typeface="宋体"/>
                  <a:ea typeface="宋体"/>
                  <a:cs typeface="宋体"/>
                  <a:sym typeface="宋体"/>
                </a:defRPr>
              </a:pPr>
              <a:r>
                <a:rPr dirty="0" err="1" smtClean="0">
                  <a:latin typeface="黑体"/>
                  <a:ea typeface="黑体"/>
                  <a:cs typeface="黑体"/>
                  <a:sym typeface="黑体"/>
                </a:rPr>
                <a:t>差动变压器的特性</a:t>
              </a:r>
              <a:r>
                <a:rPr dirty="0" smtClean="0">
                  <a:latin typeface="黑体"/>
                  <a:ea typeface="黑体"/>
                  <a:cs typeface="黑体"/>
                  <a:sym typeface="黑体"/>
                </a:rPr>
                <a:t> </a:t>
              </a:r>
              <a:endParaRPr dirty="0">
                <a:latin typeface="黑体"/>
                <a:ea typeface="黑体"/>
                <a:cs typeface="黑体"/>
                <a:sym typeface="黑体"/>
              </a:endParaRP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53</a:t>
            </a:fld>
            <a:endParaRPr lang="zh-CN" altLang="en-US"/>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 name="得Π形差动变压器的灵敏度表达式"/>
          <p:cNvSpPr txBox="1"/>
          <p:nvPr/>
        </p:nvSpPr>
        <p:spPr>
          <a:xfrm>
            <a:off x="735132" y="2312102"/>
            <a:ext cx="10652197" cy="638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lnSpc>
                <a:spcPct val="130000"/>
              </a:lnSpc>
              <a:spcBef>
                <a:spcPts val="600"/>
              </a:spcBef>
              <a:defRPr sz="2800" b="0">
                <a:latin typeface="Songti SC Regular"/>
                <a:ea typeface="Songti SC Regular"/>
                <a:cs typeface="Songti SC Regular"/>
                <a:sym typeface="Songti SC Regular"/>
              </a:defRPr>
            </a:pPr>
            <a:r>
              <a:t>得Π形差动变压器的灵敏度表达式</a:t>
            </a:r>
          </a:p>
        </p:txBody>
      </p:sp>
      <p:grpSp>
        <p:nvGrpSpPr>
          <p:cNvPr id="1356" name="image019"/>
          <p:cNvGrpSpPr/>
          <p:nvPr/>
        </p:nvGrpSpPr>
        <p:grpSpPr>
          <a:xfrm>
            <a:off x="4282596" y="3244897"/>
            <a:ext cx="3557269" cy="1415849"/>
            <a:chOff x="0" y="0"/>
            <a:chExt cx="3557268" cy="1415847"/>
          </a:xfrm>
        </p:grpSpPr>
        <p:sp>
          <p:nvSpPr>
            <p:cNvPr id="1354" name="矩形"/>
            <p:cNvSpPr/>
            <p:nvPr/>
          </p:nvSpPr>
          <p:spPr>
            <a:xfrm>
              <a:off x="0" y="0"/>
              <a:ext cx="3557269" cy="1415848"/>
            </a:xfrm>
            <a:prstGeom prst="rect">
              <a:avLst/>
            </a:prstGeom>
            <a:solidFill>
              <a:srgbClr val="FFFF99"/>
            </a:solidFill>
            <a:ln w="12700" cap="flat">
              <a:noFill/>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pic>
          <p:nvPicPr>
            <p:cNvPr id="1355" name="image019.pdf" descr="image019.pdf"/>
            <p:cNvPicPr>
              <a:picLocks noChangeAspect="1"/>
            </p:cNvPicPr>
            <p:nvPr/>
          </p:nvPicPr>
          <p:blipFill>
            <a:blip r:embed="rId2">
              <a:extLst/>
            </a:blip>
            <a:stretch>
              <a:fillRect/>
            </a:stretch>
          </p:blipFill>
          <p:spPr>
            <a:xfrm>
              <a:off x="0" y="0"/>
              <a:ext cx="3557269" cy="1415848"/>
            </a:xfrm>
            <a:prstGeom prst="rect">
              <a:avLst/>
            </a:prstGeom>
            <a:ln w="12700" cap="flat">
              <a:noFill/>
              <a:miter lim="400000"/>
            </a:ln>
            <a:effectLst/>
          </p:spPr>
        </p:pic>
      </p:grpSp>
      <p:sp>
        <p:nvSpPr>
          <p:cNvPr id="1357" name="可见传感器的灵敏度随电源电压U和变压比W2/W1的增大而提高，随初始气隙增大而降低。增加次级匝数W2与增大激励电压U将提高灵敏度。但W2过大，会使传感器体积变大，且使零位电压增大；U过大，易造成发热而影响稳定性，还可能出现磁饱和，因此常取0.5～8V，并使功率限制在1VA以下。"/>
          <p:cNvSpPr txBox="1"/>
          <p:nvPr/>
        </p:nvSpPr>
        <p:spPr>
          <a:xfrm>
            <a:off x="658023" y="5437149"/>
            <a:ext cx="11913166" cy="2292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spcBef>
                <a:spcPts val="800"/>
              </a:spcBef>
              <a:defRPr sz="2800" b="0">
                <a:latin typeface="Songti SC Regular"/>
                <a:ea typeface="Songti SC Regular"/>
                <a:cs typeface="Songti SC Regular"/>
                <a:sym typeface="Songti SC Regular"/>
              </a:defRPr>
            </a:pPr>
            <a:r>
              <a:t>可见传感器的灵敏度随电源电压U和变压比W</a:t>
            </a:r>
            <a:r>
              <a:rPr baseline="-28285"/>
              <a:t>2</a:t>
            </a:r>
            <a:r>
              <a:rPr baseline="-22285"/>
              <a:t>/</a:t>
            </a:r>
            <a:r>
              <a:t>W</a:t>
            </a:r>
            <a:r>
              <a:rPr baseline="-28285"/>
              <a:t>1</a:t>
            </a:r>
            <a:r>
              <a:t>的增大而提高，随初始气隙增大而降低。增加次级匝数W</a:t>
            </a:r>
            <a:r>
              <a:rPr baseline="-28285"/>
              <a:t>2</a:t>
            </a:r>
            <a:r>
              <a:t>与增大激励电压U将提高灵敏度。但W</a:t>
            </a:r>
            <a:r>
              <a:rPr baseline="-28285"/>
              <a:t>2</a:t>
            </a:r>
            <a:r>
              <a:t>过大，会使传感器体积变大，且使零位电压增大；U过大，易造成发热而影响稳定性，还可能出现磁饱和，因此常取0.5～8V，并使功率限制在1VA以下。</a:t>
            </a:r>
          </a:p>
        </p:txBody>
      </p:sp>
      <p:sp>
        <p:nvSpPr>
          <p:cNvPr id="1358" name="互感式传感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54</a:t>
            </a:fld>
            <a:endParaRPr lang="zh-CN" altLang="en-US"/>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2" name="成组"/>
          <p:cNvGrpSpPr/>
          <p:nvPr/>
        </p:nvGrpSpPr>
        <p:grpSpPr>
          <a:xfrm>
            <a:off x="-245597" y="2094027"/>
            <a:ext cx="6093743" cy="3729328"/>
            <a:chOff x="0" y="0"/>
            <a:chExt cx="6093742" cy="3729327"/>
          </a:xfrm>
        </p:grpSpPr>
        <p:pic>
          <p:nvPicPr>
            <p:cNvPr id="1360" name="image003" descr="image003"/>
            <p:cNvPicPr>
              <a:picLocks noChangeAspect="1"/>
            </p:cNvPicPr>
            <p:nvPr/>
          </p:nvPicPr>
          <p:blipFill>
            <a:blip r:embed="rId2">
              <a:extLst/>
            </a:blip>
            <a:stretch>
              <a:fillRect/>
            </a:stretch>
          </p:blipFill>
          <p:spPr>
            <a:xfrm>
              <a:off x="793608" y="0"/>
              <a:ext cx="4506526" cy="3239912"/>
            </a:xfrm>
            <a:prstGeom prst="rect">
              <a:avLst/>
            </a:prstGeom>
            <a:ln w="12700" cap="flat">
              <a:noFill/>
              <a:miter lim="400000"/>
            </a:ln>
            <a:effectLst/>
          </p:spPr>
        </p:pic>
        <p:sp>
          <p:nvSpPr>
            <p:cNvPr id="1361" name="差动变压器的等效电路"/>
            <p:cNvSpPr txBox="1"/>
            <p:nvPr/>
          </p:nvSpPr>
          <p:spPr>
            <a:xfrm>
              <a:off x="0" y="3180179"/>
              <a:ext cx="6093743" cy="5491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marL="487680" indent="-487680" defTabSz="1300480">
                <a:lnSpc>
                  <a:spcPct val="130000"/>
                </a:lnSpc>
                <a:spcBef>
                  <a:spcPts val="1500"/>
                </a:spcBef>
                <a:defRPr b="0">
                  <a:latin typeface="黑体"/>
                  <a:ea typeface="黑体"/>
                  <a:cs typeface="黑体"/>
                  <a:sym typeface="黑体"/>
                </a:defRPr>
              </a:lvl1pPr>
            </a:lstStyle>
            <a:p>
              <a:pPr>
                <a:defRPr>
                  <a:latin typeface="宋体"/>
                  <a:ea typeface="宋体"/>
                  <a:cs typeface="宋体"/>
                  <a:sym typeface="宋体"/>
                </a:defRPr>
              </a:pPr>
              <a:r>
                <a:rPr>
                  <a:latin typeface="黑体"/>
                  <a:ea typeface="黑体"/>
                  <a:cs typeface="黑体"/>
                  <a:sym typeface="黑体"/>
                </a:rPr>
                <a:t>差动变压器的等效电路</a:t>
              </a:r>
            </a:p>
          </p:txBody>
        </p:sp>
      </p:grpSp>
      <p:sp>
        <p:nvSpPr>
          <p:cNvPr id="1363" name="在负载开路情况下，输出电压为："/>
          <p:cNvSpPr txBox="1"/>
          <p:nvPr/>
        </p:nvSpPr>
        <p:spPr>
          <a:xfrm>
            <a:off x="5390415" y="1609328"/>
            <a:ext cx="54483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0">
                <a:latin typeface="Songti SC Regular"/>
                <a:ea typeface="Songti SC Regular"/>
                <a:cs typeface="Songti SC Regular"/>
                <a:sym typeface="Songti SC Regular"/>
              </a:defRPr>
            </a:lvl1pPr>
          </a:lstStyle>
          <a:p>
            <a:r>
              <a:t>在负载开路情况下，输出电压为：</a:t>
            </a:r>
          </a:p>
        </p:txBody>
      </p:sp>
      <mc:AlternateContent xmlns:mc="http://schemas.openxmlformats.org/markup-compatibility/2006" xmlns:a14="http://schemas.microsoft.com/office/drawing/2010/main">
        <mc:Choice Requires="a14">
          <p:sp>
            <p:nvSpPr>
              <p:cNvPr id="1364" name="方程"/>
              <p:cNvSpPr txBox="1"/>
              <p:nvPr/>
            </p:nvSpPr>
            <p:spPr>
              <a:xfrm>
                <a:off x="7114749" y="2720170"/>
                <a:ext cx="3305158" cy="420732"/>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3000" i="1">
                              <a:solidFill>
                                <a:srgbClr val="000000"/>
                              </a:solidFill>
                              <a:latin typeface="Cambria Math" panose="02040503050406030204" pitchFamily="18" charset="0"/>
                            </a:rPr>
                          </m:ctrlPr>
                        </m:sSubPr>
                        <m:e>
                          <m:limUpp>
                            <m:limUppPr>
                              <m:ctrlPr>
                                <a:rPr sz="3000" i="1">
                                  <a:solidFill>
                                    <a:srgbClr val="000000"/>
                                  </a:solidFill>
                                  <a:latin typeface="Cambria Math" panose="02040503050406030204" pitchFamily="18" charset="0"/>
                                </a:rPr>
                              </m:ctrlPr>
                            </m:limUppPr>
                            <m:e>
                              <m:r>
                                <a:rPr sz="3000" i="1">
                                  <a:solidFill>
                                    <a:srgbClr val="000000"/>
                                  </a:solidFill>
                                  <a:latin typeface="Cambria Math" panose="02040503050406030204" pitchFamily="18" charset="0"/>
                                </a:rPr>
                                <m:t>𝑈</m:t>
                              </m:r>
                            </m:e>
                            <m:lim>
                              <m:r>
                                <a:rPr sz="3000" i="1">
                                  <a:solidFill>
                                    <a:srgbClr val="000000"/>
                                  </a:solidFill>
                                  <a:latin typeface="Cambria Math" panose="02040503050406030204" pitchFamily="18" charset="0"/>
                                </a:rPr>
                                <m:t>·</m:t>
                              </m:r>
                            </m:lim>
                          </m:limUpp>
                        </m:e>
                        <m:sub>
                          <m:r>
                            <a:rPr sz="3000" i="1">
                              <a:solidFill>
                                <a:srgbClr val="000000"/>
                              </a:solidFill>
                              <a:latin typeface="Cambria Math" panose="02040503050406030204" pitchFamily="18" charset="0"/>
                            </a:rPr>
                            <m:t>𝑜</m:t>
                          </m:r>
                        </m:sub>
                      </m:sSub>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𝑗</m:t>
                      </m:r>
                      <m:r>
                        <a:rPr sz="3000" i="1">
                          <a:solidFill>
                            <a:srgbClr val="000000"/>
                          </a:solidFill>
                          <a:latin typeface="Cambria Math" panose="02040503050406030204" pitchFamily="18" charset="0"/>
                        </a:rPr>
                        <m:t>𝜔</m:t>
                      </m:r>
                      <m:r>
                        <a:rPr sz="3000" i="1">
                          <a:solidFill>
                            <a:srgbClr val="000000"/>
                          </a:solidFill>
                          <a:latin typeface="Cambria Math" panose="02040503050406030204" pitchFamily="18" charset="0"/>
                        </a:rPr>
                        <m:t>(</m:t>
                      </m:r>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𝑀</m:t>
                          </m:r>
                        </m:e>
                        <m:sub>
                          <m:r>
                            <a:rPr sz="3000" i="1">
                              <a:solidFill>
                                <a:srgbClr val="000000"/>
                              </a:solidFill>
                              <a:latin typeface="Cambria Math" panose="02040503050406030204" pitchFamily="18" charset="0"/>
                            </a:rPr>
                            <m:t>1</m:t>
                          </m:r>
                        </m:sub>
                      </m:sSub>
                      <m:r>
                        <a:rPr sz="3000" i="1">
                          <a:solidFill>
                            <a:srgbClr val="000000"/>
                          </a:solidFill>
                          <a:latin typeface="Cambria Math" panose="02040503050406030204" pitchFamily="18" charset="0"/>
                        </a:rPr>
                        <m:t>−</m:t>
                      </m:r>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𝑀</m:t>
                          </m:r>
                        </m:e>
                        <m:sub>
                          <m:r>
                            <a:rPr sz="3000" i="1">
                              <a:solidFill>
                                <a:srgbClr val="000000"/>
                              </a:solidFill>
                              <a:latin typeface="Cambria Math" panose="02040503050406030204" pitchFamily="18" charset="0"/>
                            </a:rPr>
                            <m:t>2</m:t>
                          </m:r>
                        </m:sub>
                      </m:sSub>
                      <m:r>
                        <a:rPr sz="3000" i="1">
                          <a:solidFill>
                            <a:srgbClr val="000000"/>
                          </a:solidFill>
                          <a:latin typeface="Cambria Math" panose="02040503050406030204" pitchFamily="18" charset="0"/>
                        </a:rPr>
                        <m:t>)</m:t>
                      </m:r>
                      <m:limUpp>
                        <m:limUppPr>
                          <m:ctrlPr>
                            <a:rPr sz="3000" i="1">
                              <a:solidFill>
                                <a:srgbClr val="000000"/>
                              </a:solidFill>
                              <a:latin typeface="Cambria Math" panose="02040503050406030204" pitchFamily="18" charset="0"/>
                            </a:rPr>
                          </m:ctrlPr>
                        </m:limUppPr>
                        <m:e>
                          <m:r>
                            <a:rPr sz="3000" i="1">
                              <a:solidFill>
                                <a:srgbClr val="000000"/>
                              </a:solidFill>
                              <a:latin typeface="Cambria Math" panose="02040503050406030204" pitchFamily="18" charset="0"/>
                            </a:rPr>
                            <m:t>𝐼</m:t>
                          </m:r>
                        </m:e>
                        <m:lim>
                          <m:r>
                            <a:rPr sz="3000" i="1">
                              <a:solidFill>
                                <a:srgbClr val="000000"/>
                              </a:solidFill>
                              <a:latin typeface="Cambria Math" panose="02040503050406030204" pitchFamily="18" charset="0"/>
                            </a:rPr>
                            <m:t>·</m:t>
                          </m:r>
                        </m:lim>
                      </m:limUpp>
                    </m:oMath>
                  </m:oMathPara>
                </a14:m>
                <a:endParaRPr sz="3000"/>
              </a:p>
            </p:txBody>
          </p:sp>
        </mc:Choice>
        <mc:Fallback xmlns="">
          <p:sp>
            <p:nvSpPr>
              <p:cNvPr id="1364" name="方程"/>
              <p:cNvSpPr txBox="1">
                <a:spLocks noRot="1" noChangeAspect="1" noMove="1" noResize="1" noEditPoints="1" noAdjustHandles="1" noChangeArrowheads="1" noChangeShapeType="1" noTextEdit="1"/>
              </p:cNvSpPr>
              <p:nvPr/>
            </p:nvSpPr>
            <p:spPr>
              <a:xfrm>
                <a:off x="7114749" y="2720170"/>
                <a:ext cx="3305158" cy="420732"/>
              </a:xfrm>
              <a:prstGeom prst="rect">
                <a:avLst/>
              </a:prstGeom>
              <a:blipFill>
                <a:blip r:embed="rId3"/>
                <a:stretch>
                  <a:fillRect r="-5535" b="-40580"/>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5" name="方程"/>
              <p:cNvSpPr txBox="1"/>
              <p:nvPr/>
            </p:nvSpPr>
            <p:spPr>
              <a:xfrm>
                <a:off x="7589974" y="3494361"/>
                <a:ext cx="3179187" cy="928659"/>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2900" i="1">
                          <a:solidFill>
                            <a:srgbClr val="000000"/>
                          </a:solidFill>
                          <a:latin typeface="Cambria Math" panose="02040503050406030204" pitchFamily="18" charset="0"/>
                        </a:rPr>
                        <m:t>=−</m:t>
                      </m:r>
                      <m:r>
                        <a:rPr sz="2900" i="1">
                          <a:solidFill>
                            <a:srgbClr val="000000"/>
                          </a:solidFill>
                          <a:latin typeface="Cambria Math" panose="02040503050406030204" pitchFamily="18" charset="0"/>
                        </a:rPr>
                        <m:t>𝑗</m:t>
                      </m:r>
                      <m:r>
                        <a:rPr sz="2900" i="1">
                          <a:solidFill>
                            <a:srgbClr val="000000"/>
                          </a:solidFill>
                          <a:latin typeface="Cambria Math" panose="02040503050406030204" pitchFamily="18" charset="0"/>
                        </a:rPr>
                        <m:t>𝜔</m:t>
                      </m:r>
                      <m:f>
                        <m:fPr>
                          <m:ctrlPr>
                            <a:rPr sz="2900" i="1">
                              <a:solidFill>
                                <a:srgbClr val="000000"/>
                              </a:solidFill>
                              <a:latin typeface="Cambria Math" panose="02040503050406030204" pitchFamily="18" charset="0"/>
                            </a:rPr>
                          </m:ctrlPr>
                        </m:fPr>
                        <m:num>
                          <m:r>
                            <a:rPr sz="2900" i="1">
                              <a:solidFill>
                                <a:srgbClr val="000000"/>
                              </a:solidFill>
                              <a:latin typeface="Cambria Math" panose="02040503050406030204" pitchFamily="18" charset="0"/>
                            </a:rPr>
                            <m:t>2</m:t>
                          </m:r>
                          <m:limUpp>
                            <m:limUppPr>
                              <m:ctrlPr>
                                <a:rPr sz="2900" i="1">
                                  <a:solidFill>
                                    <a:srgbClr val="000000"/>
                                  </a:solidFill>
                                  <a:latin typeface="Cambria Math" panose="02040503050406030204" pitchFamily="18" charset="0"/>
                                </a:rPr>
                              </m:ctrlPr>
                            </m:limUppPr>
                            <m:e>
                              <m:r>
                                <a:rPr sz="2900" i="1">
                                  <a:solidFill>
                                    <a:srgbClr val="000000"/>
                                  </a:solidFill>
                                  <a:latin typeface="Cambria Math" panose="02040503050406030204" pitchFamily="18" charset="0"/>
                                </a:rPr>
                                <m:t>𝑈</m:t>
                              </m:r>
                            </m:e>
                            <m:lim>
                              <m:r>
                                <a:rPr sz="2900" i="1">
                                  <a:solidFill>
                                    <a:srgbClr val="000000"/>
                                  </a:solidFill>
                                  <a:latin typeface="Cambria Math" panose="02040503050406030204" pitchFamily="18" charset="0"/>
                                </a:rPr>
                                <m:t>·</m:t>
                              </m:r>
                            </m:lim>
                          </m:limUpp>
                        </m:num>
                        <m:den>
                          <m:sSub>
                            <m:sSubPr>
                              <m:ctrlPr>
                                <a:rPr sz="2900" i="1">
                                  <a:solidFill>
                                    <a:srgbClr val="000000"/>
                                  </a:solidFill>
                                  <a:latin typeface="Cambria Math" panose="02040503050406030204" pitchFamily="18" charset="0"/>
                                </a:rPr>
                              </m:ctrlPr>
                            </m:sSubPr>
                            <m:e>
                              <m:r>
                                <a:rPr sz="2900" i="1">
                                  <a:solidFill>
                                    <a:srgbClr val="000000"/>
                                  </a:solidFill>
                                  <a:latin typeface="Cambria Math" panose="02040503050406030204" pitchFamily="18" charset="0"/>
                                </a:rPr>
                                <m:t>𝑅</m:t>
                              </m:r>
                            </m:e>
                            <m:sub>
                              <m:r>
                                <a:rPr sz="2900" i="1">
                                  <a:solidFill>
                                    <a:srgbClr val="000000"/>
                                  </a:solidFill>
                                  <a:latin typeface="Cambria Math" panose="02040503050406030204" pitchFamily="18" charset="0"/>
                                </a:rPr>
                                <m:t>1</m:t>
                              </m:r>
                            </m:sub>
                          </m:sSub>
                          <m:r>
                            <a:rPr sz="2900" i="1">
                              <a:solidFill>
                                <a:srgbClr val="000000"/>
                              </a:solidFill>
                              <a:latin typeface="Cambria Math" panose="02040503050406030204" pitchFamily="18" charset="0"/>
                            </a:rPr>
                            <m:t>+</m:t>
                          </m:r>
                          <m:r>
                            <a:rPr sz="2900" i="1">
                              <a:solidFill>
                                <a:srgbClr val="000000"/>
                              </a:solidFill>
                              <a:latin typeface="Cambria Math" panose="02040503050406030204" pitchFamily="18" charset="0"/>
                            </a:rPr>
                            <m:t>𝑗</m:t>
                          </m:r>
                          <m:r>
                            <a:rPr sz="2900" i="1">
                              <a:solidFill>
                                <a:srgbClr val="000000"/>
                              </a:solidFill>
                              <a:latin typeface="Cambria Math" panose="02040503050406030204" pitchFamily="18" charset="0"/>
                            </a:rPr>
                            <m:t>𝜔</m:t>
                          </m:r>
                          <m:sSub>
                            <m:sSubPr>
                              <m:ctrlPr>
                                <a:rPr sz="2900" i="1">
                                  <a:solidFill>
                                    <a:srgbClr val="000000"/>
                                  </a:solidFill>
                                  <a:latin typeface="Cambria Math" panose="02040503050406030204" pitchFamily="18" charset="0"/>
                                </a:rPr>
                              </m:ctrlPr>
                            </m:sSubPr>
                            <m:e>
                              <m:r>
                                <a:rPr sz="2900" i="1">
                                  <a:solidFill>
                                    <a:srgbClr val="000000"/>
                                  </a:solidFill>
                                  <a:latin typeface="Cambria Math" panose="02040503050406030204" pitchFamily="18" charset="0"/>
                                </a:rPr>
                                <m:t>𝐿</m:t>
                              </m:r>
                            </m:e>
                            <m:sub>
                              <m:r>
                                <a:rPr sz="2900" i="1">
                                  <a:solidFill>
                                    <a:srgbClr val="000000"/>
                                  </a:solidFill>
                                  <a:latin typeface="Cambria Math" panose="02040503050406030204" pitchFamily="18" charset="0"/>
                                </a:rPr>
                                <m:t>1</m:t>
                              </m:r>
                            </m:sub>
                          </m:sSub>
                        </m:den>
                      </m:f>
                      <m:r>
                        <m:rPr>
                          <m:sty m:val="p"/>
                        </m:rPr>
                        <a:rPr sz="2900" i="1">
                          <a:solidFill>
                            <a:srgbClr val="000000"/>
                          </a:solidFill>
                          <a:latin typeface="Cambria Math" panose="02040503050406030204" pitchFamily="18" charset="0"/>
                        </a:rPr>
                        <m:t>Δ</m:t>
                      </m:r>
                      <m:r>
                        <a:rPr sz="2900" i="1">
                          <a:solidFill>
                            <a:srgbClr val="000000"/>
                          </a:solidFill>
                          <a:latin typeface="Cambria Math" panose="02040503050406030204" pitchFamily="18" charset="0"/>
                        </a:rPr>
                        <m:t>𝑀</m:t>
                      </m:r>
                    </m:oMath>
                  </m:oMathPara>
                </a14:m>
                <a:endParaRPr sz="2900"/>
              </a:p>
            </p:txBody>
          </p:sp>
        </mc:Choice>
        <mc:Fallback xmlns="">
          <p:sp>
            <p:nvSpPr>
              <p:cNvPr id="1365" name="方程"/>
              <p:cNvSpPr txBox="1">
                <a:spLocks noRot="1" noChangeAspect="1" noMove="1" noResize="1" noEditPoints="1" noAdjustHandles="1" noChangeArrowheads="1" noChangeShapeType="1" noTextEdit="1"/>
              </p:cNvSpPr>
              <p:nvPr/>
            </p:nvSpPr>
            <p:spPr>
              <a:xfrm>
                <a:off x="7589974" y="3494361"/>
                <a:ext cx="3179187" cy="928659"/>
              </a:xfrm>
              <a:prstGeom prst="rect">
                <a:avLst/>
              </a:prstGeom>
              <a:blipFill>
                <a:blip r:embed="rId4"/>
                <a:stretch>
                  <a:fillRect r="-3640" b="-16993"/>
                </a:stretch>
              </a:blipFill>
              <a:ln w="12700">
                <a:miter lim="400000"/>
              </a:ln>
            </p:spPr>
            <p:txBody>
              <a:bodyPr/>
              <a:lstStyle/>
              <a:p>
                <a:r>
                  <a:rPr lang="zh-CN" altLang="en-US">
                    <a:noFill/>
                  </a:rPr>
                  <a:t> </a:t>
                </a:r>
              </a:p>
            </p:txBody>
          </p:sp>
        </mc:Fallback>
      </mc:AlternateContent>
      <p:grpSp>
        <p:nvGrpSpPr>
          <p:cNvPr id="1370" name="成组"/>
          <p:cNvGrpSpPr/>
          <p:nvPr/>
        </p:nvGrpSpPr>
        <p:grpSpPr>
          <a:xfrm>
            <a:off x="5128490" y="4509404"/>
            <a:ext cx="7635693" cy="2533641"/>
            <a:chOff x="0" y="0"/>
            <a:chExt cx="7635691" cy="2533640"/>
          </a:xfrm>
        </p:grpSpPr>
        <p:sp>
          <p:nvSpPr>
            <p:cNvPr id="1366" name="当激励频率过低时，ωL1&lt;&lt;R1，"/>
            <p:cNvSpPr txBox="1"/>
            <p:nvPr/>
          </p:nvSpPr>
          <p:spPr>
            <a:xfrm>
              <a:off x="364447" y="133497"/>
              <a:ext cx="5001430" cy="6827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just" defTabSz="1300480">
                <a:defRPr sz="2800" b="0">
                  <a:latin typeface="Songti SC Regular"/>
                  <a:ea typeface="Songti SC Regular"/>
                  <a:cs typeface="Songti SC Regular"/>
                  <a:sym typeface="Songti SC Regular"/>
                </a:defRPr>
              </a:pPr>
              <a:r>
                <a:t>当激励频率过低时，ωL</a:t>
              </a:r>
              <a:r>
                <a:rPr baseline="-26571"/>
                <a:t>1</a:t>
              </a:r>
              <a:r>
                <a:t>&lt;&lt;R</a:t>
              </a:r>
              <a:r>
                <a:rPr baseline="-26571"/>
                <a:t>1</a:t>
              </a:r>
              <a:r>
                <a:t>，</a:t>
              </a:r>
            </a:p>
          </p:txBody>
        </p:sp>
        <mc:AlternateContent xmlns:mc="http://schemas.openxmlformats.org/markup-compatibility/2006" xmlns:a14="http://schemas.microsoft.com/office/drawing/2010/main">
          <mc:Choice Requires="a14">
            <p:sp>
              <p:nvSpPr>
                <p:cNvPr id="1367" name="方程"/>
                <p:cNvSpPr txBox="1"/>
                <p:nvPr/>
              </p:nvSpPr>
              <p:spPr>
                <a:xfrm>
                  <a:off x="2177503" y="1036132"/>
                  <a:ext cx="2922668" cy="866135"/>
                </a:xfrm>
                <a:prstGeom prst="rect">
                  <a:avLst/>
                </a:prstGeom>
                <a:noFill/>
                <a:ln w="12700" cap="flat">
                  <a:noFill/>
                  <a:miter lim="400000"/>
                </a:ln>
                <a:effectLst/>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2900" i="1">
                                <a:solidFill>
                                  <a:srgbClr val="000000"/>
                                </a:solidFill>
                                <a:latin typeface="Cambria Math" panose="02040503050406030204" pitchFamily="18" charset="0"/>
                              </a:rPr>
                            </m:ctrlPr>
                          </m:sSubPr>
                          <m:e>
                            <m:limUpp>
                              <m:limUppPr>
                                <m:ctrlPr>
                                  <a:rPr sz="2900" i="1">
                                    <a:solidFill>
                                      <a:srgbClr val="000000"/>
                                    </a:solidFill>
                                    <a:latin typeface="Cambria Math" panose="02040503050406030204" pitchFamily="18" charset="0"/>
                                  </a:rPr>
                                </m:ctrlPr>
                              </m:limUppPr>
                              <m:e>
                                <m:r>
                                  <a:rPr sz="2900" i="1">
                                    <a:solidFill>
                                      <a:srgbClr val="000000"/>
                                    </a:solidFill>
                                    <a:latin typeface="Cambria Math" panose="02040503050406030204" pitchFamily="18" charset="0"/>
                                  </a:rPr>
                                  <m:t>𝑈</m:t>
                                </m:r>
                              </m:e>
                              <m:lim>
                                <m:r>
                                  <a:rPr sz="2900" i="1">
                                    <a:solidFill>
                                      <a:srgbClr val="000000"/>
                                    </a:solidFill>
                                    <a:latin typeface="Cambria Math" panose="02040503050406030204" pitchFamily="18" charset="0"/>
                                  </a:rPr>
                                  <m:t>·</m:t>
                                </m:r>
                              </m:lim>
                            </m:limUpp>
                          </m:e>
                          <m:sub>
                            <m:r>
                              <a:rPr sz="2900" i="1">
                                <a:solidFill>
                                  <a:srgbClr val="000000"/>
                                </a:solidFill>
                                <a:latin typeface="Cambria Math" panose="02040503050406030204" pitchFamily="18" charset="0"/>
                              </a:rPr>
                              <m:t>𝑜</m:t>
                            </m:r>
                          </m:sub>
                        </m:sSub>
                        <m:r>
                          <a:rPr sz="2900" i="1">
                            <a:solidFill>
                              <a:srgbClr val="000000"/>
                            </a:solidFill>
                            <a:latin typeface="Cambria Math" panose="02040503050406030204" pitchFamily="18" charset="0"/>
                          </a:rPr>
                          <m:t>=−</m:t>
                        </m:r>
                        <m:r>
                          <a:rPr sz="2900" i="1">
                            <a:solidFill>
                              <a:srgbClr val="000000"/>
                            </a:solidFill>
                            <a:latin typeface="Cambria Math" panose="02040503050406030204" pitchFamily="18" charset="0"/>
                          </a:rPr>
                          <m:t>𝑗</m:t>
                        </m:r>
                        <m:r>
                          <a:rPr sz="2900" i="1">
                            <a:solidFill>
                              <a:srgbClr val="000000"/>
                            </a:solidFill>
                            <a:latin typeface="Cambria Math" panose="02040503050406030204" pitchFamily="18" charset="0"/>
                          </a:rPr>
                          <m:t>𝜔</m:t>
                        </m:r>
                        <m:f>
                          <m:fPr>
                            <m:ctrlPr>
                              <a:rPr sz="2900" i="1">
                                <a:solidFill>
                                  <a:srgbClr val="000000"/>
                                </a:solidFill>
                                <a:latin typeface="Cambria Math" panose="02040503050406030204" pitchFamily="18" charset="0"/>
                              </a:rPr>
                            </m:ctrlPr>
                          </m:fPr>
                          <m:num>
                            <m:r>
                              <a:rPr sz="2900" i="1">
                                <a:solidFill>
                                  <a:srgbClr val="000000"/>
                                </a:solidFill>
                                <a:latin typeface="Cambria Math" panose="02040503050406030204" pitchFamily="18" charset="0"/>
                              </a:rPr>
                              <m:t>2</m:t>
                            </m:r>
                            <m:r>
                              <m:rPr>
                                <m:sty m:val="p"/>
                              </m:rPr>
                              <a:rPr sz="2900" i="1">
                                <a:solidFill>
                                  <a:srgbClr val="000000"/>
                                </a:solidFill>
                                <a:latin typeface="Cambria Math" panose="02040503050406030204" pitchFamily="18" charset="0"/>
                              </a:rPr>
                              <m:t>Δ</m:t>
                            </m:r>
                            <m:r>
                              <a:rPr sz="2900" i="1">
                                <a:solidFill>
                                  <a:srgbClr val="000000"/>
                                </a:solidFill>
                                <a:latin typeface="Cambria Math" panose="02040503050406030204" pitchFamily="18" charset="0"/>
                              </a:rPr>
                              <m:t>𝑀</m:t>
                            </m:r>
                          </m:num>
                          <m:den>
                            <m:sSub>
                              <m:sSubPr>
                                <m:ctrlPr>
                                  <a:rPr sz="2900" i="1">
                                    <a:solidFill>
                                      <a:srgbClr val="000000"/>
                                    </a:solidFill>
                                    <a:latin typeface="Cambria Math" panose="02040503050406030204" pitchFamily="18" charset="0"/>
                                  </a:rPr>
                                </m:ctrlPr>
                              </m:sSubPr>
                              <m:e>
                                <m:r>
                                  <a:rPr sz="2900" i="1">
                                    <a:solidFill>
                                      <a:srgbClr val="000000"/>
                                    </a:solidFill>
                                    <a:latin typeface="Cambria Math" panose="02040503050406030204" pitchFamily="18" charset="0"/>
                                  </a:rPr>
                                  <m:t>𝑅</m:t>
                                </m:r>
                              </m:e>
                              <m:sub>
                                <m:r>
                                  <a:rPr sz="2900" i="1">
                                    <a:solidFill>
                                      <a:srgbClr val="000000"/>
                                    </a:solidFill>
                                    <a:latin typeface="Cambria Math" panose="02040503050406030204" pitchFamily="18" charset="0"/>
                                  </a:rPr>
                                  <m:t>1</m:t>
                                </m:r>
                              </m:sub>
                            </m:sSub>
                          </m:den>
                        </m:f>
                        <m:r>
                          <a:rPr sz="2900" i="1">
                            <a:solidFill>
                              <a:srgbClr val="000000"/>
                            </a:solidFill>
                            <a:latin typeface="Cambria Math" panose="02040503050406030204" pitchFamily="18" charset="0"/>
                          </a:rPr>
                          <m:t>.</m:t>
                        </m:r>
                        <m:limUpp>
                          <m:limUppPr>
                            <m:ctrlPr>
                              <a:rPr sz="2900" i="1">
                                <a:solidFill>
                                  <a:srgbClr val="000000"/>
                                </a:solidFill>
                                <a:latin typeface="Cambria Math" panose="02040503050406030204" pitchFamily="18" charset="0"/>
                              </a:rPr>
                            </m:ctrlPr>
                          </m:limUppPr>
                          <m:e>
                            <m:r>
                              <a:rPr sz="2900" i="1">
                                <a:solidFill>
                                  <a:srgbClr val="000000"/>
                                </a:solidFill>
                                <a:latin typeface="Cambria Math" panose="02040503050406030204" pitchFamily="18" charset="0"/>
                              </a:rPr>
                              <m:t>𝑈</m:t>
                            </m:r>
                          </m:e>
                          <m:lim>
                            <m:r>
                              <a:rPr sz="2900" i="1">
                                <a:solidFill>
                                  <a:srgbClr val="000000"/>
                                </a:solidFill>
                                <a:latin typeface="Cambria Math" panose="02040503050406030204" pitchFamily="18" charset="0"/>
                              </a:rPr>
                              <m:t>·</m:t>
                            </m:r>
                          </m:lim>
                        </m:limUpp>
                      </m:oMath>
                    </m:oMathPara>
                  </a14:m>
                  <a:endParaRPr sz="2900"/>
                </a:p>
              </p:txBody>
            </p:sp>
          </mc:Choice>
          <mc:Fallback xmlns="">
            <p:sp>
              <p:nvSpPr>
                <p:cNvPr id="1367" name="方程"/>
                <p:cNvSpPr txBox="1">
                  <a:spLocks noRot="1" noChangeAspect="1" noMove="1" noResize="1" noEditPoints="1" noAdjustHandles="1" noChangeArrowheads="1" noChangeShapeType="1" noTextEdit="1"/>
                </p:cNvSpPr>
                <p:nvPr/>
              </p:nvSpPr>
              <p:spPr>
                <a:xfrm>
                  <a:off x="2177503" y="1036132"/>
                  <a:ext cx="2922668" cy="866135"/>
                </a:xfrm>
                <a:prstGeom prst="rect">
                  <a:avLst/>
                </a:prstGeom>
                <a:blipFill>
                  <a:blip r:embed="rId5"/>
                  <a:stretch>
                    <a:fillRect b="-3521"/>
                  </a:stretch>
                </a:blipFill>
                <a:ln w="12700" cap="flat">
                  <a:noFill/>
                  <a:miter lim="400000"/>
                </a:ln>
                <a:effectLst/>
              </p:spPr>
              <p:txBody>
                <a:bodyPr/>
                <a:lstStyle/>
                <a:p>
                  <a:r>
                    <a:rPr lang="zh-CN" altLang="en-US">
                      <a:noFill/>
                    </a:rPr>
                    <a:t> </a:t>
                  </a:r>
                </a:p>
              </p:txBody>
            </p:sp>
          </mc:Fallback>
        </mc:AlternateContent>
        <p:sp>
          <p:nvSpPr>
            <p:cNvPr id="1368" name="此时，差动变压器的灵敏度随频率ω而增加。"/>
            <p:cNvSpPr txBox="1"/>
            <p:nvPr/>
          </p:nvSpPr>
          <p:spPr>
            <a:xfrm>
              <a:off x="428917" y="1924040"/>
              <a:ext cx="7074104"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just" defTabSz="1300480">
                <a:defRPr sz="2800" b="0">
                  <a:latin typeface="Songti SC Regular"/>
                  <a:ea typeface="Songti SC Regular"/>
                  <a:cs typeface="Songti SC Regular"/>
                  <a:sym typeface="Songti SC Regular"/>
                </a:defRPr>
              </a:lvl1pPr>
            </a:lstStyle>
            <a:p>
              <a:r>
                <a:t>此时，差动变压器的灵敏度随频率ω而增加。</a:t>
              </a:r>
            </a:p>
          </p:txBody>
        </p:sp>
        <p:sp>
          <p:nvSpPr>
            <p:cNvPr id="1369" name="矩形"/>
            <p:cNvSpPr/>
            <p:nvPr/>
          </p:nvSpPr>
          <p:spPr>
            <a:xfrm>
              <a:off x="0" y="0"/>
              <a:ext cx="7635692" cy="2533641"/>
            </a:xfrm>
            <a:prstGeom prst="rect">
              <a:avLst/>
            </a:prstGeom>
            <a:solidFill>
              <a:schemeClr val="accent1">
                <a:alpha val="20533"/>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375" name="成组"/>
          <p:cNvGrpSpPr/>
          <p:nvPr/>
        </p:nvGrpSpPr>
        <p:grpSpPr>
          <a:xfrm>
            <a:off x="574123" y="7196129"/>
            <a:ext cx="6771515" cy="1694874"/>
            <a:chOff x="0" y="0"/>
            <a:chExt cx="6771513" cy="1694872"/>
          </a:xfrm>
        </p:grpSpPr>
        <p:sp>
          <p:nvSpPr>
            <p:cNvPr id="1371" name="当ω增加使ωL1&gt;&gt;R1时，"/>
            <p:cNvSpPr txBox="1"/>
            <p:nvPr/>
          </p:nvSpPr>
          <p:spPr>
            <a:xfrm>
              <a:off x="227059" y="89041"/>
              <a:ext cx="3782434" cy="6827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just" defTabSz="1300480">
                <a:defRPr sz="2800" b="0">
                  <a:latin typeface="Songti SC Regular"/>
                  <a:ea typeface="Songti SC Regular"/>
                  <a:cs typeface="Songti SC Regular"/>
                  <a:sym typeface="Songti SC Regular"/>
                </a:defRPr>
              </a:pPr>
              <a:r>
                <a:t>当ω增加使ωL</a:t>
              </a:r>
              <a:r>
                <a:rPr baseline="-26571"/>
                <a:t>1</a:t>
              </a:r>
              <a:r>
                <a:t>&gt;&gt;R</a:t>
              </a:r>
              <a:r>
                <a:rPr baseline="-26571"/>
                <a:t>1</a:t>
              </a:r>
              <a:r>
                <a:t>时，</a:t>
              </a:r>
            </a:p>
          </p:txBody>
        </p:sp>
        <p:sp>
          <p:nvSpPr>
            <p:cNvPr id="1372" name="此时，灵敏度与频率无关，为一常数。"/>
            <p:cNvSpPr txBox="1"/>
            <p:nvPr/>
          </p:nvSpPr>
          <p:spPr>
            <a:xfrm>
              <a:off x="197899" y="1013919"/>
              <a:ext cx="6159501"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just" defTabSz="1300480">
                <a:defRPr sz="2800" b="0">
                  <a:latin typeface="Songti SC Regular"/>
                  <a:ea typeface="Songti SC Regular"/>
                  <a:cs typeface="Songti SC Regular"/>
                  <a:sym typeface="Songti SC Regular"/>
                </a:defRPr>
              </a:lvl1pPr>
            </a:lstStyle>
            <a:p>
              <a:r>
                <a:t>此时，灵敏度与频率无关，为一常数。</a:t>
              </a:r>
            </a:p>
          </p:txBody>
        </p:sp>
        <mc:AlternateContent xmlns:mc="http://schemas.openxmlformats.org/markup-compatibility/2006" xmlns:a14="http://schemas.microsoft.com/office/drawing/2010/main">
          <mc:Choice Requires="a14">
            <p:sp>
              <p:nvSpPr>
                <p:cNvPr id="1373" name="方程"/>
                <p:cNvSpPr txBox="1"/>
                <p:nvPr/>
              </p:nvSpPr>
              <p:spPr>
                <a:xfrm>
                  <a:off x="4045017" y="130216"/>
                  <a:ext cx="2622593" cy="896003"/>
                </a:xfrm>
                <a:prstGeom prst="rect">
                  <a:avLst/>
                </a:prstGeom>
                <a:noFill/>
                <a:ln w="12700" cap="flat">
                  <a:noFill/>
                  <a:miter lim="400000"/>
                </a:ln>
                <a:effectLst/>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3000" i="1">
                                <a:solidFill>
                                  <a:srgbClr val="000000"/>
                                </a:solidFill>
                                <a:latin typeface="Cambria Math" panose="02040503050406030204" pitchFamily="18" charset="0"/>
                              </a:rPr>
                            </m:ctrlPr>
                          </m:sSubPr>
                          <m:e>
                            <m:limUpp>
                              <m:limUppPr>
                                <m:ctrlPr>
                                  <a:rPr sz="3000" i="1">
                                    <a:solidFill>
                                      <a:srgbClr val="000000"/>
                                    </a:solidFill>
                                    <a:latin typeface="Cambria Math" panose="02040503050406030204" pitchFamily="18" charset="0"/>
                                  </a:rPr>
                                </m:ctrlPr>
                              </m:limUppPr>
                              <m:e>
                                <m:r>
                                  <a:rPr sz="3000" i="1">
                                    <a:solidFill>
                                      <a:srgbClr val="000000"/>
                                    </a:solidFill>
                                    <a:latin typeface="Cambria Math" panose="02040503050406030204" pitchFamily="18" charset="0"/>
                                  </a:rPr>
                                  <m:t>𝑈</m:t>
                                </m:r>
                              </m:e>
                              <m:lim>
                                <m:r>
                                  <a:rPr sz="3000" i="1">
                                    <a:solidFill>
                                      <a:srgbClr val="000000"/>
                                    </a:solidFill>
                                    <a:latin typeface="Cambria Math" panose="02040503050406030204" pitchFamily="18" charset="0"/>
                                  </a:rPr>
                                  <m:t>·</m:t>
                                </m:r>
                              </m:lim>
                            </m:limUpp>
                          </m:e>
                          <m:sub>
                            <m:r>
                              <a:rPr sz="3000" i="1">
                                <a:solidFill>
                                  <a:srgbClr val="000000"/>
                                </a:solidFill>
                                <a:latin typeface="Cambria Math" panose="02040503050406030204" pitchFamily="18" charset="0"/>
                              </a:rPr>
                              <m:t>𝑜</m:t>
                            </m:r>
                          </m:sub>
                        </m:sSub>
                        <m:r>
                          <a:rPr sz="3000" i="1">
                            <a:solidFill>
                              <a:srgbClr val="000000"/>
                            </a:solidFill>
                            <a:latin typeface="Cambria Math" panose="02040503050406030204" pitchFamily="18" charset="0"/>
                          </a:rPr>
                          <m:t>=−</m:t>
                        </m:r>
                        <m:f>
                          <m:fPr>
                            <m:ctrlPr>
                              <a:rPr sz="3000" i="1">
                                <a:solidFill>
                                  <a:srgbClr val="000000"/>
                                </a:solidFill>
                                <a:latin typeface="Cambria Math" panose="02040503050406030204" pitchFamily="18" charset="0"/>
                              </a:rPr>
                            </m:ctrlPr>
                          </m:fPr>
                          <m:num>
                            <m:r>
                              <a:rPr sz="3000" i="1">
                                <a:solidFill>
                                  <a:srgbClr val="000000"/>
                                </a:solidFill>
                                <a:latin typeface="Cambria Math" panose="02040503050406030204" pitchFamily="18" charset="0"/>
                              </a:rPr>
                              <m:t>2</m:t>
                            </m:r>
                            <m:r>
                              <m:rPr>
                                <m:sty m:val="p"/>
                              </m:rPr>
                              <a:rPr sz="3000" i="1">
                                <a:solidFill>
                                  <a:srgbClr val="000000"/>
                                </a:solidFill>
                                <a:latin typeface="Cambria Math" panose="02040503050406030204" pitchFamily="18" charset="0"/>
                              </a:rPr>
                              <m:t>Δ</m:t>
                            </m:r>
                            <m:r>
                              <a:rPr sz="3000" i="1">
                                <a:solidFill>
                                  <a:srgbClr val="000000"/>
                                </a:solidFill>
                                <a:latin typeface="Cambria Math" panose="02040503050406030204" pitchFamily="18" charset="0"/>
                              </a:rPr>
                              <m:t>𝑀</m:t>
                            </m:r>
                          </m:num>
                          <m:den>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𝐿</m:t>
                                </m:r>
                              </m:e>
                              <m:sub>
                                <m:r>
                                  <a:rPr sz="3000" i="1">
                                    <a:solidFill>
                                      <a:srgbClr val="000000"/>
                                    </a:solidFill>
                                    <a:latin typeface="Cambria Math" panose="02040503050406030204" pitchFamily="18" charset="0"/>
                                  </a:rPr>
                                  <m:t>1</m:t>
                                </m:r>
                              </m:sub>
                            </m:sSub>
                          </m:den>
                        </m:f>
                        <m:r>
                          <a:rPr sz="3000" i="1">
                            <a:solidFill>
                              <a:srgbClr val="000000"/>
                            </a:solidFill>
                            <a:latin typeface="Cambria Math" panose="02040503050406030204" pitchFamily="18" charset="0"/>
                          </a:rPr>
                          <m:t>.</m:t>
                        </m:r>
                        <m:limUpp>
                          <m:limUppPr>
                            <m:ctrlPr>
                              <a:rPr sz="3000" i="1">
                                <a:solidFill>
                                  <a:srgbClr val="000000"/>
                                </a:solidFill>
                                <a:latin typeface="Cambria Math" panose="02040503050406030204" pitchFamily="18" charset="0"/>
                              </a:rPr>
                            </m:ctrlPr>
                          </m:limUppPr>
                          <m:e>
                            <m:r>
                              <a:rPr sz="3000" i="1">
                                <a:solidFill>
                                  <a:srgbClr val="000000"/>
                                </a:solidFill>
                                <a:latin typeface="Cambria Math" panose="02040503050406030204" pitchFamily="18" charset="0"/>
                              </a:rPr>
                              <m:t>𝑈</m:t>
                            </m:r>
                          </m:e>
                          <m:lim>
                            <m:r>
                              <a:rPr sz="3000" i="1">
                                <a:solidFill>
                                  <a:srgbClr val="000000"/>
                                </a:solidFill>
                                <a:latin typeface="Cambria Math" panose="02040503050406030204" pitchFamily="18" charset="0"/>
                              </a:rPr>
                              <m:t>·</m:t>
                            </m:r>
                          </m:lim>
                        </m:limUpp>
                      </m:oMath>
                    </m:oMathPara>
                  </a14:m>
                  <a:endParaRPr sz="3000"/>
                </a:p>
              </p:txBody>
            </p:sp>
          </mc:Choice>
          <mc:Fallback xmlns="">
            <p:sp>
              <p:nvSpPr>
                <p:cNvPr id="1373" name="方程"/>
                <p:cNvSpPr txBox="1">
                  <a:spLocks noRot="1" noChangeAspect="1" noMove="1" noResize="1" noEditPoints="1" noAdjustHandles="1" noChangeArrowheads="1" noChangeShapeType="1" noTextEdit="1"/>
                </p:cNvSpPr>
                <p:nvPr/>
              </p:nvSpPr>
              <p:spPr>
                <a:xfrm>
                  <a:off x="4045017" y="130216"/>
                  <a:ext cx="2622593" cy="896003"/>
                </a:xfrm>
                <a:prstGeom prst="rect">
                  <a:avLst/>
                </a:prstGeom>
                <a:blipFill>
                  <a:blip r:embed="rId6"/>
                  <a:stretch>
                    <a:fillRect b="-4762"/>
                  </a:stretch>
                </a:blipFill>
                <a:ln w="12700" cap="flat">
                  <a:noFill/>
                  <a:miter lim="400000"/>
                </a:ln>
                <a:effectLst/>
              </p:spPr>
              <p:txBody>
                <a:bodyPr/>
                <a:lstStyle/>
                <a:p>
                  <a:r>
                    <a:rPr lang="zh-CN" altLang="en-US">
                      <a:noFill/>
                    </a:rPr>
                    <a:t> </a:t>
                  </a:r>
                </a:p>
              </p:txBody>
            </p:sp>
          </mc:Fallback>
        </mc:AlternateContent>
        <p:sp>
          <p:nvSpPr>
            <p:cNvPr id="1374" name="矩形"/>
            <p:cNvSpPr/>
            <p:nvPr/>
          </p:nvSpPr>
          <p:spPr>
            <a:xfrm>
              <a:off x="0" y="0"/>
              <a:ext cx="6771514" cy="1694873"/>
            </a:xfrm>
            <a:prstGeom prst="rect">
              <a:avLst/>
            </a:prstGeom>
            <a:solidFill>
              <a:schemeClr val="accent4">
                <a:hueOff val="-461056"/>
                <a:satOff val="4338"/>
                <a:lumOff val="-10225"/>
                <a:alpha val="22020"/>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1376" name="互感式传感器"/>
          <p:cNvSpPr>
            <a:spLocks noGrp="1"/>
          </p:cNvSpPr>
          <p:nvPr>
            <p:ph type="title"/>
          </p:nvPr>
        </p:nvSpPr>
        <p:spPr>
          <a:xfrm>
            <a:off x="0" y="6345"/>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55</a:t>
            </a:fld>
            <a:endParaRPr lang="zh-CN" altLang="en-US"/>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0" name="成组"/>
          <p:cNvGrpSpPr/>
          <p:nvPr/>
        </p:nvGrpSpPr>
        <p:grpSpPr>
          <a:xfrm>
            <a:off x="1402435" y="4616069"/>
            <a:ext cx="7834490" cy="3896530"/>
            <a:chOff x="0" y="0"/>
            <a:chExt cx="7834489" cy="3896528"/>
          </a:xfrm>
        </p:grpSpPr>
        <p:pic>
          <p:nvPicPr>
            <p:cNvPr id="1378" name="image025" descr="image025"/>
            <p:cNvPicPr>
              <a:picLocks noChangeAspect="1"/>
            </p:cNvPicPr>
            <p:nvPr/>
          </p:nvPicPr>
          <p:blipFill>
            <a:blip r:embed="rId2">
              <a:extLst/>
            </a:blip>
            <a:stretch>
              <a:fillRect/>
            </a:stretch>
          </p:blipFill>
          <p:spPr>
            <a:xfrm>
              <a:off x="745619" y="0"/>
              <a:ext cx="6658188" cy="3542454"/>
            </a:xfrm>
            <a:prstGeom prst="rect">
              <a:avLst/>
            </a:prstGeom>
            <a:ln w="12700" cap="flat">
              <a:noFill/>
              <a:miter lim="400000"/>
            </a:ln>
            <a:effectLst/>
          </p:spPr>
        </p:pic>
        <p:sp>
          <p:nvSpPr>
            <p:cNvPr id="1379" name="激励频率与灵敏度的关系"/>
            <p:cNvSpPr txBox="1"/>
            <p:nvPr/>
          </p:nvSpPr>
          <p:spPr>
            <a:xfrm>
              <a:off x="0" y="3347380"/>
              <a:ext cx="7834490" cy="5491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defTabSz="1300480">
                <a:lnSpc>
                  <a:spcPct val="130000"/>
                </a:lnSpc>
                <a:spcBef>
                  <a:spcPts val="1500"/>
                </a:spcBef>
                <a:defRPr b="0">
                  <a:latin typeface="宋体"/>
                  <a:ea typeface="宋体"/>
                  <a:cs typeface="宋体"/>
                  <a:sym typeface="宋体"/>
                </a:defRPr>
              </a:pPr>
              <a:r>
                <a:t> </a:t>
              </a:r>
              <a:r>
                <a:rPr>
                  <a:latin typeface="黑体"/>
                  <a:ea typeface="黑体"/>
                  <a:cs typeface="黑体"/>
                  <a:sym typeface="黑体"/>
                </a:rPr>
                <a:t>激励频率与灵敏度的关系</a:t>
              </a:r>
            </a:p>
          </p:txBody>
        </p:sp>
      </p:grpSp>
      <p:sp>
        <p:nvSpPr>
          <p:cNvPr id="1381" name="当ω继续增加超过某一数值时(该值视铁心材料而异)，由于导线趋肤效应和铁损等影响而使灵敏度下降(见下图)。通常应按所用铁心材料，选取合适的较高激励频率，以保持灵敏度不变。这样，既可放宽对激励源频率的稳定度要求，又可在一定激励电压条件下减少磁通或匝数，从而减小尺寸。"/>
          <p:cNvSpPr txBox="1"/>
          <p:nvPr/>
        </p:nvSpPr>
        <p:spPr>
          <a:xfrm>
            <a:off x="656561" y="2012131"/>
            <a:ext cx="11952677" cy="2162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defRPr sz="2800" b="0">
                <a:latin typeface="Songti SC Regular"/>
                <a:ea typeface="Songti SC Regular"/>
                <a:cs typeface="Songti SC Regular"/>
                <a:sym typeface="Songti SC Regular"/>
              </a:defRPr>
            </a:pPr>
            <a:r>
              <a:t>当ω继续增加超过某一数值时(该值视铁心材料而异)，由于导线趋肤效应和铁损等影响而使灵敏度下降(见下图)。通常应按所用铁心材料，选取合适的较高激励频率，以保持灵敏度不变。这样，既可放宽对激励源频率的稳定度要求，又可在一定激励电压条件下减少磁通或匝数，从而减小尺寸。</a:t>
            </a:r>
            <a:r>
              <a:rPr>
                <a:solidFill>
                  <a:srgbClr val="CCECFF"/>
                </a:solidFill>
              </a:rPr>
              <a:t> </a:t>
            </a:r>
          </a:p>
        </p:txBody>
      </p:sp>
      <p:sp>
        <p:nvSpPr>
          <p:cNvPr id="1382" name="互感式传感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56</a:t>
            </a:fld>
            <a:endParaRPr lang="zh-CN" altLang="en-US"/>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4" name="image001" descr="image001"/>
          <p:cNvPicPr>
            <a:picLocks noChangeAspect="1"/>
          </p:cNvPicPr>
          <p:nvPr/>
        </p:nvPicPr>
        <p:blipFill>
          <a:blip r:embed="rId2">
            <a:extLst/>
          </a:blip>
          <a:stretch>
            <a:fillRect/>
          </a:stretch>
        </p:blipFill>
        <p:spPr>
          <a:xfrm>
            <a:off x="1658400" y="7263091"/>
            <a:ext cx="2661921" cy="1022774"/>
          </a:xfrm>
          <a:prstGeom prst="rect">
            <a:avLst/>
          </a:prstGeom>
          <a:ln w="12700">
            <a:miter lim="400000"/>
          </a:ln>
        </p:spPr>
      </p:pic>
      <p:grpSp>
        <p:nvGrpSpPr>
          <p:cNvPr id="1387" name="成组"/>
          <p:cNvGrpSpPr/>
          <p:nvPr/>
        </p:nvGrpSpPr>
        <p:grpSpPr>
          <a:xfrm>
            <a:off x="-57511" y="3612479"/>
            <a:ext cx="6093743" cy="3729328"/>
            <a:chOff x="0" y="0"/>
            <a:chExt cx="6093742" cy="3729327"/>
          </a:xfrm>
        </p:grpSpPr>
        <p:pic>
          <p:nvPicPr>
            <p:cNvPr id="1385" name="image003" descr="image003"/>
            <p:cNvPicPr>
              <a:picLocks noChangeAspect="1"/>
            </p:cNvPicPr>
            <p:nvPr/>
          </p:nvPicPr>
          <p:blipFill>
            <a:blip r:embed="rId3">
              <a:extLst/>
            </a:blip>
            <a:stretch>
              <a:fillRect/>
            </a:stretch>
          </p:blipFill>
          <p:spPr>
            <a:xfrm>
              <a:off x="793608" y="0"/>
              <a:ext cx="4506526" cy="3239912"/>
            </a:xfrm>
            <a:prstGeom prst="rect">
              <a:avLst/>
            </a:prstGeom>
            <a:ln w="12700" cap="flat">
              <a:noFill/>
              <a:miter lim="400000"/>
            </a:ln>
            <a:effectLst/>
          </p:spPr>
        </p:pic>
        <p:sp>
          <p:nvSpPr>
            <p:cNvPr id="1386" name="二次线圈反串电路"/>
            <p:cNvSpPr txBox="1"/>
            <p:nvPr/>
          </p:nvSpPr>
          <p:spPr>
            <a:xfrm>
              <a:off x="0" y="3180179"/>
              <a:ext cx="6093743" cy="5491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marL="487680" indent="-487680" defTabSz="1300480">
                <a:lnSpc>
                  <a:spcPct val="130000"/>
                </a:lnSpc>
                <a:spcBef>
                  <a:spcPts val="1500"/>
                </a:spcBef>
                <a:defRPr b="0">
                  <a:latin typeface="黑体"/>
                  <a:ea typeface="黑体"/>
                  <a:cs typeface="黑体"/>
                  <a:sym typeface="黑体"/>
                </a:defRPr>
              </a:lvl1pPr>
            </a:lstStyle>
            <a:p>
              <a:pPr>
                <a:defRPr>
                  <a:latin typeface="宋体"/>
                  <a:ea typeface="宋体"/>
                  <a:cs typeface="宋体"/>
                  <a:sym typeface="宋体"/>
                </a:defRPr>
              </a:pPr>
              <a:r>
                <a:rPr>
                  <a:latin typeface="黑体"/>
                  <a:ea typeface="黑体"/>
                  <a:cs typeface="黑体"/>
                  <a:sym typeface="黑体"/>
                </a:rPr>
                <a:t>二次线圈反串电路</a:t>
              </a:r>
            </a:p>
          </p:txBody>
        </p:sp>
      </p:grpSp>
      <p:sp>
        <p:nvSpPr>
          <p:cNvPr id="1388" name="2.测量电路"/>
          <p:cNvSpPr txBox="1"/>
          <p:nvPr/>
        </p:nvSpPr>
        <p:spPr>
          <a:xfrm>
            <a:off x="720921" y="1266442"/>
            <a:ext cx="3229760"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87680" indent="-487680" algn="l">
              <a:spcBef>
                <a:spcPts val="900"/>
              </a:spcBef>
              <a:defRPr sz="3800" b="0">
                <a:solidFill>
                  <a:srgbClr val="FF0000"/>
                </a:solidFill>
                <a:latin typeface="Times New Roman"/>
                <a:ea typeface="Times New Roman"/>
                <a:cs typeface="Times New Roman"/>
                <a:sym typeface="Times New Roman"/>
              </a:defRPr>
            </a:pPr>
            <a:r>
              <a:rPr dirty="0" err="1"/>
              <a:t>2.</a:t>
            </a:r>
            <a:r>
              <a:rPr dirty="0" err="1">
                <a:latin typeface="微软雅黑"/>
                <a:ea typeface="微软雅黑"/>
                <a:cs typeface="微软雅黑"/>
                <a:sym typeface="微软雅黑"/>
              </a:rPr>
              <a:t>测量电路</a:t>
            </a:r>
            <a:endParaRPr dirty="0">
              <a:latin typeface="微软雅黑"/>
              <a:ea typeface="微软雅黑"/>
              <a:cs typeface="微软雅黑"/>
              <a:sym typeface="微软雅黑"/>
            </a:endParaRPr>
          </a:p>
        </p:txBody>
      </p:sp>
      <p:sp>
        <p:nvSpPr>
          <p:cNvPr id="1389" name="一般采用反串电路，直接把两个二次线圈反向串接（如图）。这种情况下空载输出电压等于二次侧线圈感应电动势之差，即："/>
          <p:cNvSpPr txBox="1"/>
          <p:nvPr/>
        </p:nvSpPr>
        <p:spPr>
          <a:xfrm>
            <a:off x="875816" y="2268538"/>
            <a:ext cx="11253168"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900"/>
              </a:spcBef>
              <a:defRPr sz="2800" b="0">
                <a:latin typeface="黑体"/>
                <a:ea typeface="黑体"/>
                <a:cs typeface="黑体"/>
                <a:sym typeface="黑体"/>
              </a:defRPr>
            </a:pPr>
            <a:r>
              <a:t>一般采用</a:t>
            </a:r>
            <a:r>
              <a:rPr>
                <a:solidFill>
                  <a:srgbClr val="D60093"/>
                </a:solidFill>
              </a:rPr>
              <a:t>反串电路，</a:t>
            </a:r>
            <a:r>
              <a:t>直接把两个二次线圈反向串接（如图</a:t>
            </a:r>
            <a:r>
              <a:rPr dirty="0"/>
              <a:t>）。</a:t>
            </a:r>
            <a:r>
              <a:rPr dirty="0" err="1"/>
              <a:t>这种情况下空载输出电压等于二次侧线圈感应电动势之差，即</a:t>
            </a:r>
            <a:r>
              <a:rPr dirty="0"/>
              <a:t>：</a:t>
            </a:r>
          </a:p>
        </p:txBody>
      </p:sp>
      <p:sp>
        <p:nvSpPr>
          <p:cNvPr id="1390" name="互感式传感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1391" name="差动变压器的输出电压为交流，它与衔铁位移成正比。用交流电压表测量其输出值只能反映衔铁位移的大小，不能反映移动的方向，因此常采用的解调电路有差动整流电路和相敏检波电路。"/>
          <p:cNvSpPr txBox="1"/>
          <p:nvPr/>
        </p:nvSpPr>
        <p:spPr>
          <a:xfrm>
            <a:off x="5686819" y="4424688"/>
            <a:ext cx="7037118" cy="2873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l" defTabSz="1300480">
              <a:lnSpc>
                <a:spcPct val="110000"/>
              </a:lnSpc>
              <a:spcBef>
                <a:spcPts val="800"/>
              </a:spcBef>
              <a:defRPr sz="2800" b="0">
                <a:latin typeface="Times New Roman"/>
                <a:ea typeface="Times New Roman"/>
                <a:cs typeface="Times New Roman"/>
                <a:sym typeface="Times New Roman"/>
              </a:defRPr>
            </a:pPr>
            <a:r>
              <a:rPr>
                <a:latin typeface="宋体"/>
                <a:ea typeface="宋体"/>
                <a:cs typeface="宋体"/>
                <a:sym typeface="宋体"/>
              </a:rPr>
              <a:t>差动变压器的输出电压为交流，它与衔铁位移成正比。用交流电压表测量其输出值只能反映衔铁位移的大小，不能反映移动的方向，因此常采用的解调电路有</a:t>
            </a:r>
            <a:r>
              <a:rPr>
                <a:solidFill>
                  <a:schemeClr val="accent5">
                    <a:hueOff val="-82419"/>
                    <a:satOff val="-9513"/>
                    <a:lumOff val="-16343"/>
                  </a:schemeClr>
                </a:solidFill>
                <a:latin typeface="宋体"/>
                <a:ea typeface="宋体"/>
                <a:cs typeface="宋体"/>
                <a:sym typeface="宋体"/>
              </a:rPr>
              <a:t>差动整流电路</a:t>
            </a:r>
            <a:r>
              <a:rPr>
                <a:latin typeface="宋体"/>
                <a:ea typeface="宋体"/>
                <a:cs typeface="宋体"/>
                <a:sym typeface="宋体"/>
              </a:rPr>
              <a:t>和</a:t>
            </a:r>
            <a:r>
              <a:rPr>
                <a:solidFill>
                  <a:schemeClr val="accent5">
                    <a:lumOff val="-29866"/>
                  </a:schemeClr>
                </a:solidFill>
                <a:latin typeface="宋体"/>
                <a:ea typeface="宋体"/>
                <a:cs typeface="宋体"/>
                <a:sym typeface="宋体"/>
              </a:rPr>
              <a:t>相敏检波电路</a:t>
            </a:r>
            <a:r>
              <a:rPr>
                <a:latin typeface="宋体"/>
                <a:ea typeface="宋体"/>
                <a:cs typeface="宋体"/>
                <a:sym typeface="宋体"/>
              </a:rPr>
              <a:t>。</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57</a:t>
            </a:fld>
            <a:endParaRPr lang="zh-CN" altLang="en-US"/>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 name="根据半导体二级管单向导通原理进行解调的。输出的电压波形见图（b），其值为U0=eab＋ecd。"/>
          <p:cNvSpPr txBox="1"/>
          <p:nvPr/>
        </p:nvSpPr>
        <p:spPr>
          <a:xfrm>
            <a:off x="538136" y="2091683"/>
            <a:ext cx="7243098" cy="1699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just" defTabSz="1300480">
              <a:defRPr sz="2800" b="0">
                <a:latin typeface="宋体"/>
                <a:ea typeface="宋体"/>
                <a:cs typeface="宋体"/>
                <a:sym typeface="宋体"/>
              </a:defRPr>
            </a:pPr>
            <a:r>
              <a:t>根据半导体二级管单向导通原理进行解调的。输出的电压波形见图（</a:t>
            </a:r>
            <a:r>
              <a:rPr i="1">
                <a:latin typeface="Times New Roman"/>
                <a:ea typeface="Times New Roman"/>
                <a:cs typeface="Times New Roman"/>
                <a:sym typeface="Times New Roman"/>
              </a:rPr>
              <a:t>b</a:t>
            </a:r>
            <a:r>
              <a:t>），其值为</a:t>
            </a:r>
            <a:r>
              <a:rPr i="1">
                <a:latin typeface="Times New Roman"/>
                <a:ea typeface="Times New Roman"/>
                <a:cs typeface="Times New Roman"/>
                <a:sym typeface="Times New Roman"/>
              </a:rPr>
              <a:t>U</a:t>
            </a:r>
            <a:r>
              <a:rPr baseline="-26571">
                <a:latin typeface="Times New Roman"/>
                <a:ea typeface="Times New Roman"/>
                <a:cs typeface="Times New Roman"/>
                <a:sym typeface="Times New Roman"/>
              </a:rPr>
              <a:t>0</a:t>
            </a:r>
            <a:r>
              <a:rPr>
                <a:latin typeface="Times New Roman"/>
                <a:ea typeface="Times New Roman"/>
                <a:cs typeface="Times New Roman"/>
                <a:sym typeface="Times New Roman"/>
              </a:rPr>
              <a:t>=</a:t>
            </a:r>
            <a:r>
              <a:rPr i="1">
                <a:latin typeface="Times New Roman"/>
                <a:ea typeface="Times New Roman"/>
                <a:cs typeface="Times New Roman"/>
                <a:sym typeface="Times New Roman"/>
              </a:rPr>
              <a:t>e</a:t>
            </a:r>
            <a:r>
              <a:rPr i="1" baseline="-26571">
                <a:latin typeface="Times New Roman"/>
                <a:ea typeface="Times New Roman"/>
                <a:cs typeface="Times New Roman"/>
                <a:sym typeface="Times New Roman"/>
              </a:rPr>
              <a:t>ab</a:t>
            </a:r>
            <a:r>
              <a:t>＋</a:t>
            </a:r>
            <a:r>
              <a:rPr i="1">
                <a:latin typeface="Times New Roman"/>
                <a:ea typeface="Times New Roman"/>
                <a:cs typeface="Times New Roman"/>
                <a:sym typeface="Times New Roman"/>
              </a:rPr>
              <a:t>e</a:t>
            </a:r>
            <a:r>
              <a:rPr i="1" baseline="-26571">
                <a:latin typeface="Times New Roman"/>
                <a:ea typeface="Times New Roman"/>
                <a:cs typeface="Times New Roman"/>
                <a:sym typeface="Times New Roman"/>
              </a:rPr>
              <a:t>cd</a:t>
            </a:r>
            <a:r>
              <a:t>。</a:t>
            </a:r>
            <a:r>
              <a:rPr>
                <a:latin typeface="Times New Roman"/>
                <a:ea typeface="Times New Roman"/>
                <a:cs typeface="Times New Roman"/>
                <a:sym typeface="Times New Roman"/>
              </a:rPr>
              <a:t> </a:t>
            </a:r>
          </a:p>
        </p:txBody>
      </p:sp>
      <p:sp>
        <p:nvSpPr>
          <p:cNvPr id="1394" name="1）差动整流电路"/>
          <p:cNvSpPr txBox="1"/>
          <p:nvPr/>
        </p:nvSpPr>
        <p:spPr>
          <a:xfrm>
            <a:off x="511048" y="1362057"/>
            <a:ext cx="2801214"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just" defTabSz="1300480">
              <a:defRPr sz="2800">
                <a:solidFill>
                  <a:srgbClr val="FF3300"/>
                </a:solidFill>
              </a:defRPr>
            </a:pPr>
            <a:r>
              <a:rPr dirty="0" err="1"/>
              <a:t>1）差动整流电路</a:t>
            </a:r>
            <a:endParaRPr dirty="0"/>
          </a:p>
        </p:txBody>
      </p:sp>
      <p:pic>
        <p:nvPicPr>
          <p:cNvPr id="1395" name="图像" descr="图像"/>
          <p:cNvPicPr>
            <a:picLocks noChangeAspect="1"/>
          </p:cNvPicPr>
          <p:nvPr/>
        </p:nvPicPr>
        <p:blipFill>
          <a:blip r:embed="rId3">
            <a:extLst/>
          </a:blip>
          <a:stretch>
            <a:fillRect/>
          </a:stretch>
        </p:blipFill>
        <p:spPr>
          <a:xfrm>
            <a:off x="1269369" y="3129940"/>
            <a:ext cx="5105401" cy="4279901"/>
          </a:xfrm>
          <a:prstGeom prst="rect">
            <a:avLst/>
          </a:prstGeom>
          <a:ln w="12700">
            <a:miter lim="400000"/>
          </a:ln>
        </p:spPr>
      </p:pic>
      <p:sp>
        <p:nvSpPr>
          <p:cNvPr id="1396" name="在f点为“＋” ，则电流路径是fgdche (参看图a)。反之，如f点为“–” ，则电流路径是ehdcgf。"/>
          <p:cNvSpPr/>
          <p:nvPr/>
        </p:nvSpPr>
        <p:spPr>
          <a:xfrm>
            <a:off x="664649" y="7860924"/>
            <a:ext cx="6935895" cy="1083876"/>
          </a:xfrm>
          <a:prstGeom prst="rect">
            <a:avLst/>
          </a:prstGeom>
          <a:solidFill>
            <a:srgbClr val="FFFFC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l" defTabSz="1300480">
              <a:defRPr sz="2600" b="0">
                <a:latin typeface="宋体"/>
                <a:ea typeface="宋体"/>
                <a:cs typeface="宋体"/>
                <a:sym typeface="宋体"/>
              </a:defRPr>
            </a:pPr>
            <a:r>
              <a:rPr dirty="0" err="1"/>
              <a:t>在</a:t>
            </a:r>
            <a:r>
              <a:rPr i="1" dirty="0" err="1">
                <a:latin typeface="Times New Roman"/>
                <a:ea typeface="Times New Roman"/>
                <a:cs typeface="Times New Roman"/>
                <a:sym typeface="Times New Roman"/>
              </a:rPr>
              <a:t>f</a:t>
            </a:r>
            <a:r>
              <a:rPr dirty="0" err="1"/>
              <a:t>点为</a:t>
            </a:r>
            <a:r>
              <a:rPr dirty="0">
                <a:latin typeface="Times New Roman"/>
                <a:ea typeface="Times New Roman"/>
                <a:cs typeface="Times New Roman"/>
                <a:sym typeface="Times New Roman"/>
              </a:rPr>
              <a:t>“</a:t>
            </a:r>
            <a:r>
              <a:rPr dirty="0"/>
              <a:t>＋</a:t>
            </a:r>
            <a:r>
              <a:rPr dirty="0">
                <a:latin typeface="Times New Roman"/>
                <a:ea typeface="Times New Roman"/>
                <a:cs typeface="Times New Roman"/>
                <a:sym typeface="Times New Roman"/>
              </a:rPr>
              <a:t>”</a:t>
            </a:r>
            <a:r>
              <a:rPr dirty="0"/>
              <a:t> ，</a:t>
            </a:r>
            <a:r>
              <a:rPr dirty="0" err="1"/>
              <a:t>则电流路径是</a:t>
            </a:r>
            <a:r>
              <a:rPr i="1" dirty="0" err="1">
                <a:latin typeface="Times New Roman"/>
                <a:ea typeface="Times New Roman"/>
                <a:cs typeface="Times New Roman"/>
                <a:sym typeface="Times New Roman"/>
              </a:rPr>
              <a:t>fgdche</a:t>
            </a:r>
            <a:r>
              <a:rPr i="1" dirty="0">
                <a:latin typeface="Times New Roman"/>
                <a:ea typeface="Times New Roman"/>
                <a:cs typeface="Times New Roman"/>
                <a:sym typeface="Times New Roman"/>
              </a:rPr>
              <a:t> </a:t>
            </a:r>
            <a:r>
              <a:rPr dirty="0"/>
              <a:t>(</a:t>
            </a:r>
            <a:r>
              <a:rPr dirty="0" err="1"/>
              <a:t>参看图</a:t>
            </a:r>
            <a:r>
              <a:rPr i="1" dirty="0" err="1">
                <a:latin typeface="Times New Roman"/>
                <a:ea typeface="Times New Roman"/>
                <a:cs typeface="Times New Roman"/>
                <a:sym typeface="Times New Roman"/>
              </a:rPr>
              <a:t>a</a:t>
            </a:r>
            <a:r>
              <a:rPr dirty="0"/>
              <a:t>)。</a:t>
            </a:r>
            <a:r>
              <a:rPr dirty="0" err="1"/>
              <a:t>反之，如</a:t>
            </a:r>
            <a:r>
              <a:rPr i="1" dirty="0" err="1">
                <a:latin typeface="Times New Roman"/>
                <a:ea typeface="Times New Roman"/>
                <a:cs typeface="Times New Roman"/>
                <a:sym typeface="Times New Roman"/>
              </a:rPr>
              <a:t>f</a:t>
            </a:r>
            <a:r>
              <a:rPr dirty="0" err="1"/>
              <a:t>点为</a:t>
            </a:r>
            <a:r>
              <a:rPr dirty="0">
                <a:latin typeface="Times New Roman"/>
                <a:ea typeface="Times New Roman"/>
                <a:cs typeface="Times New Roman"/>
                <a:sym typeface="Times New Roman"/>
              </a:rPr>
              <a:t>“–”</a:t>
            </a:r>
            <a:r>
              <a:rPr dirty="0"/>
              <a:t> ，</a:t>
            </a:r>
            <a:r>
              <a:rPr dirty="0" err="1"/>
              <a:t>则电流路径是</a:t>
            </a:r>
            <a:r>
              <a:rPr i="1" dirty="0" err="1">
                <a:latin typeface="Times New Roman"/>
                <a:ea typeface="Times New Roman"/>
                <a:cs typeface="Times New Roman"/>
                <a:sym typeface="Times New Roman"/>
              </a:rPr>
              <a:t>ehdcgf</a:t>
            </a:r>
            <a:r>
              <a:rPr dirty="0"/>
              <a:t>。</a:t>
            </a:r>
          </a:p>
        </p:txBody>
      </p:sp>
      <p:grpSp>
        <p:nvGrpSpPr>
          <p:cNvPr id="1476" name="成组"/>
          <p:cNvGrpSpPr/>
          <p:nvPr/>
        </p:nvGrpSpPr>
        <p:grpSpPr>
          <a:xfrm>
            <a:off x="7602155" y="376901"/>
            <a:ext cx="6844663" cy="7720877"/>
            <a:chOff x="0" y="0"/>
            <a:chExt cx="6844662" cy="7720876"/>
          </a:xfrm>
        </p:grpSpPr>
        <p:sp>
          <p:nvSpPr>
            <p:cNvPr id="1397" name="全波整流电路和波形图"/>
            <p:cNvSpPr/>
            <p:nvPr/>
          </p:nvSpPr>
          <p:spPr>
            <a:xfrm>
              <a:off x="1534368" y="7720876"/>
              <a:ext cx="531029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全波整流电路和波形图</a:t>
              </a:r>
            </a:p>
          </p:txBody>
        </p:sp>
        <p:sp>
          <p:nvSpPr>
            <p:cNvPr id="1398" name="衔铁在…"/>
            <p:cNvSpPr/>
            <p:nvPr/>
          </p:nvSpPr>
          <p:spPr>
            <a:xfrm>
              <a:off x="24835" y="758613"/>
              <a:ext cx="145401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defTabSz="1300480">
                <a:lnSpc>
                  <a:spcPct val="80000"/>
                </a:lnSpc>
                <a:defRPr sz="2800" b="0">
                  <a:latin typeface="Times New Roman"/>
                  <a:ea typeface="Times New Roman"/>
                  <a:cs typeface="Times New Roman"/>
                  <a:sym typeface="Times New Roman"/>
                </a:defRPr>
              </a:pPr>
              <a:r>
                <a:rPr>
                  <a:latin typeface="宋体"/>
                  <a:ea typeface="宋体"/>
                  <a:cs typeface="宋体"/>
                  <a:sym typeface="宋体"/>
                </a:rPr>
                <a:t>衔铁在</a:t>
              </a:r>
            </a:p>
            <a:p>
              <a:pPr defTabSz="1300480">
                <a:lnSpc>
                  <a:spcPct val="80000"/>
                </a:lnSpc>
                <a:defRPr sz="2800" b="0">
                  <a:latin typeface="Times New Roman"/>
                  <a:ea typeface="Times New Roman"/>
                  <a:cs typeface="Times New Roman"/>
                  <a:sym typeface="Times New Roman"/>
                </a:defRPr>
              </a:pPr>
              <a:r>
                <a:rPr>
                  <a:latin typeface="宋体"/>
                  <a:ea typeface="宋体"/>
                  <a:cs typeface="宋体"/>
                  <a:sym typeface="宋体"/>
                </a:rPr>
                <a:t>零位以下</a:t>
              </a:r>
            </a:p>
          </p:txBody>
        </p:sp>
        <p:grpSp>
          <p:nvGrpSpPr>
            <p:cNvPr id="1401" name="成组"/>
            <p:cNvGrpSpPr/>
            <p:nvPr/>
          </p:nvGrpSpPr>
          <p:grpSpPr>
            <a:xfrm>
              <a:off x="1677529" y="0"/>
              <a:ext cx="541868" cy="541867"/>
              <a:chOff x="0" y="0"/>
              <a:chExt cx="541866" cy="541866"/>
            </a:xfrm>
          </p:grpSpPr>
          <p:sp>
            <p:nvSpPr>
              <p:cNvPr id="1399" name="正方形"/>
              <p:cNvSpPr/>
              <p:nvPr/>
            </p:nvSpPr>
            <p:spPr>
              <a:xfrm>
                <a:off x="0" y="0"/>
                <a:ext cx="541867" cy="541867"/>
              </a:xfrm>
              <a:prstGeom prst="rect">
                <a:avLst/>
              </a:prstGeom>
              <a:solidFill>
                <a:srgbClr val="FFFFFF"/>
              </a:solidFill>
              <a:ln w="12700" cap="flat">
                <a:noFill/>
                <a:miter lim="400000"/>
              </a:ln>
              <a:effectLst/>
            </p:spPr>
            <p:txBody>
              <a:bodyPr wrap="square" lIns="65023" tIns="65023" rIns="65023" bIns="65023" numCol="1" anchor="t">
                <a:noAutofit/>
              </a:bodyPr>
              <a:lstStyle/>
              <a:p>
                <a:pPr algn="just" defTabSz="1300480">
                  <a:defRPr sz="3400" b="0">
                    <a:latin typeface="Times New Roman"/>
                    <a:ea typeface="Times New Roman"/>
                    <a:cs typeface="Times New Roman"/>
                    <a:sym typeface="Times New Roman"/>
                  </a:defRPr>
                </a:pPr>
                <a:endParaRPr/>
              </a:p>
            </p:txBody>
          </p:sp>
          <p:sp>
            <p:nvSpPr>
              <p:cNvPr id="1400" name="eab"/>
              <p:cNvSpPr/>
              <p:nvPr/>
            </p:nvSpPr>
            <p:spPr>
              <a:xfrm>
                <a:off x="0" y="0"/>
                <a:ext cx="54186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sz="3400" b="0" i="1">
                    <a:latin typeface="Times New Roman"/>
                    <a:ea typeface="Times New Roman"/>
                    <a:cs typeface="Times New Roman"/>
                    <a:sym typeface="Times New Roman"/>
                  </a:defRPr>
                </a:pPr>
                <a:r>
                  <a:t>e</a:t>
                </a:r>
                <a:r>
                  <a:rPr i="0" baseline="-19411"/>
                  <a:t>ab</a:t>
                </a:r>
              </a:p>
            </p:txBody>
          </p:sp>
        </p:grpSp>
        <p:sp>
          <p:nvSpPr>
            <p:cNvPr id="1402" name="线条"/>
            <p:cNvSpPr/>
            <p:nvPr/>
          </p:nvSpPr>
          <p:spPr>
            <a:xfrm>
              <a:off x="2223911" y="803768"/>
              <a:ext cx="2316481" cy="1"/>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03" name="t"/>
            <p:cNvSpPr/>
            <p:nvPr/>
          </p:nvSpPr>
          <p:spPr>
            <a:xfrm>
              <a:off x="4432019" y="327377"/>
              <a:ext cx="36801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b="0" i="1">
                  <a:latin typeface="Times New Roman"/>
                  <a:ea typeface="Times New Roman"/>
                  <a:cs typeface="Times New Roman"/>
                  <a:sym typeface="Times New Roman"/>
                </a:defRPr>
              </a:lvl1pPr>
            </a:lstStyle>
            <a:p>
              <a:r>
                <a:t>t</a:t>
              </a:r>
            </a:p>
          </p:txBody>
        </p:sp>
        <p:sp>
          <p:nvSpPr>
            <p:cNvPr id="1404" name="线条"/>
            <p:cNvSpPr/>
            <p:nvPr/>
          </p:nvSpPr>
          <p:spPr>
            <a:xfrm>
              <a:off x="2210365" y="1639146"/>
              <a:ext cx="2316481" cy="1"/>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05" name="t"/>
            <p:cNvSpPr/>
            <p:nvPr/>
          </p:nvSpPr>
          <p:spPr>
            <a:xfrm>
              <a:off x="4418470" y="1135662"/>
              <a:ext cx="36801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b="0" i="1">
                  <a:latin typeface="Times New Roman"/>
                  <a:ea typeface="Times New Roman"/>
                  <a:cs typeface="Times New Roman"/>
                  <a:sym typeface="Times New Roman"/>
                </a:defRPr>
              </a:lvl1pPr>
            </a:lstStyle>
            <a:p>
              <a:r>
                <a:t>t</a:t>
              </a:r>
            </a:p>
          </p:txBody>
        </p:sp>
        <p:sp>
          <p:nvSpPr>
            <p:cNvPr id="1406" name="线条"/>
            <p:cNvSpPr/>
            <p:nvPr/>
          </p:nvSpPr>
          <p:spPr>
            <a:xfrm>
              <a:off x="2169724" y="2415822"/>
              <a:ext cx="2316481" cy="1"/>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07" name="t"/>
            <p:cNvSpPr/>
            <p:nvPr/>
          </p:nvSpPr>
          <p:spPr>
            <a:xfrm>
              <a:off x="4432019" y="1912337"/>
              <a:ext cx="36801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b="0" i="1">
                  <a:latin typeface="Times New Roman"/>
                  <a:ea typeface="Times New Roman"/>
                  <a:cs typeface="Times New Roman"/>
                  <a:sym typeface="Times New Roman"/>
                </a:defRPr>
              </a:lvl1pPr>
            </a:lstStyle>
            <a:p>
              <a:r>
                <a:t>t</a:t>
              </a:r>
            </a:p>
          </p:txBody>
        </p:sp>
        <p:grpSp>
          <p:nvGrpSpPr>
            <p:cNvPr id="1410" name="成组"/>
            <p:cNvGrpSpPr/>
            <p:nvPr/>
          </p:nvGrpSpPr>
          <p:grpSpPr>
            <a:xfrm>
              <a:off x="1698273" y="2753039"/>
              <a:ext cx="693138" cy="428979"/>
              <a:chOff x="0" y="0"/>
              <a:chExt cx="693137" cy="428977"/>
            </a:xfrm>
          </p:grpSpPr>
          <p:sp>
            <p:nvSpPr>
              <p:cNvPr id="1408" name="矩形"/>
              <p:cNvSpPr/>
              <p:nvPr/>
            </p:nvSpPr>
            <p:spPr>
              <a:xfrm>
                <a:off x="0" y="0"/>
                <a:ext cx="693138" cy="428978"/>
              </a:xfrm>
              <a:prstGeom prst="rect">
                <a:avLst/>
              </a:prstGeom>
              <a:solidFill>
                <a:srgbClr val="FFFFFF"/>
              </a:solidFill>
              <a:ln w="12700" cap="flat">
                <a:noFill/>
                <a:miter lim="400000"/>
              </a:ln>
              <a:effectLst/>
            </p:spPr>
            <p:txBody>
              <a:bodyPr wrap="square" lIns="65023" tIns="65023" rIns="65023" bIns="65023" numCol="1" anchor="t">
                <a:noAutofit/>
              </a:bodyPr>
              <a:lstStyle/>
              <a:p>
                <a:pPr algn="just" defTabSz="1300480">
                  <a:defRPr sz="3400" b="0">
                    <a:latin typeface="Times New Roman"/>
                    <a:ea typeface="Times New Roman"/>
                    <a:cs typeface="Times New Roman"/>
                    <a:sym typeface="Times New Roman"/>
                  </a:defRPr>
                </a:pPr>
                <a:endParaRPr/>
              </a:p>
            </p:txBody>
          </p:sp>
          <p:sp>
            <p:nvSpPr>
              <p:cNvPr id="1409" name="eab"/>
              <p:cNvSpPr/>
              <p:nvPr/>
            </p:nvSpPr>
            <p:spPr>
              <a:xfrm>
                <a:off x="0" y="0"/>
                <a:ext cx="69313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sz="3400" b="0" i="1">
                    <a:latin typeface="Times New Roman"/>
                    <a:ea typeface="Times New Roman"/>
                    <a:cs typeface="Times New Roman"/>
                    <a:sym typeface="Times New Roman"/>
                  </a:defRPr>
                </a:pPr>
                <a:r>
                  <a:t>e</a:t>
                </a:r>
                <a:r>
                  <a:rPr i="0" baseline="-19411"/>
                  <a:t>ab</a:t>
                </a:r>
              </a:p>
            </p:txBody>
          </p:sp>
        </p:grpSp>
        <p:sp>
          <p:nvSpPr>
            <p:cNvPr id="1411" name="线条"/>
            <p:cNvSpPr/>
            <p:nvPr/>
          </p:nvSpPr>
          <p:spPr>
            <a:xfrm>
              <a:off x="2214880" y="3190240"/>
              <a:ext cx="2316481" cy="1"/>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12" name="t"/>
            <p:cNvSpPr/>
            <p:nvPr/>
          </p:nvSpPr>
          <p:spPr>
            <a:xfrm>
              <a:off x="4420729" y="2689013"/>
              <a:ext cx="36801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b="0" i="1">
                  <a:latin typeface="Times New Roman"/>
                  <a:ea typeface="Times New Roman"/>
                  <a:cs typeface="Times New Roman"/>
                  <a:sym typeface="Times New Roman"/>
                </a:defRPr>
              </a:lvl1pPr>
            </a:lstStyle>
            <a:p>
              <a:r>
                <a:t>t</a:t>
              </a:r>
            </a:p>
          </p:txBody>
        </p:sp>
        <p:sp>
          <p:nvSpPr>
            <p:cNvPr id="1413" name="线条"/>
            <p:cNvSpPr/>
            <p:nvPr/>
          </p:nvSpPr>
          <p:spPr>
            <a:xfrm>
              <a:off x="2223911" y="3994008"/>
              <a:ext cx="2316481" cy="1"/>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14" name="t"/>
            <p:cNvSpPr/>
            <p:nvPr/>
          </p:nvSpPr>
          <p:spPr>
            <a:xfrm>
              <a:off x="4432019" y="3490524"/>
              <a:ext cx="36801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b="0" i="1">
                  <a:latin typeface="Times New Roman"/>
                  <a:ea typeface="Times New Roman"/>
                  <a:cs typeface="Times New Roman"/>
                  <a:sym typeface="Times New Roman"/>
                </a:defRPr>
              </a:lvl1pPr>
            </a:lstStyle>
            <a:p>
              <a:r>
                <a:t>t</a:t>
              </a:r>
            </a:p>
          </p:txBody>
        </p:sp>
        <p:sp>
          <p:nvSpPr>
            <p:cNvPr id="1415" name="线条"/>
            <p:cNvSpPr/>
            <p:nvPr/>
          </p:nvSpPr>
          <p:spPr>
            <a:xfrm>
              <a:off x="2250987" y="4778096"/>
              <a:ext cx="2316481" cy="1"/>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16" name="t"/>
            <p:cNvSpPr/>
            <p:nvPr/>
          </p:nvSpPr>
          <p:spPr>
            <a:xfrm>
              <a:off x="4418470" y="4267200"/>
              <a:ext cx="36801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b="0" i="1">
                  <a:latin typeface="Times New Roman"/>
                  <a:ea typeface="Times New Roman"/>
                  <a:cs typeface="Times New Roman"/>
                  <a:sym typeface="Times New Roman"/>
                </a:defRPr>
              </a:lvl1pPr>
            </a:lstStyle>
            <a:p>
              <a:r>
                <a:t>t</a:t>
              </a:r>
            </a:p>
          </p:txBody>
        </p:sp>
        <p:grpSp>
          <p:nvGrpSpPr>
            <p:cNvPr id="1419" name="成组"/>
            <p:cNvGrpSpPr/>
            <p:nvPr/>
          </p:nvGrpSpPr>
          <p:grpSpPr>
            <a:xfrm>
              <a:off x="1691993" y="4997944"/>
              <a:ext cx="580250" cy="647983"/>
              <a:chOff x="0" y="0"/>
              <a:chExt cx="580248" cy="647982"/>
            </a:xfrm>
          </p:grpSpPr>
          <p:sp>
            <p:nvSpPr>
              <p:cNvPr id="1417" name="矩形"/>
              <p:cNvSpPr/>
              <p:nvPr/>
            </p:nvSpPr>
            <p:spPr>
              <a:xfrm>
                <a:off x="0" y="0"/>
                <a:ext cx="580249" cy="647983"/>
              </a:xfrm>
              <a:prstGeom prst="rect">
                <a:avLst/>
              </a:prstGeom>
              <a:solidFill>
                <a:srgbClr val="FFFFFF"/>
              </a:solidFill>
              <a:ln w="12700" cap="flat">
                <a:noFill/>
                <a:miter lim="400000"/>
              </a:ln>
              <a:effectLst/>
            </p:spPr>
            <p:txBody>
              <a:bodyPr wrap="square" lIns="65023" tIns="65023" rIns="65023" bIns="65023" numCol="1" anchor="t">
                <a:noAutofit/>
              </a:bodyPr>
              <a:lstStyle/>
              <a:p>
                <a:pPr algn="just" defTabSz="1300480">
                  <a:defRPr sz="3400" b="0">
                    <a:latin typeface="Times New Roman"/>
                    <a:ea typeface="Times New Roman"/>
                    <a:cs typeface="Times New Roman"/>
                    <a:sym typeface="Times New Roman"/>
                  </a:defRPr>
                </a:pPr>
                <a:endParaRPr/>
              </a:p>
            </p:txBody>
          </p:sp>
          <p:sp>
            <p:nvSpPr>
              <p:cNvPr id="1418" name="eab"/>
              <p:cNvSpPr/>
              <p:nvPr/>
            </p:nvSpPr>
            <p:spPr>
              <a:xfrm>
                <a:off x="0" y="0"/>
                <a:ext cx="58024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sz="3400" b="0" i="1">
                    <a:latin typeface="Times New Roman"/>
                    <a:ea typeface="Times New Roman"/>
                    <a:cs typeface="Times New Roman"/>
                    <a:sym typeface="Times New Roman"/>
                  </a:defRPr>
                </a:pPr>
                <a:r>
                  <a:t>e</a:t>
                </a:r>
                <a:r>
                  <a:rPr i="0" baseline="-19411"/>
                  <a:t>ab</a:t>
                </a:r>
              </a:p>
            </p:txBody>
          </p:sp>
        </p:grpSp>
        <p:sp>
          <p:nvSpPr>
            <p:cNvPr id="1420" name="线条"/>
            <p:cNvSpPr/>
            <p:nvPr/>
          </p:nvSpPr>
          <p:spPr>
            <a:xfrm>
              <a:off x="2210365" y="5574453"/>
              <a:ext cx="2316481" cy="1"/>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21" name="t"/>
            <p:cNvSpPr/>
            <p:nvPr/>
          </p:nvSpPr>
          <p:spPr>
            <a:xfrm>
              <a:off x="4418470" y="5070969"/>
              <a:ext cx="36801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b="0" i="1">
                  <a:latin typeface="Times New Roman"/>
                  <a:ea typeface="Times New Roman"/>
                  <a:cs typeface="Times New Roman"/>
                  <a:sym typeface="Times New Roman"/>
                </a:defRPr>
              </a:lvl1pPr>
            </a:lstStyle>
            <a:p>
              <a:r>
                <a:t>t</a:t>
              </a:r>
            </a:p>
          </p:txBody>
        </p:sp>
        <p:grpSp>
          <p:nvGrpSpPr>
            <p:cNvPr id="1424" name="成组"/>
            <p:cNvGrpSpPr/>
            <p:nvPr/>
          </p:nvGrpSpPr>
          <p:grpSpPr>
            <a:xfrm>
              <a:off x="1637806" y="5819916"/>
              <a:ext cx="593796" cy="711201"/>
              <a:chOff x="0" y="0"/>
              <a:chExt cx="593795" cy="711200"/>
            </a:xfrm>
          </p:grpSpPr>
          <p:sp>
            <p:nvSpPr>
              <p:cNvPr id="1422" name="矩形"/>
              <p:cNvSpPr/>
              <p:nvPr/>
            </p:nvSpPr>
            <p:spPr>
              <a:xfrm>
                <a:off x="0" y="0"/>
                <a:ext cx="593796" cy="711200"/>
              </a:xfrm>
              <a:prstGeom prst="rect">
                <a:avLst/>
              </a:prstGeom>
              <a:solidFill>
                <a:srgbClr val="FFFFFF"/>
              </a:solidFill>
              <a:ln w="12700" cap="flat">
                <a:noFill/>
                <a:miter lim="400000"/>
              </a:ln>
              <a:effectLst/>
            </p:spPr>
            <p:txBody>
              <a:bodyPr wrap="square" lIns="65023" tIns="65023" rIns="65023" bIns="65023" numCol="1" anchor="t">
                <a:noAutofit/>
              </a:bodyPr>
              <a:lstStyle/>
              <a:p>
                <a:pPr algn="just" defTabSz="1300480">
                  <a:defRPr sz="3400" b="0">
                    <a:latin typeface="Times New Roman"/>
                    <a:ea typeface="Times New Roman"/>
                    <a:cs typeface="Times New Roman"/>
                    <a:sym typeface="Times New Roman"/>
                  </a:defRPr>
                </a:pPr>
                <a:endParaRPr/>
              </a:p>
            </p:txBody>
          </p:sp>
          <p:sp>
            <p:nvSpPr>
              <p:cNvPr id="1423" name="ecd"/>
              <p:cNvSpPr/>
              <p:nvPr/>
            </p:nvSpPr>
            <p:spPr>
              <a:xfrm>
                <a:off x="0" y="0"/>
                <a:ext cx="59379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sz="3400" b="0" i="1">
                    <a:latin typeface="Times New Roman"/>
                    <a:ea typeface="Times New Roman"/>
                    <a:cs typeface="Times New Roman"/>
                    <a:sym typeface="Times New Roman"/>
                  </a:defRPr>
                </a:pPr>
                <a:r>
                  <a:t>e</a:t>
                </a:r>
                <a:r>
                  <a:rPr i="0" baseline="-19411"/>
                  <a:t>cd</a:t>
                </a:r>
              </a:p>
            </p:txBody>
          </p:sp>
        </p:grpSp>
        <p:sp>
          <p:nvSpPr>
            <p:cNvPr id="1425" name="线条"/>
            <p:cNvSpPr/>
            <p:nvPr/>
          </p:nvSpPr>
          <p:spPr>
            <a:xfrm>
              <a:off x="2188105" y="6379228"/>
              <a:ext cx="2316482" cy="1"/>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26" name="t"/>
            <p:cNvSpPr/>
            <p:nvPr/>
          </p:nvSpPr>
          <p:spPr>
            <a:xfrm>
              <a:off x="4432019" y="5872480"/>
              <a:ext cx="36801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b="0" i="1">
                  <a:latin typeface="Times New Roman"/>
                  <a:ea typeface="Times New Roman"/>
                  <a:cs typeface="Times New Roman"/>
                  <a:sym typeface="Times New Roman"/>
                </a:defRPr>
              </a:lvl1pPr>
            </a:lstStyle>
            <a:p>
              <a:r>
                <a:t>t</a:t>
              </a:r>
            </a:p>
          </p:txBody>
        </p:sp>
        <p:sp>
          <p:nvSpPr>
            <p:cNvPr id="1427" name="U0"/>
            <p:cNvSpPr/>
            <p:nvPr/>
          </p:nvSpPr>
          <p:spPr>
            <a:xfrm>
              <a:off x="1623342" y="6854190"/>
              <a:ext cx="65024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sz="2800" b="0" i="1">
                  <a:latin typeface="Times New Roman"/>
                  <a:ea typeface="Times New Roman"/>
                  <a:cs typeface="Times New Roman"/>
                  <a:sym typeface="Times New Roman"/>
                </a:defRPr>
              </a:pPr>
              <a:r>
                <a:t>U</a:t>
              </a:r>
              <a:r>
                <a:rPr i="0" baseline="-19571"/>
                <a:t>0</a:t>
              </a:r>
            </a:p>
          </p:txBody>
        </p:sp>
        <p:sp>
          <p:nvSpPr>
            <p:cNvPr id="1428" name="线条"/>
            <p:cNvSpPr/>
            <p:nvPr/>
          </p:nvSpPr>
          <p:spPr>
            <a:xfrm>
              <a:off x="2246489" y="7152640"/>
              <a:ext cx="2314223" cy="1"/>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29" name="t"/>
            <p:cNvSpPr/>
            <p:nvPr/>
          </p:nvSpPr>
          <p:spPr>
            <a:xfrm>
              <a:off x="4452338" y="6622062"/>
              <a:ext cx="36801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b="0" i="1">
                  <a:latin typeface="Times New Roman"/>
                  <a:ea typeface="Times New Roman"/>
                  <a:cs typeface="Times New Roman"/>
                  <a:sym typeface="Times New Roman"/>
                </a:defRPr>
              </a:lvl1pPr>
            </a:lstStyle>
            <a:p>
              <a:r>
                <a:t>t</a:t>
              </a:r>
            </a:p>
          </p:txBody>
        </p:sp>
        <p:sp>
          <p:nvSpPr>
            <p:cNvPr id="1430" name="线条"/>
            <p:cNvSpPr/>
            <p:nvPr/>
          </p:nvSpPr>
          <p:spPr>
            <a:xfrm>
              <a:off x="2255520" y="458328"/>
              <a:ext cx="577992" cy="327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31" name="线条"/>
            <p:cNvSpPr/>
            <p:nvPr/>
          </p:nvSpPr>
          <p:spPr>
            <a:xfrm>
              <a:off x="2887698" y="458328"/>
              <a:ext cx="577992" cy="327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32" name="线条"/>
            <p:cNvSpPr/>
            <p:nvPr/>
          </p:nvSpPr>
          <p:spPr>
            <a:xfrm>
              <a:off x="3495040" y="458328"/>
              <a:ext cx="577993" cy="327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33" name="线条"/>
            <p:cNvSpPr/>
            <p:nvPr/>
          </p:nvSpPr>
          <p:spPr>
            <a:xfrm rot="10800000" flipH="1">
              <a:off x="2255519" y="6409962"/>
              <a:ext cx="577992" cy="329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34" name="线条"/>
            <p:cNvSpPr/>
            <p:nvPr/>
          </p:nvSpPr>
          <p:spPr>
            <a:xfrm rot="10800000" flipH="1">
              <a:off x="2874151" y="6371449"/>
              <a:ext cx="577992" cy="329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35" name="线条"/>
            <p:cNvSpPr/>
            <p:nvPr/>
          </p:nvSpPr>
          <p:spPr>
            <a:xfrm rot="10800000" flipH="1">
              <a:off x="3483751" y="6371449"/>
              <a:ext cx="577992" cy="329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36" name="线条"/>
            <p:cNvSpPr/>
            <p:nvPr/>
          </p:nvSpPr>
          <p:spPr>
            <a:xfrm rot="10800000" flipH="1">
              <a:off x="2255520" y="4021102"/>
              <a:ext cx="577992" cy="2619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37" name="线条"/>
            <p:cNvSpPr/>
            <p:nvPr/>
          </p:nvSpPr>
          <p:spPr>
            <a:xfrm rot="10800000" flipH="1">
              <a:off x="2887698" y="4021102"/>
              <a:ext cx="577992" cy="2619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38" name="线条"/>
            <p:cNvSpPr/>
            <p:nvPr/>
          </p:nvSpPr>
          <p:spPr>
            <a:xfrm rot="10800000" flipH="1">
              <a:off x="3495040" y="4021102"/>
              <a:ext cx="577993" cy="2619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39" name="线条"/>
            <p:cNvSpPr/>
            <p:nvPr/>
          </p:nvSpPr>
          <p:spPr>
            <a:xfrm>
              <a:off x="2255520" y="2901244"/>
              <a:ext cx="577992" cy="264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40" name="线条"/>
            <p:cNvSpPr/>
            <p:nvPr/>
          </p:nvSpPr>
          <p:spPr>
            <a:xfrm>
              <a:off x="2887698" y="2901244"/>
              <a:ext cx="577992" cy="264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41" name="线条"/>
            <p:cNvSpPr/>
            <p:nvPr/>
          </p:nvSpPr>
          <p:spPr>
            <a:xfrm>
              <a:off x="3495040" y="2901244"/>
              <a:ext cx="577993" cy="264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42" name="线条"/>
            <p:cNvSpPr/>
            <p:nvPr/>
          </p:nvSpPr>
          <p:spPr>
            <a:xfrm>
              <a:off x="2255520" y="2165208"/>
              <a:ext cx="577992" cy="264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43" name="线条"/>
            <p:cNvSpPr/>
            <p:nvPr/>
          </p:nvSpPr>
          <p:spPr>
            <a:xfrm>
              <a:off x="2887698" y="2165208"/>
              <a:ext cx="577992" cy="264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44" name="线条"/>
            <p:cNvSpPr/>
            <p:nvPr/>
          </p:nvSpPr>
          <p:spPr>
            <a:xfrm>
              <a:off x="3495040" y="2165208"/>
              <a:ext cx="577993" cy="264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45" name="线条"/>
            <p:cNvSpPr/>
            <p:nvPr/>
          </p:nvSpPr>
          <p:spPr>
            <a:xfrm rot="10800000" flipH="1">
              <a:off x="2190044" y="1612053"/>
              <a:ext cx="577992" cy="2054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46" name="线条"/>
            <p:cNvSpPr/>
            <p:nvPr/>
          </p:nvSpPr>
          <p:spPr>
            <a:xfrm rot="10800000" flipH="1">
              <a:off x="2822223" y="1612053"/>
              <a:ext cx="577992" cy="2054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47" name="线条"/>
            <p:cNvSpPr/>
            <p:nvPr/>
          </p:nvSpPr>
          <p:spPr>
            <a:xfrm rot="10800000" flipH="1">
              <a:off x="3429565" y="1612053"/>
              <a:ext cx="577992" cy="2054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48" name="线条"/>
            <p:cNvSpPr/>
            <p:nvPr/>
          </p:nvSpPr>
          <p:spPr>
            <a:xfrm rot="10800000" flipH="1">
              <a:off x="2309707" y="7154898"/>
              <a:ext cx="577992" cy="2280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49" name="线条"/>
            <p:cNvSpPr/>
            <p:nvPr/>
          </p:nvSpPr>
          <p:spPr>
            <a:xfrm rot="10800000" flipH="1">
              <a:off x="2941884" y="7154898"/>
              <a:ext cx="577992" cy="2280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50" name="线条"/>
            <p:cNvSpPr/>
            <p:nvPr/>
          </p:nvSpPr>
          <p:spPr>
            <a:xfrm rot="10800000" flipH="1">
              <a:off x="3549227" y="7154898"/>
              <a:ext cx="580250" cy="2280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51" name="线条"/>
            <p:cNvSpPr/>
            <p:nvPr/>
          </p:nvSpPr>
          <p:spPr>
            <a:xfrm>
              <a:off x="2241974" y="5400604"/>
              <a:ext cx="577992" cy="137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52" name="线条"/>
            <p:cNvSpPr/>
            <p:nvPr/>
          </p:nvSpPr>
          <p:spPr>
            <a:xfrm>
              <a:off x="2874151" y="5400604"/>
              <a:ext cx="577992" cy="137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453" name="线条"/>
            <p:cNvSpPr/>
            <p:nvPr/>
          </p:nvSpPr>
          <p:spPr>
            <a:xfrm>
              <a:off x="3483751" y="5400604"/>
              <a:ext cx="577992" cy="137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00" y="18000"/>
                    <a:pt x="5969" y="0"/>
                    <a:pt x="9538" y="0"/>
                  </a:cubicBezTo>
                  <a:cubicBezTo>
                    <a:pt x="13108" y="0"/>
                    <a:pt x="19077" y="17067"/>
                    <a:pt x="21600" y="2160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grpSp>
          <p:nvGrpSpPr>
            <p:cNvPr id="1456" name="成组"/>
            <p:cNvGrpSpPr/>
            <p:nvPr/>
          </p:nvGrpSpPr>
          <p:grpSpPr>
            <a:xfrm>
              <a:off x="1700531" y="3543588"/>
              <a:ext cx="580249" cy="600570"/>
              <a:chOff x="0" y="0"/>
              <a:chExt cx="580248" cy="600568"/>
            </a:xfrm>
          </p:grpSpPr>
          <p:sp>
            <p:nvSpPr>
              <p:cNvPr id="1454" name="矩形"/>
              <p:cNvSpPr/>
              <p:nvPr/>
            </p:nvSpPr>
            <p:spPr>
              <a:xfrm>
                <a:off x="0" y="0"/>
                <a:ext cx="580249" cy="600569"/>
              </a:xfrm>
              <a:prstGeom prst="rect">
                <a:avLst/>
              </a:prstGeom>
              <a:solidFill>
                <a:srgbClr val="FFFFFF"/>
              </a:solidFill>
              <a:ln w="12700" cap="flat">
                <a:noFill/>
                <a:miter lim="400000"/>
              </a:ln>
              <a:effectLst/>
            </p:spPr>
            <p:txBody>
              <a:bodyPr wrap="square" lIns="65023" tIns="65023" rIns="65023" bIns="65023" numCol="1" anchor="t">
                <a:noAutofit/>
              </a:bodyPr>
              <a:lstStyle/>
              <a:p>
                <a:pPr algn="just" defTabSz="1300480">
                  <a:defRPr sz="3400" b="0">
                    <a:latin typeface="Times New Roman"/>
                    <a:ea typeface="Times New Roman"/>
                    <a:cs typeface="Times New Roman"/>
                    <a:sym typeface="Times New Roman"/>
                  </a:defRPr>
                </a:pPr>
                <a:endParaRPr/>
              </a:p>
            </p:txBody>
          </p:sp>
          <p:sp>
            <p:nvSpPr>
              <p:cNvPr id="1455" name="ecd"/>
              <p:cNvSpPr/>
              <p:nvPr/>
            </p:nvSpPr>
            <p:spPr>
              <a:xfrm>
                <a:off x="0" y="0"/>
                <a:ext cx="58024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sz="3400" b="0" i="1">
                    <a:latin typeface="Times New Roman"/>
                    <a:ea typeface="Times New Roman"/>
                    <a:cs typeface="Times New Roman"/>
                    <a:sym typeface="Times New Roman"/>
                  </a:defRPr>
                </a:pPr>
                <a:r>
                  <a:t>e</a:t>
                </a:r>
                <a:r>
                  <a:rPr i="0" baseline="-19411"/>
                  <a:t>cd</a:t>
                </a:r>
              </a:p>
            </p:txBody>
          </p:sp>
        </p:grpSp>
        <p:grpSp>
          <p:nvGrpSpPr>
            <p:cNvPr id="1459" name="成组"/>
            <p:cNvGrpSpPr/>
            <p:nvPr/>
          </p:nvGrpSpPr>
          <p:grpSpPr>
            <a:xfrm>
              <a:off x="1700531" y="4479044"/>
              <a:ext cx="688623" cy="550899"/>
              <a:chOff x="0" y="0"/>
              <a:chExt cx="688622" cy="550897"/>
            </a:xfrm>
          </p:grpSpPr>
          <p:sp>
            <p:nvSpPr>
              <p:cNvPr id="1457" name="矩形"/>
              <p:cNvSpPr/>
              <p:nvPr/>
            </p:nvSpPr>
            <p:spPr>
              <a:xfrm>
                <a:off x="0" y="0"/>
                <a:ext cx="688623" cy="550898"/>
              </a:xfrm>
              <a:prstGeom prst="rect">
                <a:avLst/>
              </a:prstGeom>
              <a:solidFill>
                <a:srgbClr val="FFFFFF"/>
              </a:solidFill>
              <a:ln w="12700" cap="flat">
                <a:noFill/>
                <a:miter lim="400000"/>
              </a:ln>
              <a:effectLst/>
            </p:spPr>
            <p:txBody>
              <a:bodyPr wrap="square" lIns="65023" tIns="65023" rIns="65023" bIns="65023" numCol="1" anchor="t">
                <a:noAutofit/>
              </a:bodyPr>
              <a:lstStyle/>
              <a:p>
                <a:pPr algn="just" defTabSz="1300480">
                  <a:defRPr sz="2800" b="0">
                    <a:latin typeface="Times New Roman"/>
                    <a:ea typeface="Times New Roman"/>
                    <a:cs typeface="Times New Roman"/>
                    <a:sym typeface="Times New Roman"/>
                  </a:defRPr>
                </a:pPr>
                <a:endParaRPr/>
              </a:p>
            </p:txBody>
          </p:sp>
          <p:sp>
            <p:nvSpPr>
              <p:cNvPr id="1458" name="U0"/>
              <p:cNvSpPr/>
              <p:nvPr/>
            </p:nvSpPr>
            <p:spPr>
              <a:xfrm>
                <a:off x="0" y="0"/>
                <a:ext cx="68862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sz="2800" b="0" i="1">
                    <a:latin typeface="Times New Roman"/>
                    <a:ea typeface="Times New Roman"/>
                    <a:cs typeface="Times New Roman"/>
                    <a:sym typeface="Times New Roman"/>
                  </a:defRPr>
                </a:pPr>
                <a:r>
                  <a:t>U</a:t>
                </a:r>
                <a:r>
                  <a:rPr i="0" baseline="-19571"/>
                  <a:t>0</a:t>
                </a:r>
              </a:p>
            </p:txBody>
          </p:sp>
        </p:grpSp>
        <p:sp>
          <p:nvSpPr>
            <p:cNvPr id="1460" name="U0"/>
            <p:cNvSpPr/>
            <p:nvPr/>
          </p:nvSpPr>
          <p:spPr>
            <a:xfrm>
              <a:off x="1691983" y="2024760"/>
              <a:ext cx="91891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sz="2800" b="0" i="1">
                  <a:latin typeface="Times New Roman"/>
                  <a:ea typeface="Times New Roman"/>
                  <a:cs typeface="Times New Roman"/>
                  <a:sym typeface="Times New Roman"/>
                </a:defRPr>
              </a:pPr>
              <a:r>
                <a:t>U</a:t>
              </a:r>
              <a:r>
                <a:rPr i="0" baseline="-19571"/>
                <a:t>0</a:t>
              </a:r>
            </a:p>
          </p:txBody>
        </p:sp>
        <p:grpSp>
          <p:nvGrpSpPr>
            <p:cNvPr id="1463" name="成组"/>
            <p:cNvGrpSpPr/>
            <p:nvPr/>
          </p:nvGrpSpPr>
          <p:grpSpPr>
            <a:xfrm>
              <a:off x="1623342" y="873759"/>
              <a:ext cx="546384" cy="589281"/>
              <a:chOff x="0" y="0"/>
              <a:chExt cx="546382" cy="589280"/>
            </a:xfrm>
          </p:grpSpPr>
          <p:sp>
            <p:nvSpPr>
              <p:cNvPr id="1461" name="矩形"/>
              <p:cNvSpPr/>
              <p:nvPr/>
            </p:nvSpPr>
            <p:spPr>
              <a:xfrm>
                <a:off x="0" y="0"/>
                <a:ext cx="546383" cy="589281"/>
              </a:xfrm>
              <a:prstGeom prst="rect">
                <a:avLst/>
              </a:prstGeom>
              <a:solidFill>
                <a:srgbClr val="FFFFFF"/>
              </a:solidFill>
              <a:ln w="12700" cap="flat">
                <a:noFill/>
                <a:miter lim="400000"/>
              </a:ln>
              <a:effectLst/>
            </p:spPr>
            <p:txBody>
              <a:bodyPr wrap="square" lIns="65023" tIns="65023" rIns="65023" bIns="65023" numCol="1" anchor="t">
                <a:noAutofit/>
              </a:bodyPr>
              <a:lstStyle/>
              <a:p>
                <a:pPr algn="just" defTabSz="1300480">
                  <a:defRPr sz="3400" b="0">
                    <a:latin typeface="Times New Roman"/>
                    <a:ea typeface="Times New Roman"/>
                    <a:cs typeface="Times New Roman"/>
                    <a:sym typeface="Times New Roman"/>
                  </a:defRPr>
                </a:pPr>
                <a:endParaRPr/>
              </a:p>
            </p:txBody>
          </p:sp>
          <p:sp>
            <p:nvSpPr>
              <p:cNvPr id="1462" name="ecd"/>
              <p:cNvSpPr/>
              <p:nvPr/>
            </p:nvSpPr>
            <p:spPr>
              <a:xfrm>
                <a:off x="0" y="0"/>
                <a:ext cx="54638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sz="3400" b="0" i="1">
                    <a:latin typeface="Times New Roman"/>
                    <a:ea typeface="Times New Roman"/>
                    <a:cs typeface="Times New Roman"/>
                    <a:sym typeface="Times New Roman"/>
                  </a:defRPr>
                </a:pPr>
                <a:r>
                  <a:t>e</a:t>
                </a:r>
                <a:r>
                  <a:rPr i="0" baseline="-19411"/>
                  <a:t>cd</a:t>
                </a:r>
              </a:p>
            </p:txBody>
          </p:sp>
        </p:grpSp>
        <p:sp>
          <p:nvSpPr>
            <p:cNvPr id="1464" name="衔铁在…"/>
            <p:cNvSpPr/>
            <p:nvPr/>
          </p:nvSpPr>
          <p:spPr>
            <a:xfrm>
              <a:off x="0" y="5540057"/>
              <a:ext cx="152625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defTabSz="1300480">
                <a:lnSpc>
                  <a:spcPct val="80000"/>
                </a:lnSpc>
                <a:defRPr sz="2800" b="0">
                  <a:latin typeface="Times New Roman"/>
                  <a:ea typeface="Times New Roman"/>
                  <a:cs typeface="Times New Roman"/>
                  <a:sym typeface="Times New Roman"/>
                </a:defRPr>
              </a:pPr>
              <a:r>
                <a:rPr>
                  <a:latin typeface="宋体"/>
                  <a:ea typeface="宋体"/>
                  <a:cs typeface="宋体"/>
                  <a:sym typeface="宋体"/>
                </a:rPr>
                <a:t>衔铁在</a:t>
              </a:r>
            </a:p>
            <a:p>
              <a:pPr defTabSz="1300480">
                <a:lnSpc>
                  <a:spcPct val="80000"/>
                </a:lnSpc>
                <a:defRPr sz="2800" b="0">
                  <a:latin typeface="Times New Roman"/>
                  <a:ea typeface="Times New Roman"/>
                  <a:cs typeface="Times New Roman"/>
                  <a:sym typeface="Times New Roman"/>
                </a:defRPr>
              </a:pPr>
              <a:r>
                <a:rPr>
                  <a:latin typeface="宋体"/>
                  <a:ea typeface="宋体"/>
                  <a:cs typeface="宋体"/>
                  <a:sym typeface="宋体"/>
                </a:rPr>
                <a:t>零位以上</a:t>
              </a:r>
            </a:p>
          </p:txBody>
        </p:sp>
        <p:sp>
          <p:nvSpPr>
            <p:cNvPr id="1465" name="衔铁在…"/>
            <p:cNvSpPr/>
            <p:nvPr/>
          </p:nvSpPr>
          <p:spPr>
            <a:xfrm>
              <a:off x="160302" y="3102186"/>
              <a:ext cx="120565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defTabSz="1300480">
                <a:lnSpc>
                  <a:spcPct val="80000"/>
                </a:lnSpc>
                <a:defRPr sz="2800" b="0">
                  <a:latin typeface="Times New Roman"/>
                  <a:ea typeface="Times New Roman"/>
                  <a:cs typeface="Times New Roman"/>
                  <a:sym typeface="Times New Roman"/>
                </a:defRPr>
              </a:pPr>
              <a:r>
                <a:rPr>
                  <a:latin typeface="宋体"/>
                  <a:ea typeface="宋体"/>
                  <a:cs typeface="宋体"/>
                  <a:sym typeface="宋体"/>
                </a:rPr>
                <a:t>衔铁在</a:t>
              </a:r>
            </a:p>
            <a:p>
              <a:pPr defTabSz="1300480">
                <a:lnSpc>
                  <a:spcPct val="80000"/>
                </a:lnSpc>
                <a:defRPr sz="2800" b="0">
                  <a:latin typeface="Times New Roman"/>
                  <a:ea typeface="Times New Roman"/>
                  <a:cs typeface="Times New Roman"/>
                  <a:sym typeface="Times New Roman"/>
                </a:defRPr>
              </a:pPr>
              <a:r>
                <a:rPr>
                  <a:latin typeface="宋体"/>
                  <a:ea typeface="宋体"/>
                  <a:cs typeface="宋体"/>
                  <a:sym typeface="宋体"/>
                </a:rPr>
                <a:t>零位</a:t>
              </a:r>
            </a:p>
          </p:txBody>
        </p:sp>
        <p:sp>
          <p:nvSpPr>
            <p:cNvPr id="1466" name="(b)"/>
            <p:cNvSpPr/>
            <p:nvPr/>
          </p:nvSpPr>
          <p:spPr>
            <a:xfrm>
              <a:off x="2544516" y="7457440"/>
              <a:ext cx="60734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b="0">
                  <a:latin typeface="Times New Roman"/>
                  <a:ea typeface="Times New Roman"/>
                  <a:cs typeface="Times New Roman"/>
                  <a:sym typeface="Times New Roman"/>
                </a:defRPr>
              </a:pPr>
              <a:r>
                <a:t>(</a:t>
              </a:r>
              <a:r>
                <a:rPr i="1"/>
                <a:t>b</a:t>
              </a:r>
              <a:r>
                <a:t>)</a:t>
              </a:r>
            </a:p>
          </p:txBody>
        </p:sp>
        <p:sp>
          <p:nvSpPr>
            <p:cNvPr id="1467" name="线条"/>
            <p:cNvSpPr/>
            <p:nvPr/>
          </p:nvSpPr>
          <p:spPr>
            <a:xfrm flipV="1">
              <a:off x="2219395" y="1869439"/>
              <a:ext cx="1" cy="541868"/>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68" name="线条"/>
            <p:cNvSpPr/>
            <p:nvPr/>
          </p:nvSpPr>
          <p:spPr>
            <a:xfrm flipV="1">
              <a:off x="2219395" y="6610773"/>
              <a:ext cx="1" cy="541868"/>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69" name="线条"/>
            <p:cNvSpPr/>
            <p:nvPr/>
          </p:nvSpPr>
          <p:spPr>
            <a:xfrm flipV="1">
              <a:off x="2219395" y="1083733"/>
              <a:ext cx="1" cy="541867"/>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70" name="线条"/>
            <p:cNvSpPr/>
            <p:nvPr/>
          </p:nvSpPr>
          <p:spPr>
            <a:xfrm flipV="1">
              <a:off x="2219395" y="243839"/>
              <a:ext cx="1" cy="541868"/>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71" name="线条"/>
            <p:cNvSpPr/>
            <p:nvPr/>
          </p:nvSpPr>
          <p:spPr>
            <a:xfrm flipV="1">
              <a:off x="2219395" y="2655146"/>
              <a:ext cx="1" cy="541868"/>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72" name="线条"/>
            <p:cNvSpPr/>
            <p:nvPr/>
          </p:nvSpPr>
          <p:spPr>
            <a:xfrm flipV="1">
              <a:off x="2219395" y="3440853"/>
              <a:ext cx="1" cy="541868"/>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73" name="线条"/>
            <p:cNvSpPr/>
            <p:nvPr/>
          </p:nvSpPr>
          <p:spPr>
            <a:xfrm flipV="1">
              <a:off x="2219395" y="4226560"/>
              <a:ext cx="1" cy="541868"/>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74" name="线条"/>
            <p:cNvSpPr/>
            <p:nvPr/>
          </p:nvSpPr>
          <p:spPr>
            <a:xfrm flipV="1">
              <a:off x="2219395" y="5039360"/>
              <a:ext cx="1" cy="541868"/>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75" name="线条"/>
            <p:cNvSpPr/>
            <p:nvPr/>
          </p:nvSpPr>
          <p:spPr>
            <a:xfrm flipV="1">
              <a:off x="2219395" y="5852160"/>
              <a:ext cx="1" cy="541868"/>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sp>
        <p:nvSpPr>
          <p:cNvPr id="1477" name="互感式传感器"/>
          <p:cNvSpPr>
            <a:spLocks noGrp="1"/>
          </p:cNvSpPr>
          <p:nvPr>
            <p:ph type="title"/>
          </p:nvPr>
        </p:nvSpPr>
        <p:spPr>
          <a:xfrm>
            <a:off x="0" y="-20332"/>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58</a:t>
            </a:fld>
            <a:endParaRPr lang="zh-CN" altLang="en-US"/>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 name="文本"/>
          <p:cNvSpPr txBox="1"/>
          <p:nvPr/>
        </p:nvSpPr>
        <p:spPr>
          <a:xfrm>
            <a:off x="363050" y="1930043"/>
            <a:ext cx="12571308" cy="462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5359" tIns="15359" rIns="15359" bIns="15359">
            <a:spAutoFit/>
          </a:bodyPr>
          <a:lstStyle>
            <a:lvl1pPr algn="just" defTabSz="1300480">
              <a:defRPr sz="2800" b="0">
                <a:latin typeface="宋体"/>
                <a:ea typeface="宋体"/>
                <a:cs typeface="宋体"/>
                <a:sym typeface="宋体"/>
              </a:defRPr>
            </a:lvl1pPr>
          </a:lstStyle>
          <a:p>
            <a:r>
              <a:t>  </a:t>
            </a:r>
          </a:p>
        </p:txBody>
      </p:sp>
      <p:grpSp>
        <p:nvGrpSpPr>
          <p:cNvPr id="1594" name="成组"/>
          <p:cNvGrpSpPr/>
          <p:nvPr/>
        </p:nvGrpSpPr>
        <p:grpSpPr>
          <a:xfrm>
            <a:off x="1350211" y="4199587"/>
            <a:ext cx="9198187" cy="4800037"/>
            <a:chOff x="0" y="0"/>
            <a:chExt cx="9198186" cy="4800035"/>
          </a:xfrm>
        </p:grpSpPr>
        <p:sp>
          <p:nvSpPr>
            <p:cNvPr id="1482" name="椭圆形"/>
            <p:cNvSpPr/>
            <p:nvPr/>
          </p:nvSpPr>
          <p:spPr>
            <a:xfrm>
              <a:off x="3856284" y="2345831"/>
              <a:ext cx="97085" cy="108374"/>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grpSp>
          <p:nvGrpSpPr>
            <p:cNvPr id="1485" name="成组"/>
            <p:cNvGrpSpPr/>
            <p:nvPr/>
          </p:nvGrpSpPr>
          <p:grpSpPr>
            <a:xfrm>
              <a:off x="4021102" y="1083733"/>
              <a:ext cx="379307" cy="467361"/>
              <a:chOff x="0" y="0"/>
              <a:chExt cx="379306" cy="467359"/>
            </a:xfrm>
          </p:grpSpPr>
          <p:sp>
            <p:nvSpPr>
              <p:cNvPr id="1483" name="矩形"/>
              <p:cNvSpPr/>
              <p:nvPr/>
            </p:nvSpPr>
            <p:spPr>
              <a:xfrm>
                <a:off x="0" y="0"/>
                <a:ext cx="379307" cy="467360"/>
              </a:xfrm>
              <a:prstGeom prst="rect">
                <a:avLst/>
              </a:prstGeom>
              <a:solidFill>
                <a:srgbClr val="FFFFFF"/>
              </a:solidFill>
              <a:ln w="12700" cap="flat">
                <a:noFill/>
                <a:miter lim="400000"/>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484" name="R"/>
              <p:cNvSpPr txBox="1"/>
              <p:nvPr/>
            </p:nvSpPr>
            <p:spPr>
              <a:xfrm>
                <a:off x="0" y="68704"/>
                <a:ext cx="379307" cy="3299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b="0" i="1">
                    <a:latin typeface="Times New Roman"/>
                    <a:ea typeface="Times New Roman"/>
                    <a:cs typeface="Times New Roman"/>
                    <a:sym typeface="Times New Roman"/>
                  </a:defRPr>
                </a:lvl1pPr>
              </a:lstStyle>
              <a:p>
                <a:r>
                  <a:t>R</a:t>
                </a:r>
              </a:p>
            </p:txBody>
          </p:sp>
        </p:grpSp>
        <p:sp>
          <p:nvSpPr>
            <p:cNvPr id="1486" name="线条"/>
            <p:cNvSpPr/>
            <p:nvPr/>
          </p:nvSpPr>
          <p:spPr>
            <a:xfrm>
              <a:off x="5494076" y="382467"/>
              <a:ext cx="1" cy="462845"/>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87" name="线条"/>
            <p:cNvSpPr/>
            <p:nvPr/>
          </p:nvSpPr>
          <p:spPr>
            <a:xfrm>
              <a:off x="4785134" y="588376"/>
              <a:ext cx="104535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88" name="i1"/>
            <p:cNvSpPr txBox="1"/>
            <p:nvPr/>
          </p:nvSpPr>
          <p:spPr>
            <a:xfrm>
              <a:off x="8055750" y="96658"/>
              <a:ext cx="379308"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i</a:t>
              </a:r>
              <a:r>
                <a:rPr i="0" baseline="-20250"/>
                <a:t>1</a:t>
              </a:r>
            </a:p>
          </p:txBody>
        </p:sp>
        <p:sp>
          <p:nvSpPr>
            <p:cNvPr id="1489" name="线条"/>
            <p:cNvSpPr/>
            <p:nvPr/>
          </p:nvSpPr>
          <p:spPr>
            <a:xfrm>
              <a:off x="1901048" y="932462"/>
              <a:ext cx="159233" cy="2011681"/>
            </a:xfrm>
            <a:custGeom>
              <a:avLst/>
              <a:gdLst/>
              <a:ahLst/>
              <a:cxnLst>
                <a:cxn ang="0">
                  <a:pos x="wd2" y="hd2"/>
                </a:cxn>
                <a:cxn ang="5400000">
                  <a:pos x="wd2" y="hd2"/>
                </a:cxn>
                <a:cxn ang="10800000">
                  <a:pos x="wd2" y="hd2"/>
                </a:cxn>
                <a:cxn ang="16200000">
                  <a:pos x="wd2" y="hd2"/>
                </a:cxn>
              </a:cxnLst>
              <a:rect l="0" t="0" r="r" b="b"/>
              <a:pathLst>
                <a:path w="21158" h="21600" extrusionOk="0">
                  <a:moveTo>
                    <a:pt x="0" y="0"/>
                  </a:moveTo>
                  <a:lnTo>
                    <a:pt x="0" y="5763"/>
                  </a:lnTo>
                  <a:cubicBezTo>
                    <a:pt x="3600" y="7061"/>
                    <a:pt x="21150" y="7303"/>
                    <a:pt x="21150" y="7809"/>
                  </a:cubicBezTo>
                  <a:cubicBezTo>
                    <a:pt x="21150" y="8314"/>
                    <a:pt x="0" y="8534"/>
                    <a:pt x="0" y="8842"/>
                  </a:cubicBezTo>
                  <a:cubicBezTo>
                    <a:pt x="0" y="9150"/>
                    <a:pt x="20700" y="9392"/>
                    <a:pt x="21150" y="9656"/>
                  </a:cubicBezTo>
                  <a:cubicBezTo>
                    <a:pt x="21600" y="9920"/>
                    <a:pt x="2250" y="10184"/>
                    <a:pt x="2250" y="10492"/>
                  </a:cubicBezTo>
                  <a:cubicBezTo>
                    <a:pt x="2250" y="10800"/>
                    <a:pt x="21150" y="11218"/>
                    <a:pt x="21150" y="11526"/>
                  </a:cubicBezTo>
                  <a:cubicBezTo>
                    <a:pt x="21150" y="11834"/>
                    <a:pt x="2250" y="12010"/>
                    <a:pt x="2250" y="12340"/>
                  </a:cubicBezTo>
                  <a:cubicBezTo>
                    <a:pt x="2250" y="12670"/>
                    <a:pt x="20925" y="13242"/>
                    <a:pt x="21150" y="13571"/>
                  </a:cubicBezTo>
                  <a:cubicBezTo>
                    <a:pt x="21375" y="13901"/>
                    <a:pt x="4275" y="14077"/>
                    <a:pt x="4275" y="14385"/>
                  </a:cubicBezTo>
                  <a:cubicBezTo>
                    <a:pt x="4275" y="14693"/>
                    <a:pt x="21150" y="14979"/>
                    <a:pt x="21150" y="15419"/>
                  </a:cubicBezTo>
                  <a:cubicBezTo>
                    <a:pt x="21150" y="15859"/>
                    <a:pt x="6975" y="16035"/>
                    <a:pt x="4275" y="17069"/>
                  </a:cubicBezTo>
                  <a:lnTo>
                    <a:pt x="4275" y="21600"/>
                  </a:lnTo>
                </a:path>
              </a:pathLst>
            </a:cu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sz="3800" b="0">
                  <a:latin typeface="黑体"/>
                  <a:ea typeface="黑体"/>
                  <a:cs typeface="黑体"/>
                  <a:sym typeface="黑体"/>
                </a:defRPr>
              </a:pPr>
              <a:endParaRPr/>
            </a:p>
          </p:txBody>
        </p:sp>
        <p:sp>
          <p:nvSpPr>
            <p:cNvPr id="1490" name="线条"/>
            <p:cNvSpPr/>
            <p:nvPr/>
          </p:nvSpPr>
          <p:spPr>
            <a:xfrm>
              <a:off x="566702" y="932462"/>
              <a:ext cx="1336605" cy="2011681"/>
            </a:xfrm>
            <a:custGeom>
              <a:avLst/>
              <a:gdLst/>
              <a:ahLst/>
              <a:cxnLst>
                <a:cxn ang="0">
                  <a:pos x="wd2" y="hd2"/>
                </a:cxn>
                <a:cxn ang="5400000">
                  <a:pos x="wd2" y="hd2"/>
                </a:cxn>
                <a:cxn ang="10800000">
                  <a:pos x="wd2" y="hd2"/>
                </a:cxn>
                <a:cxn ang="16200000">
                  <a:pos x="wd2" y="hd2"/>
                </a:cxn>
              </a:cxnLst>
              <a:rect l="0" t="0" r="r" b="b"/>
              <a:pathLst>
                <a:path w="21600" h="21600" extrusionOk="0">
                  <a:moveTo>
                    <a:pt x="21518" y="0"/>
                  </a:moveTo>
                  <a:lnTo>
                    <a:pt x="0" y="0"/>
                  </a:lnTo>
                  <a:lnTo>
                    <a:pt x="0" y="21600"/>
                  </a:lnTo>
                  <a:lnTo>
                    <a:pt x="21600" y="21600"/>
                  </a:lnTo>
                </a:path>
              </a:pathLst>
            </a:custGeom>
            <a:noFill/>
            <a:ln w="12700" cap="flat">
              <a:solidFill>
                <a:srgbClr val="000000"/>
              </a:solidFill>
              <a:prstDash val="solid"/>
              <a:round/>
            </a:ln>
            <a:effectLst/>
          </p:spPr>
          <p:txBody>
            <a:bodyPr wrap="square" lIns="65023" tIns="65023" rIns="65023" bIns="65023" numCol="1" anchor="ctr">
              <a:noAutofit/>
            </a:bodyPr>
            <a:lstStyle/>
            <a:p>
              <a:pPr defTabSz="1300480">
                <a:defRPr sz="3800" b="0">
                  <a:latin typeface="黑体"/>
                  <a:ea typeface="黑体"/>
                  <a:cs typeface="黑体"/>
                  <a:sym typeface="黑体"/>
                </a:defRPr>
              </a:pPr>
              <a:endParaRPr/>
            </a:p>
          </p:txBody>
        </p:sp>
        <p:grpSp>
          <p:nvGrpSpPr>
            <p:cNvPr id="1493" name="成组"/>
            <p:cNvGrpSpPr/>
            <p:nvPr/>
          </p:nvGrpSpPr>
          <p:grpSpPr>
            <a:xfrm>
              <a:off x="223520" y="1526257"/>
              <a:ext cx="675076" cy="751841"/>
              <a:chOff x="0" y="0"/>
              <a:chExt cx="675075" cy="751840"/>
            </a:xfrm>
          </p:grpSpPr>
          <p:sp>
            <p:nvSpPr>
              <p:cNvPr id="1491" name="椭圆形"/>
              <p:cNvSpPr/>
              <p:nvPr/>
            </p:nvSpPr>
            <p:spPr>
              <a:xfrm>
                <a:off x="0" y="0"/>
                <a:ext cx="675076" cy="751841"/>
              </a:xfrm>
              <a:prstGeom prst="ellipse">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492" name="～"/>
              <p:cNvSpPr txBox="1"/>
              <p:nvPr/>
            </p:nvSpPr>
            <p:spPr>
              <a:xfrm>
                <a:off x="187048" y="172051"/>
                <a:ext cx="404706" cy="419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grpSp>
        <p:sp>
          <p:nvSpPr>
            <p:cNvPr id="1494" name="矩形"/>
            <p:cNvSpPr/>
            <p:nvPr/>
          </p:nvSpPr>
          <p:spPr>
            <a:xfrm>
              <a:off x="2230684" y="1122115"/>
              <a:ext cx="298028" cy="1560126"/>
            </a:xfrm>
            <a:prstGeom prst="rect">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495" name="线条"/>
            <p:cNvSpPr/>
            <p:nvPr/>
          </p:nvSpPr>
          <p:spPr>
            <a:xfrm flipH="1">
              <a:off x="2363893" y="2682240"/>
              <a:ext cx="1" cy="107696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496" name="线条"/>
            <p:cNvSpPr/>
            <p:nvPr/>
          </p:nvSpPr>
          <p:spPr>
            <a:xfrm flipH="1">
              <a:off x="2864164" y="591537"/>
              <a:ext cx="170290" cy="1345637"/>
            </a:xfrm>
            <a:custGeom>
              <a:avLst/>
              <a:gdLst/>
              <a:ahLst/>
              <a:cxnLst>
                <a:cxn ang="0">
                  <a:pos x="wd2" y="hd2"/>
                </a:cxn>
                <a:cxn ang="5400000">
                  <a:pos x="wd2" y="hd2"/>
                </a:cxn>
                <a:cxn ang="10800000">
                  <a:pos x="wd2" y="hd2"/>
                </a:cxn>
                <a:cxn ang="16200000">
                  <a:pos x="wd2" y="hd2"/>
                </a:cxn>
              </a:cxnLst>
              <a:rect l="0" t="0" r="r" b="b"/>
              <a:pathLst>
                <a:path w="21158" h="21600" extrusionOk="0">
                  <a:moveTo>
                    <a:pt x="0" y="0"/>
                  </a:moveTo>
                  <a:lnTo>
                    <a:pt x="0" y="5763"/>
                  </a:lnTo>
                  <a:cubicBezTo>
                    <a:pt x="3600" y="7061"/>
                    <a:pt x="21150" y="7303"/>
                    <a:pt x="21150" y="7809"/>
                  </a:cubicBezTo>
                  <a:cubicBezTo>
                    <a:pt x="21150" y="8314"/>
                    <a:pt x="0" y="8534"/>
                    <a:pt x="0" y="8842"/>
                  </a:cubicBezTo>
                  <a:cubicBezTo>
                    <a:pt x="0" y="9150"/>
                    <a:pt x="20700" y="9392"/>
                    <a:pt x="21150" y="9656"/>
                  </a:cubicBezTo>
                  <a:cubicBezTo>
                    <a:pt x="21600" y="9920"/>
                    <a:pt x="2250" y="10184"/>
                    <a:pt x="2250" y="10492"/>
                  </a:cubicBezTo>
                  <a:cubicBezTo>
                    <a:pt x="2250" y="10800"/>
                    <a:pt x="21150" y="11218"/>
                    <a:pt x="21150" y="11526"/>
                  </a:cubicBezTo>
                  <a:cubicBezTo>
                    <a:pt x="21150" y="11834"/>
                    <a:pt x="2250" y="12010"/>
                    <a:pt x="2250" y="12340"/>
                  </a:cubicBezTo>
                  <a:cubicBezTo>
                    <a:pt x="2250" y="12670"/>
                    <a:pt x="20925" y="13242"/>
                    <a:pt x="21150" y="13571"/>
                  </a:cubicBezTo>
                  <a:cubicBezTo>
                    <a:pt x="21375" y="13901"/>
                    <a:pt x="4275" y="14077"/>
                    <a:pt x="4275" y="14385"/>
                  </a:cubicBezTo>
                  <a:cubicBezTo>
                    <a:pt x="4275" y="14693"/>
                    <a:pt x="21150" y="14979"/>
                    <a:pt x="21150" y="15419"/>
                  </a:cubicBezTo>
                  <a:cubicBezTo>
                    <a:pt x="21150" y="15859"/>
                    <a:pt x="6975" y="16035"/>
                    <a:pt x="4275" y="17069"/>
                  </a:cubicBezTo>
                  <a:lnTo>
                    <a:pt x="4275" y="21600"/>
                  </a:lnTo>
                </a:path>
              </a:pathLst>
            </a:cu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sz="3800" b="0">
                  <a:latin typeface="黑体"/>
                  <a:ea typeface="黑体"/>
                  <a:cs typeface="黑体"/>
                  <a:sym typeface="黑体"/>
                </a:defRPr>
              </a:pPr>
              <a:endParaRPr/>
            </a:p>
          </p:txBody>
        </p:sp>
        <p:sp>
          <p:nvSpPr>
            <p:cNvPr id="1497" name="线条"/>
            <p:cNvSpPr/>
            <p:nvPr/>
          </p:nvSpPr>
          <p:spPr>
            <a:xfrm flipH="1">
              <a:off x="2864164" y="2413564"/>
              <a:ext cx="170290" cy="1345637"/>
            </a:xfrm>
            <a:custGeom>
              <a:avLst/>
              <a:gdLst/>
              <a:ahLst/>
              <a:cxnLst>
                <a:cxn ang="0">
                  <a:pos x="wd2" y="hd2"/>
                </a:cxn>
                <a:cxn ang="5400000">
                  <a:pos x="wd2" y="hd2"/>
                </a:cxn>
                <a:cxn ang="10800000">
                  <a:pos x="wd2" y="hd2"/>
                </a:cxn>
                <a:cxn ang="16200000">
                  <a:pos x="wd2" y="hd2"/>
                </a:cxn>
              </a:cxnLst>
              <a:rect l="0" t="0" r="r" b="b"/>
              <a:pathLst>
                <a:path w="21158" h="21600" extrusionOk="0">
                  <a:moveTo>
                    <a:pt x="0" y="0"/>
                  </a:moveTo>
                  <a:lnTo>
                    <a:pt x="0" y="5763"/>
                  </a:lnTo>
                  <a:cubicBezTo>
                    <a:pt x="3600" y="7061"/>
                    <a:pt x="21150" y="7303"/>
                    <a:pt x="21150" y="7809"/>
                  </a:cubicBezTo>
                  <a:cubicBezTo>
                    <a:pt x="21150" y="8314"/>
                    <a:pt x="0" y="8534"/>
                    <a:pt x="0" y="8842"/>
                  </a:cubicBezTo>
                  <a:cubicBezTo>
                    <a:pt x="0" y="9150"/>
                    <a:pt x="20700" y="9392"/>
                    <a:pt x="21150" y="9656"/>
                  </a:cubicBezTo>
                  <a:cubicBezTo>
                    <a:pt x="21600" y="9920"/>
                    <a:pt x="2250" y="10184"/>
                    <a:pt x="2250" y="10492"/>
                  </a:cubicBezTo>
                  <a:cubicBezTo>
                    <a:pt x="2250" y="10800"/>
                    <a:pt x="21150" y="11218"/>
                    <a:pt x="21150" y="11526"/>
                  </a:cubicBezTo>
                  <a:cubicBezTo>
                    <a:pt x="21150" y="11834"/>
                    <a:pt x="2250" y="12010"/>
                    <a:pt x="2250" y="12340"/>
                  </a:cubicBezTo>
                  <a:cubicBezTo>
                    <a:pt x="2250" y="12670"/>
                    <a:pt x="20925" y="13242"/>
                    <a:pt x="21150" y="13571"/>
                  </a:cubicBezTo>
                  <a:cubicBezTo>
                    <a:pt x="21375" y="13901"/>
                    <a:pt x="4275" y="14077"/>
                    <a:pt x="4275" y="14385"/>
                  </a:cubicBezTo>
                  <a:cubicBezTo>
                    <a:pt x="4275" y="14693"/>
                    <a:pt x="21150" y="14979"/>
                    <a:pt x="21150" y="15419"/>
                  </a:cubicBezTo>
                  <a:cubicBezTo>
                    <a:pt x="21150" y="15859"/>
                    <a:pt x="6975" y="16035"/>
                    <a:pt x="4275" y="17069"/>
                  </a:cubicBezTo>
                  <a:lnTo>
                    <a:pt x="4275" y="21600"/>
                  </a:lnTo>
                </a:path>
              </a:pathLst>
            </a:cu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sz="3800" b="0">
                  <a:latin typeface="黑体"/>
                  <a:ea typeface="黑体"/>
                  <a:cs typeface="黑体"/>
                  <a:sym typeface="黑体"/>
                </a:defRPr>
              </a:pPr>
              <a:endParaRPr/>
            </a:p>
          </p:txBody>
        </p:sp>
        <p:sp>
          <p:nvSpPr>
            <p:cNvPr id="1498" name="线条"/>
            <p:cNvSpPr/>
            <p:nvPr/>
          </p:nvSpPr>
          <p:spPr>
            <a:xfrm>
              <a:off x="3034453" y="1937173"/>
              <a:ext cx="476392" cy="18220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12700" cap="flat">
              <a:solidFill>
                <a:srgbClr val="000000"/>
              </a:solidFill>
              <a:prstDash val="solid"/>
              <a:round/>
            </a:ln>
            <a:effectLst/>
          </p:spPr>
          <p:txBody>
            <a:bodyPr wrap="square" lIns="65023" tIns="65023" rIns="65023" bIns="65023" numCol="1" anchor="ctr">
              <a:noAutofit/>
            </a:bodyPr>
            <a:lstStyle/>
            <a:p>
              <a:pPr defTabSz="1300480">
                <a:defRPr sz="3800" b="0">
                  <a:latin typeface="黑体"/>
                  <a:ea typeface="黑体"/>
                  <a:cs typeface="黑体"/>
                  <a:sym typeface="黑体"/>
                </a:defRPr>
              </a:pPr>
              <a:endParaRPr/>
            </a:p>
          </p:txBody>
        </p:sp>
        <p:sp>
          <p:nvSpPr>
            <p:cNvPr id="1499" name="线条"/>
            <p:cNvSpPr/>
            <p:nvPr/>
          </p:nvSpPr>
          <p:spPr>
            <a:xfrm>
              <a:off x="3034453" y="591537"/>
              <a:ext cx="556768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00" name="椭圆形"/>
            <p:cNvSpPr/>
            <p:nvPr/>
          </p:nvSpPr>
          <p:spPr>
            <a:xfrm>
              <a:off x="8608907" y="541866"/>
              <a:ext cx="97085" cy="108375"/>
            </a:xfrm>
            <a:prstGeom prst="ellipse">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01" name="椭圆形"/>
            <p:cNvSpPr/>
            <p:nvPr/>
          </p:nvSpPr>
          <p:spPr>
            <a:xfrm>
              <a:off x="3863058" y="541866"/>
              <a:ext cx="97085" cy="108375"/>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02" name="e1"/>
            <p:cNvSpPr txBox="1"/>
            <p:nvPr/>
          </p:nvSpPr>
          <p:spPr>
            <a:xfrm>
              <a:off x="0" y="1198453"/>
              <a:ext cx="379307"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e</a:t>
              </a:r>
              <a:r>
                <a:rPr i="0" baseline="-20250"/>
                <a:t>1</a:t>
              </a:r>
            </a:p>
          </p:txBody>
        </p:sp>
        <p:grpSp>
          <p:nvGrpSpPr>
            <p:cNvPr id="1505" name="成组"/>
            <p:cNvGrpSpPr/>
            <p:nvPr/>
          </p:nvGrpSpPr>
          <p:grpSpPr>
            <a:xfrm>
              <a:off x="7434862" y="702168"/>
              <a:ext cx="379308" cy="467361"/>
              <a:chOff x="0" y="0"/>
              <a:chExt cx="379306" cy="467359"/>
            </a:xfrm>
          </p:grpSpPr>
          <p:sp>
            <p:nvSpPr>
              <p:cNvPr id="1503" name="矩形"/>
              <p:cNvSpPr/>
              <p:nvPr/>
            </p:nvSpPr>
            <p:spPr>
              <a:xfrm>
                <a:off x="0" y="0"/>
                <a:ext cx="379307" cy="467360"/>
              </a:xfrm>
              <a:prstGeom prst="rect">
                <a:avLst/>
              </a:prstGeom>
              <a:solidFill>
                <a:srgbClr val="FFFFFF"/>
              </a:solidFill>
              <a:ln w="12700" cap="flat">
                <a:noFill/>
                <a:miter lim="400000"/>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04" name="R1"/>
              <p:cNvSpPr txBox="1"/>
              <p:nvPr/>
            </p:nvSpPr>
            <p:spPr>
              <a:xfrm>
                <a:off x="0" y="46987"/>
                <a:ext cx="379307" cy="373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R</a:t>
                </a:r>
                <a:r>
                  <a:rPr i="0" baseline="-20250"/>
                  <a:t>1</a:t>
                </a:r>
              </a:p>
            </p:txBody>
          </p:sp>
        </p:grpSp>
        <p:sp>
          <p:nvSpPr>
            <p:cNvPr id="1506" name="线条"/>
            <p:cNvSpPr/>
            <p:nvPr/>
          </p:nvSpPr>
          <p:spPr>
            <a:xfrm>
              <a:off x="7839004" y="562186"/>
              <a:ext cx="1" cy="184686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07" name="矩形"/>
            <p:cNvSpPr/>
            <p:nvPr/>
          </p:nvSpPr>
          <p:spPr>
            <a:xfrm>
              <a:off x="7771271" y="742808"/>
              <a:ext cx="133210" cy="535095"/>
            </a:xfrm>
            <a:prstGeom prst="rect">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08" name="矩形"/>
            <p:cNvSpPr/>
            <p:nvPr/>
          </p:nvSpPr>
          <p:spPr>
            <a:xfrm>
              <a:off x="7771271" y="1641404"/>
              <a:ext cx="133210" cy="535094"/>
            </a:xfrm>
            <a:prstGeom prst="rect">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09" name="R2"/>
            <p:cNvSpPr txBox="1"/>
            <p:nvPr/>
          </p:nvSpPr>
          <p:spPr>
            <a:xfrm>
              <a:off x="7405511" y="1681618"/>
              <a:ext cx="379308"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R</a:t>
              </a:r>
              <a:r>
                <a:rPr i="0" baseline="-20250"/>
                <a:t>2</a:t>
              </a:r>
            </a:p>
          </p:txBody>
        </p:sp>
        <p:sp>
          <p:nvSpPr>
            <p:cNvPr id="1510" name="线条"/>
            <p:cNvSpPr/>
            <p:nvPr/>
          </p:nvSpPr>
          <p:spPr>
            <a:xfrm>
              <a:off x="3014133" y="1939431"/>
              <a:ext cx="49671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11" name="线条"/>
            <p:cNvSpPr/>
            <p:nvPr/>
          </p:nvSpPr>
          <p:spPr>
            <a:xfrm>
              <a:off x="3034453" y="2413564"/>
              <a:ext cx="5657992" cy="2258"/>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12" name="线条"/>
            <p:cNvSpPr/>
            <p:nvPr/>
          </p:nvSpPr>
          <p:spPr>
            <a:xfrm>
              <a:off x="3908213" y="591537"/>
              <a:ext cx="1" cy="182428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13" name="矩形"/>
            <p:cNvSpPr/>
            <p:nvPr/>
          </p:nvSpPr>
          <p:spPr>
            <a:xfrm>
              <a:off x="3847253" y="1196622"/>
              <a:ext cx="130952" cy="686365"/>
            </a:xfrm>
            <a:prstGeom prst="rect">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14" name="线条"/>
            <p:cNvSpPr/>
            <p:nvPr/>
          </p:nvSpPr>
          <p:spPr>
            <a:xfrm rot="5400000">
              <a:off x="5261045" y="2230260"/>
              <a:ext cx="256541" cy="1413370"/>
            </a:xfrm>
            <a:custGeom>
              <a:avLst/>
              <a:gdLst/>
              <a:ahLst/>
              <a:cxnLst>
                <a:cxn ang="0">
                  <a:pos x="wd2" y="hd2"/>
                </a:cxn>
                <a:cxn ang="5400000">
                  <a:pos x="wd2" y="hd2"/>
                </a:cxn>
                <a:cxn ang="10800000">
                  <a:pos x="wd2" y="hd2"/>
                </a:cxn>
                <a:cxn ang="16200000">
                  <a:pos x="wd2" y="hd2"/>
                </a:cxn>
              </a:cxnLst>
              <a:rect l="0" t="0" r="r" b="b"/>
              <a:pathLst>
                <a:path w="21158" h="21600" extrusionOk="0">
                  <a:moveTo>
                    <a:pt x="0" y="0"/>
                  </a:moveTo>
                  <a:lnTo>
                    <a:pt x="0" y="5763"/>
                  </a:lnTo>
                  <a:cubicBezTo>
                    <a:pt x="3600" y="7061"/>
                    <a:pt x="21150" y="7303"/>
                    <a:pt x="21150" y="7809"/>
                  </a:cubicBezTo>
                  <a:cubicBezTo>
                    <a:pt x="21150" y="8314"/>
                    <a:pt x="0" y="8534"/>
                    <a:pt x="0" y="8842"/>
                  </a:cubicBezTo>
                  <a:cubicBezTo>
                    <a:pt x="0" y="9150"/>
                    <a:pt x="20700" y="9392"/>
                    <a:pt x="21150" y="9656"/>
                  </a:cubicBezTo>
                  <a:cubicBezTo>
                    <a:pt x="21600" y="9920"/>
                    <a:pt x="2250" y="10184"/>
                    <a:pt x="2250" y="10492"/>
                  </a:cubicBezTo>
                  <a:cubicBezTo>
                    <a:pt x="2250" y="10800"/>
                    <a:pt x="21150" y="11218"/>
                    <a:pt x="21150" y="11526"/>
                  </a:cubicBezTo>
                  <a:cubicBezTo>
                    <a:pt x="21150" y="11834"/>
                    <a:pt x="2250" y="12010"/>
                    <a:pt x="2250" y="12340"/>
                  </a:cubicBezTo>
                  <a:cubicBezTo>
                    <a:pt x="2250" y="12670"/>
                    <a:pt x="20925" y="13242"/>
                    <a:pt x="21150" y="13571"/>
                  </a:cubicBezTo>
                  <a:cubicBezTo>
                    <a:pt x="21375" y="13901"/>
                    <a:pt x="4275" y="14077"/>
                    <a:pt x="4275" y="14385"/>
                  </a:cubicBezTo>
                  <a:cubicBezTo>
                    <a:pt x="4275" y="14693"/>
                    <a:pt x="21150" y="14979"/>
                    <a:pt x="21150" y="15419"/>
                  </a:cubicBezTo>
                  <a:cubicBezTo>
                    <a:pt x="21150" y="15859"/>
                    <a:pt x="6975" y="16035"/>
                    <a:pt x="4275" y="17069"/>
                  </a:cubicBezTo>
                  <a:lnTo>
                    <a:pt x="4275" y="21600"/>
                  </a:lnTo>
                </a:path>
              </a:pathLst>
            </a:custGeom>
            <a:noFill/>
            <a:ln w="12700" cap="flat">
              <a:solidFill>
                <a:srgbClr val="000000"/>
              </a:solidFill>
              <a:prstDash val="solid"/>
              <a:round/>
            </a:ln>
            <a:effectLst/>
          </p:spPr>
          <p:txBody>
            <a:bodyPr wrap="square" lIns="65023" tIns="65023" rIns="65023" bIns="65023" numCol="1" anchor="ctr">
              <a:noAutofit/>
            </a:bodyPr>
            <a:lstStyle/>
            <a:p>
              <a:pPr defTabSz="1300480">
                <a:defRPr sz="3800" b="0">
                  <a:latin typeface="黑体"/>
                  <a:ea typeface="黑体"/>
                  <a:cs typeface="黑体"/>
                  <a:sym typeface="黑体"/>
                </a:defRPr>
              </a:pPr>
              <a:endParaRPr/>
            </a:p>
          </p:txBody>
        </p:sp>
        <p:sp>
          <p:nvSpPr>
            <p:cNvPr id="1515" name="线条"/>
            <p:cNvSpPr/>
            <p:nvPr/>
          </p:nvSpPr>
          <p:spPr>
            <a:xfrm rot="5400000" flipH="1">
              <a:off x="5272334" y="2739108"/>
              <a:ext cx="256541" cy="1413370"/>
            </a:xfrm>
            <a:custGeom>
              <a:avLst/>
              <a:gdLst/>
              <a:ahLst/>
              <a:cxnLst>
                <a:cxn ang="0">
                  <a:pos x="wd2" y="hd2"/>
                </a:cxn>
                <a:cxn ang="5400000">
                  <a:pos x="wd2" y="hd2"/>
                </a:cxn>
                <a:cxn ang="10800000">
                  <a:pos x="wd2" y="hd2"/>
                </a:cxn>
                <a:cxn ang="16200000">
                  <a:pos x="wd2" y="hd2"/>
                </a:cxn>
              </a:cxnLst>
              <a:rect l="0" t="0" r="r" b="b"/>
              <a:pathLst>
                <a:path w="21158" h="21600" extrusionOk="0">
                  <a:moveTo>
                    <a:pt x="0" y="0"/>
                  </a:moveTo>
                  <a:lnTo>
                    <a:pt x="0" y="5763"/>
                  </a:lnTo>
                  <a:cubicBezTo>
                    <a:pt x="3600" y="7061"/>
                    <a:pt x="21150" y="7303"/>
                    <a:pt x="21150" y="7809"/>
                  </a:cubicBezTo>
                  <a:cubicBezTo>
                    <a:pt x="21150" y="8314"/>
                    <a:pt x="0" y="8534"/>
                    <a:pt x="0" y="8842"/>
                  </a:cubicBezTo>
                  <a:cubicBezTo>
                    <a:pt x="0" y="9150"/>
                    <a:pt x="20700" y="9392"/>
                    <a:pt x="21150" y="9656"/>
                  </a:cubicBezTo>
                  <a:cubicBezTo>
                    <a:pt x="21600" y="9920"/>
                    <a:pt x="2250" y="10184"/>
                    <a:pt x="2250" y="10492"/>
                  </a:cubicBezTo>
                  <a:cubicBezTo>
                    <a:pt x="2250" y="10800"/>
                    <a:pt x="21150" y="11218"/>
                    <a:pt x="21150" y="11526"/>
                  </a:cubicBezTo>
                  <a:cubicBezTo>
                    <a:pt x="21150" y="11834"/>
                    <a:pt x="2250" y="12010"/>
                    <a:pt x="2250" y="12340"/>
                  </a:cubicBezTo>
                  <a:cubicBezTo>
                    <a:pt x="2250" y="12670"/>
                    <a:pt x="20925" y="13242"/>
                    <a:pt x="21150" y="13571"/>
                  </a:cubicBezTo>
                  <a:cubicBezTo>
                    <a:pt x="21375" y="13901"/>
                    <a:pt x="4275" y="14077"/>
                    <a:pt x="4275" y="14385"/>
                  </a:cubicBezTo>
                  <a:cubicBezTo>
                    <a:pt x="4275" y="14693"/>
                    <a:pt x="21150" y="14979"/>
                    <a:pt x="21150" y="15419"/>
                  </a:cubicBezTo>
                  <a:cubicBezTo>
                    <a:pt x="21150" y="15859"/>
                    <a:pt x="6975" y="16035"/>
                    <a:pt x="4275" y="17069"/>
                  </a:cubicBezTo>
                  <a:lnTo>
                    <a:pt x="4275" y="21600"/>
                  </a:lnTo>
                </a:path>
              </a:pathLst>
            </a:custGeom>
            <a:noFill/>
            <a:ln w="12700" cap="flat">
              <a:solidFill>
                <a:srgbClr val="000000"/>
              </a:solidFill>
              <a:prstDash val="solid"/>
              <a:round/>
            </a:ln>
            <a:effectLst/>
          </p:spPr>
          <p:txBody>
            <a:bodyPr wrap="square" lIns="65023" tIns="65023" rIns="65023" bIns="65023" numCol="1" anchor="ctr">
              <a:noAutofit/>
            </a:bodyPr>
            <a:lstStyle/>
            <a:p>
              <a:pPr defTabSz="1300480">
                <a:defRPr sz="3800" b="0">
                  <a:latin typeface="黑体"/>
                  <a:ea typeface="黑体"/>
                  <a:cs typeface="黑体"/>
                  <a:sym typeface="黑体"/>
                </a:defRPr>
              </a:pPr>
              <a:endParaRPr/>
            </a:p>
          </p:txBody>
        </p:sp>
        <p:sp>
          <p:nvSpPr>
            <p:cNvPr id="1516" name="线条"/>
            <p:cNvSpPr/>
            <p:nvPr/>
          </p:nvSpPr>
          <p:spPr>
            <a:xfrm>
              <a:off x="1393048" y="932462"/>
              <a:ext cx="3300872" cy="30163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567" y="18717"/>
                  </a:lnTo>
                </a:path>
              </a:pathLst>
            </a:custGeom>
            <a:noFill/>
            <a:ln w="12700" cap="flat">
              <a:solidFill>
                <a:srgbClr val="000000"/>
              </a:solidFill>
              <a:prstDash val="solid"/>
              <a:round/>
            </a:ln>
            <a:effectLst/>
          </p:spPr>
          <p:txBody>
            <a:bodyPr wrap="square" lIns="65023" tIns="65023" rIns="65023" bIns="65023" numCol="1" anchor="ctr">
              <a:noAutofit/>
            </a:bodyPr>
            <a:lstStyle/>
            <a:p>
              <a:pPr defTabSz="1300480">
                <a:defRPr sz="3800" b="0">
                  <a:latin typeface="黑体"/>
                  <a:ea typeface="黑体"/>
                  <a:cs typeface="黑体"/>
                  <a:sym typeface="黑体"/>
                </a:defRPr>
              </a:pPr>
              <a:endParaRPr/>
            </a:p>
          </p:txBody>
        </p:sp>
        <p:sp>
          <p:nvSpPr>
            <p:cNvPr id="1517" name="线条"/>
            <p:cNvSpPr/>
            <p:nvPr/>
          </p:nvSpPr>
          <p:spPr>
            <a:xfrm>
              <a:off x="4897120" y="3178951"/>
              <a:ext cx="905369" cy="1"/>
            </a:xfrm>
            <a:prstGeom prst="line">
              <a:avLst/>
            </a:prstGeom>
            <a:noFill/>
            <a:ln w="508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18" name="线条"/>
            <p:cNvSpPr/>
            <p:nvPr/>
          </p:nvSpPr>
          <p:spPr>
            <a:xfrm>
              <a:off x="3953369" y="1569155"/>
              <a:ext cx="740552" cy="12846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302" y="0"/>
                  </a:lnTo>
                  <a:lnTo>
                    <a:pt x="0" y="0"/>
                  </a:lnTo>
                </a:path>
              </a:pathLst>
            </a:custGeom>
            <a:noFill/>
            <a:ln w="12700" cap="flat">
              <a:solidFill>
                <a:srgbClr val="000000"/>
              </a:solidFill>
              <a:prstDash val="solid"/>
              <a:round/>
              <a:tailEnd type="triangle" w="med" len="med"/>
            </a:ln>
            <a:effectLst/>
          </p:spPr>
          <p:txBody>
            <a:bodyPr wrap="square" lIns="65023" tIns="65023" rIns="65023" bIns="65023" numCol="1" anchor="ctr">
              <a:noAutofit/>
            </a:bodyPr>
            <a:lstStyle/>
            <a:p>
              <a:pPr defTabSz="1300480">
                <a:defRPr sz="3800" b="0">
                  <a:latin typeface="黑体"/>
                  <a:ea typeface="黑体"/>
                  <a:cs typeface="黑体"/>
                  <a:sym typeface="黑体"/>
                </a:defRPr>
              </a:pPr>
              <a:endParaRPr/>
            </a:p>
          </p:txBody>
        </p:sp>
        <p:grpSp>
          <p:nvGrpSpPr>
            <p:cNvPr id="1521" name="成组"/>
            <p:cNvGrpSpPr/>
            <p:nvPr/>
          </p:nvGrpSpPr>
          <p:grpSpPr>
            <a:xfrm>
              <a:off x="6883964" y="934268"/>
              <a:ext cx="340925" cy="133210"/>
              <a:chOff x="0" y="0"/>
              <a:chExt cx="340924" cy="133208"/>
            </a:xfrm>
          </p:grpSpPr>
          <p:sp>
            <p:nvSpPr>
              <p:cNvPr id="1519" name="线条"/>
              <p:cNvSpPr/>
              <p:nvPr/>
            </p:nvSpPr>
            <p:spPr>
              <a:xfrm flipH="1" flipV="1">
                <a:off x="-1" y="133208"/>
                <a:ext cx="340926"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20" name="线条"/>
              <p:cNvSpPr/>
              <p:nvPr/>
            </p:nvSpPr>
            <p:spPr>
              <a:xfrm flipH="1" flipV="1">
                <a:off x="-1" y="0"/>
                <a:ext cx="340926"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nvGrpSpPr>
            <p:cNvPr id="1524" name="成组"/>
            <p:cNvGrpSpPr/>
            <p:nvPr/>
          </p:nvGrpSpPr>
          <p:grpSpPr>
            <a:xfrm>
              <a:off x="6908799" y="1884792"/>
              <a:ext cx="343184" cy="133210"/>
              <a:chOff x="0" y="0"/>
              <a:chExt cx="343182" cy="133208"/>
            </a:xfrm>
          </p:grpSpPr>
          <p:sp>
            <p:nvSpPr>
              <p:cNvPr id="1522" name="线条"/>
              <p:cNvSpPr/>
              <p:nvPr/>
            </p:nvSpPr>
            <p:spPr>
              <a:xfrm flipH="1" flipV="1">
                <a:off x="-1" y="133208"/>
                <a:ext cx="34318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23" name="线条"/>
              <p:cNvSpPr/>
              <p:nvPr/>
            </p:nvSpPr>
            <p:spPr>
              <a:xfrm flipH="1" flipV="1">
                <a:off x="-1" y="0"/>
                <a:ext cx="343184"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sp>
          <p:nvSpPr>
            <p:cNvPr id="1525" name="线条"/>
            <p:cNvSpPr/>
            <p:nvPr/>
          </p:nvSpPr>
          <p:spPr>
            <a:xfrm>
              <a:off x="7026204" y="591537"/>
              <a:ext cx="1" cy="34092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26" name="线条"/>
            <p:cNvSpPr/>
            <p:nvPr/>
          </p:nvSpPr>
          <p:spPr>
            <a:xfrm>
              <a:off x="7057813" y="1065671"/>
              <a:ext cx="1" cy="81731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27" name="线条"/>
            <p:cNvSpPr/>
            <p:nvPr/>
          </p:nvSpPr>
          <p:spPr>
            <a:xfrm>
              <a:off x="7073618" y="2047804"/>
              <a:ext cx="1" cy="338668"/>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28" name="线条"/>
            <p:cNvSpPr/>
            <p:nvPr/>
          </p:nvSpPr>
          <p:spPr>
            <a:xfrm>
              <a:off x="6111804" y="1402080"/>
              <a:ext cx="1733974" cy="14111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noFill/>
            <a:ln w="12700" cap="flat">
              <a:solidFill>
                <a:srgbClr val="000000"/>
              </a:solidFill>
              <a:prstDash val="solid"/>
              <a:round/>
            </a:ln>
            <a:effectLst/>
          </p:spPr>
          <p:txBody>
            <a:bodyPr wrap="square" lIns="65023" tIns="65023" rIns="65023" bIns="65023" numCol="1" anchor="ctr">
              <a:noAutofit/>
            </a:bodyPr>
            <a:lstStyle/>
            <a:p>
              <a:pPr defTabSz="1300480">
                <a:defRPr sz="3800" b="0">
                  <a:latin typeface="黑体"/>
                  <a:ea typeface="黑体"/>
                  <a:cs typeface="黑体"/>
                  <a:sym typeface="黑体"/>
                </a:defRPr>
              </a:pPr>
              <a:endParaRPr/>
            </a:p>
          </p:txBody>
        </p:sp>
        <p:sp>
          <p:nvSpPr>
            <p:cNvPr id="1529" name="椭圆形"/>
            <p:cNvSpPr/>
            <p:nvPr/>
          </p:nvSpPr>
          <p:spPr>
            <a:xfrm>
              <a:off x="7796107" y="1350151"/>
              <a:ext cx="97085" cy="108374"/>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30" name="椭圆形"/>
            <p:cNvSpPr/>
            <p:nvPr/>
          </p:nvSpPr>
          <p:spPr>
            <a:xfrm>
              <a:off x="7012658" y="1350151"/>
              <a:ext cx="97085" cy="108374"/>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31" name="椭圆形"/>
            <p:cNvSpPr/>
            <p:nvPr/>
          </p:nvSpPr>
          <p:spPr>
            <a:xfrm>
              <a:off x="7798364" y="541866"/>
              <a:ext cx="97085" cy="108375"/>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32" name="椭圆形"/>
            <p:cNvSpPr/>
            <p:nvPr/>
          </p:nvSpPr>
          <p:spPr>
            <a:xfrm>
              <a:off x="6976533" y="541866"/>
              <a:ext cx="97086" cy="108375"/>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33" name="椭圆形"/>
            <p:cNvSpPr/>
            <p:nvPr/>
          </p:nvSpPr>
          <p:spPr>
            <a:xfrm>
              <a:off x="7026204" y="2363893"/>
              <a:ext cx="97085" cy="108374"/>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34" name="圆形"/>
            <p:cNvSpPr/>
            <p:nvPr/>
          </p:nvSpPr>
          <p:spPr>
            <a:xfrm>
              <a:off x="7796107" y="2359377"/>
              <a:ext cx="97085" cy="106117"/>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35" name="椭圆形"/>
            <p:cNvSpPr/>
            <p:nvPr/>
          </p:nvSpPr>
          <p:spPr>
            <a:xfrm>
              <a:off x="1343377" y="880533"/>
              <a:ext cx="97086" cy="108374"/>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36" name="线条"/>
            <p:cNvSpPr/>
            <p:nvPr/>
          </p:nvSpPr>
          <p:spPr>
            <a:xfrm>
              <a:off x="923431" y="2944142"/>
              <a:ext cx="5188374" cy="15872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573"/>
                  </a:lnTo>
                </a:path>
              </a:pathLst>
            </a:custGeom>
            <a:noFill/>
            <a:ln w="12700" cap="flat">
              <a:solidFill>
                <a:srgbClr val="000000"/>
              </a:solidFill>
              <a:prstDash val="solid"/>
              <a:round/>
            </a:ln>
            <a:effectLst/>
          </p:spPr>
          <p:txBody>
            <a:bodyPr wrap="square" lIns="65023" tIns="65023" rIns="65023" bIns="65023" numCol="1" anchor="ctr">
              <a:noAutofit/>
            </a:bodyPr>
            <a:lstStyle/>
            <a:p>
              <a:pPr defTabSz="1300480">
                <a:defRPr sz="3800" b="0">
                  <a:latin typeface="黑体"/>
                  <a:ea typeface="黑体"/>
                  <a:cs typeface="黑体"/>
                  <a:sym typeface="黑体"/>
                </a:defRPr>
              </a:pPr>
              <a:endParaRPr/>
            </a:p>
          </p:txBody>
        </p:sp>
        <p:sp>
          <p:nvSpPr>
            <p:cNvPr id="1537" name="圆形"/>
            <p:cNvSpPr/>
            <p:nvPr/>
          </p:nvSpPr>
          <p:spPr>
            <a:xfrm>
              <a:off x="855697" y="2894471"/>
              <a:ext cx="97086" cy="106116"/>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38" name="e21"/>
            <p:cNvSpPr txBox="1"/>
            <p:nvPr/>
          </p:nvSpPr>
          <p:spPr>
            <a:xfrm>
              <a:off x="3061546" y="1062987"/>
              <a:ext cx="431237" cy="373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e</a:t>
              </a:r>
              <a:r>
                <a:rPr i="0" baseline="-20250"/>
                <a:t>21</a:t>
              </a:r>
            </a:p>
          </p:txBody>
        </p:sp>
        <p:sp>
          <p:nvSpPr>
            <p:cNvPr id="1539" name="e22"/>
            <p:cNvSpPr txBox="1"/>
            <p:nvPr/>
          </p:nvSpPr>
          <p:spPr>
            <a:xfrm>
              <a:off x="3050257" y="2916622"/>
              <a:ext cx="431237"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e</a:t>
              </a:r>
              <a:r>
                <a:rPr i="0" baseline="-20250"/>
                <a:t>22</a:t>
              </a:r>
            </a:p>
          </p:txBody>
        </p:sp>
        <p:grpSp>
          <p:nvGrpSpPr>
            <p:cNvPr id="1542" name="成组"/>
            <p:cNvGrpSpPr/>
            <p:nvPr/>
          </p:nvGrpSpPr>
          <p:grpSpPr>
            <a:xfrm>
              <a:off x="6502400" y="1702364"/>
              <a:ext cx="379307" cy="467361"/>
              <a:chOff x="0" y="0"/>
              <a:chExt cx="379306" cy="467359"/>
            </a:xfrm>
          </p:grpSpPr>
          <p:sp>
            <p:nvSpPr>
              <p:cNvPr id="1540" name="矩形"/>
              <p:cNvSpPr/>
              <p:nvPr/>
            </p:nvSpPr>
            <p:spPr>
              <a:xfrm>
                <a:off x="0" y="0"/>
                <a:ext cx="379307" cy="467360"/>
              </a:xfrm>
              <a:prstGeom prst="rect">
                <a:avLst/>
              </a:prstGeom>
              <a:solidFill>
                <a:srgbClr val="FFFFFF"/>
              </a:solidFill>
              <a:ln w="12700" cap="flat">
                <a:noFill/>
                <a:miter lim="400000"/>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41" name="C2"/>
              <p:cNvSpPr txBox="1"/>
              <p:nvPr/>
            </p:nvSpPr>
            <p:spPr>
              <a:xfrm>
                <a:off x="0" y="46987"/>
                <a:ext cx="379307" cy="373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C</a:t>
                </a:r>
                <a:r>
                  <a:rPr i="0" baseline="-20250"/>
                  <a:t>2</a:t>
                </a:r>
              </a:p>
            </p:txBody>
          </p:sp>
        </p:grpSp>
        <p:grpSp>
          <p:nvGrpSpPr>
            <p:cNvPr id="1545" name="成组"/>
            <p:cNvGrpSpPr/>
            <p:nvPr/>
          </p:nvGrpSpPr>
          <p:grpSpPr>
            <a:xfrm>
              <a:off x="6466275" y="717973"/>
              <a:ext cx="379308" cy="465103"/>
              <a:chOff x="0" y="0"/>
              <a:chExt cx="379306" cy="465102"/>
            </a:xfrm>
          </p:grpSpPr>
          <p:sp>
            <p:nvSpPr>
              <p:cNvPr id="1543" name="矩形"/>
              <p:cNvSpPr/>
              <p:nvPr/>
            </p:nvSpPr>
            <p:spPr>
              <a:xfrm>
                <a:off x="0" y="-1"/>
                <a:ext cx="379307" cy="465104"/>
              </a:xfrm>
              <a:prstGeom prst="rect">
                <a:avLst/>
              </a:prstGeom>
              <a:solidFill>
                <a:srgbClr val="FFFFFF"/>
              </a:solidFill>
              <a:ln w="12700" cap="flat">
                <a:noFill/>
                <a:miter lim="400000"/>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44" name="C1"/>
              <p:cNvSpPr txBox="1"/>
              <p:nvPr/>
            </p:nvSpPr>
            <p:spPr>
              <a:xfrm>
                <a:off x="0" y="45858"/>
                <a:ext cx="379307"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C</a:t>
                </a:r>
                <a:r>
                  <a:rPr i="0" baseline="-20250"/>
                  <a:t>1</a:t>
                </a:r>
              </a:p>
            </p:txBody>
          </p:sp>
        </p:grpSp>
        <p:sp>
          <p:nvSpPr>
            <p:cNvPr id="1546" name="线条"/>
            <p:cNvSpPr/>
            <p:nvPr/>
          </p:nvSpPr>
          <p:spPr>
            <a:xfrm>
              <a:off x="5638573" y="2202236"/>
              <a:ext cx="1" cy="46284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47" name="线条"/>
            <p:cNvSpPr/>
            <p:nvPr/>
          </p:nvSpPr>
          <p:spPr>
            <a:xfrm>
              <a:off x="4929632" y="2408145"/>
              <a:ext cx="104535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48" name="椭圆形"/>
            <p:cNvSpPr/>
            <p:nvPr/>
          </p:nvSpPr>
          <p:spPr>
            <a:xfrm>
              <a:off x="6434666" y="535093"/>
              <a:ext cx="97086" cy="108374"/>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49" name="线条"/>
            <p:cNvSpPr/>
            <p:nvPr/>
          </p:nvSpPr>
          <p:spPr>
            <a:xfrm flipV="1">
              <a:off x="4356751" y="715858"/>
              <a:ext cx="293755" cy="293755"/>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50" name="线条"/>
            <p:cNvSpPr/>
            <p:nvPr/>
          </p:nvSpPr>
          <p:spPr>
            <a:xfrm flipH="1" flipV="1">
              <a:off x="4248092" y="587480"/>
              <a:ext cx="822194" cy="82219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51" name="椭圆形"/>
            <p:cNvSpPr/>
            <p:nvPr/>
          </p:nvSpPr>
          <p:spPr>
            <a:xfrm>
              <a:off x="4210755" y="541866"/>
              <a:ext cx="97086" cy="108375"/>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52" name="线条"/>
            <p:cNvSpPr/>
            <p:nvPr/>
          </p:nvSpPr>
          <p:spPr>
            <a:xfrm>
              <a:off x="5829152" y="987270"/>
              <a:ext cx="295352" cy="295352"/>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53" name="线条"/>
            <p:cNvSpPr/>
            <p:nvPr/>
          </p:nvSpPr>
          <p:spPr>
            <a:xfrm flipH="1">
              <a:off x="4881315" y="541866"/>
              <a:ext cx="1661725" cy="186718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54" name="圆形"/>
            <p:cNvSpPr/>
            <p:nvPr/>
          </p:nvSpPr>
          <p:spPr>
            <a:xfrm>
              <a:off x="4818097" y="2352604"/>
              <a:ext cx="97086" cy="106117"/>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55" name="线条"/>
            <p:cNvSpPr/>
            <p:nvPr/>
          </p:nvSpPr>
          <p:spPr>
            <a:xfrm>
              <a:off x="4998719" y="1336604"/>
              <a:ext cx="1004713" cy="107921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56" name="圆形"/>
            <p:cNvSpPr/>
            <p:nvPr/>
          </p:nvSpPr>
          <p:spPr>
            <a:xfrm>
              <a:off x="5937955" y="2359377"/>
              <a:ext cx="97086" cy="106117"/>
            </a:xfrm>
            <a:prstGeom prst="ellipse">
              <a:avLst/>
            </a:prstGeom>
            <a:solidFill>
              <a:srgbClr val="000000"/>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57" name="er"/>
            <p:cNvSpPr txBox="1"/>
            <p:nvPr/>
          </p:nvSpPr>
          <p:spPr>
            <a:xfrm>
              <a:off x="4910666" y="2390560"/>
              <a:ext cx="431237"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e</a:t>
              </a:r>
              <a:r>
                <a:rPr i="0" baseline="-20250"/>
                <a:t>r</a:t>
              </a:r>
            </a:p>
          </p:txBody>
        </p:sp>
        <p:sp>
          <p:nvSpPr>
            <p:cNvPr id="1558" name="椭圆形"/>
            <p:cNvSpPr/>
            <p:nvPr/>
          </p:nvSpPr>
          <p:spPr>
            <a:xfrm>
              <a:off x="8656320" y="2366151"/>
              <a:ext cx="97085" cy="108374"/>
            </a:xfrm>
            <a:prstGeom prst="ellipse">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grpSp>
          <p:nvGrpSpPr>
            <p:cNvPr id="1561" name="成组"/>
            <p:cNvGrpSpPr/>
            <p:nvPr/>
          </p:nvGrpSpPr>
          <p:grpSpPr>
            <a:xfrm>
              <a:off x="3883377" y="3594382"/>
              <a:ext cx="397370" cy="1205654"/>
              <a:chOff x="0" y="0"/>
              <a:chExt cx="397368" cy="1205653"/>
            </a:xfrm>
          </p:grpSpPr>
          <p:sp>
            <p:nvSpPr>
              <p:cNvPr id="1559" name="矩形"/>
              <p:cNvSpPr/>
              <p:nvPr/>
            </p:nvSpPr>
            <p:spPr>
              <a:xfrm>
                <a:off x="0" y="0"/>
                <a:ext cx="397369" cy="1205654"/>
              </a:xfrm>
              <a:prstGeom prst="rect">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lnSpc>
                    <a:spcPct val="80000"/>
                  </a:lnSpc>
                  <a:defRPr b="0">
                    <a:latin typeface="Times New Roman"/>
                    <a:ea typeface="Times New Roman"/>
                    <a:cs typeface="Times New Roman"/>
                    <a:sym typeface="Times New Roman"/>
                  </a:defRPr>
                </a:pPr>
                <a:endParaRPr/>
              </a:p>
            </p:txBody>
          </p:sp>
          <p:sp>
            <p:nvSpPr>
              <p:cNvPr id="1560" name="移相器"/>
              <p:cNvSpPr txBox="1"/>
              <p:nvPr/>
            </p:nvSpPr>
            <p:spPr>
              <a:xfrm>
                <a:off x="0" y="57996"/>
                <a:ext cx="397369" cy="1089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lnSpc>
                    <a:spcPct val="80000"/>
                  </a:lnSpc>
                  <a:defRPr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移相器</a:t>
                </a:r>
              </a:p>
            </p:txBody>
          </p:sp>
        </p:grpSp>
        <p:grpSp>
          <p:nvGrpSpPr>
            <p:cNvPr id="1564" name="成组"/>
            <p:cNvGrpSpPr/>
            <p:nvPr/>
          </p:nvGrpSpPr>
          <p:grpSpPr>
            <a:xfrm>
              <a:off x="5048391" y="0"/>
              <a:ext cx="379307" cy="467360"/>
              <a:chOff x="0" y="0"/>
              <a:chExt cx="379306" cy="467359"/>
            </a:xfrm>
          </p:grpSpPr>
          <p:sp>
            <p:nvSpPr>
              <p:cNvPr id="1562" name="矩形"/>
              <p:cNvSpPr/>
              <p:nvPr/>
            </p:nvSpPr>
            <p:spPr>
              <a:xfrm>
                <a:off x="0" y="0"/>
                <a:ext cx="379307" cy="467360"/>
              </a:xfrm>
              <a:prstGeom prst="rect">
                <a:avLst/>
              </a:prstGeom>
              <a:solidFill>
                <a:srgbClr val="FFFFFF"/>
              </a:solidFill>
              <a:ln w="12700" cap="flat">
                <a:noFill/>
                <a:miter lim="400000"/>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63" name="D1"/>
              <p:cNvSpPr txBox="1"/>
              <p:nvPr/>
            </p:nvSpPr>
            <p:spPr>
              <a:xfrm>
                <a:off x="0" y="46987"/>
                <a:ext cx="379307" cy="373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D</a:t>
                </a:r>
                <a:r>
                  <a:rPr i="0" baseline="-20250"/>
                  <a:t>1</a:t>
                </a:r>
              </a:p>
            </p:txBody>
          </p:sp>
        </p:grpSp>
        <p:sp>
          <p:nvSpPr>
            <p:cNvPr id="1565" name="D4"/>
            <p:cNvSpPr txBox="1"/>
            <p:nvPr/>
          </p:nvSpPr>
          <p:spPr>
            <a:xfrm>
              <a:off x="4863253" y="873333"/>
              <a:ext cx="379308"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D</a:t>
              </a:r>
              <a:r>
                <a:rPr i="0" baseline="-20250"/>
                <a:t>4</a:t>
              </a:r>
            </a:p>
          </p:txBody>
        </p:sp>
        <p:sp>
          <p:nvSpPr>
            <p:cNvPr id="1566" name="D3"/>
            <p:cNvSpPr txBox="1"/>
            <p:nvPr/>
          </p:nvSpPr>
          <p:spPr>
            <a:xfrm>
              <a:off x="5493173" y="904942"/>
              <a:ext cx="379308"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D</a:t>
              </a:r>
              <a:r>
                <a:rPr i="0" baseline="-20250"/>
                <a:t>3</a:t>
              </a:r>
            </a:p>
          </p:txBody>
        </p:sp>
        <p:sp>
          <p:nvSpPr>
            <p:cNvPr id="1567" name="D2"/>
            <p:cNvSpPr txBox="1"/>
            <p:nvPr/>
          </p:nvSpPr>
          <p:spPr>
            <a:xfrm>
              <a:off x="5224497" y="1900622"/>
              <a:ext cx="379308"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D</a:t>
              </a:r>
              <a:r>
                <a:rPr i="0" baseline="-20250"/>
                <a:t>2</a:t>
              </a:r>
            </a:p>
          </p:txBody>
        </p:sp>
        <p:grpSp>
          <p:nvGrpSpPr>
            <p:cNvPr id="1570" name="成组"/>
            <p:cNvGrpSpPr/>
            <p:nvPr/>
          </p:nvGrpSpPr>
          <p:grpSpPr>
            <a:xfrm>
              <a:off x="8818880" y="390595"/>
              <a:ext cx="379307" cy="467361"/>
              <a:chOff x="0" y="0"/>
              <a:chExt cx="379306" cy="467359"/>
            </a:xfrm>
          </p:grpSpPr>
          <p:sp>
            <p:nvSpPr>
              <p:cNvPr id="1568" name="矩形"/>
              <p:cNvSpPr/>
              <p:nvPr/>
            </p:nvSpPr>
            <p:spPr>
              <a:xfrm>
                <a:off x="0" y="0"/>
                <a:ext cx="379307" cy="467360"/>
              </a:xfrm>
              <a:prstGeom prst="rect">
                <a:avLst/>
              </a:prstGeom>
              <a:solidFill>
                <a:srgbClr val="FFFFFF"/>
              </a:solidFill>
              <a:ln w="12700" cap="flat">
                <a:noFill/>
                <a:miter lim="400000"/>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69" name="C"/>
              <p:cNvSpPr txBox="1"/>
              <p:nvPr/>
            </p:nvSpPr>
            <p:spPr>
              <a:xfrm>
                <a:off x="0" y="68704"/>
                <a:ext cx="379307" cy="3299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b="0" i="1">
                    <a:latin typeface="Times New Roman"/>
                    <a:ea typeface="Times New Roman"/>
                    <a:cs typeface="Times New Roman"/>
                    <a:sym typeface="Times New Roman"/>
                  </a:defRPr>
                </a:lvl1pPr>
              </a:lstStyle>
              <a:p>
                <a:r>
                  <a:t>C</a:t>
                </a:r>
              </a:p>
            </p:txBody>
          </p:sp>
        </p:grpSp>
        <p:grpSp>
          <p:nvGrpSpPr>
            <p:cNvPr id="1573" name="成组"/>
            <p:cNvGrpSpPr/>
            <p:nvPr/>
          </p:nvGrpSpPr>
          <p:grpSpPr>
            <a:xfrm>
              <a:off x="8818880" y="1977813"/>
              <a:ext cx="379307" cy="467361"/>
              <a:chOff x="0" y="0"/>
              <a:chExt cx="379306" cy="467359"/>
            </a:xfrm>
          </p:grpSpPr>
          <p:sp>
            <p:nvSpPr>
              <p:cNvPr id="1571" name="矩形"/>
              <p:cNvSpPr/>
              <p:nvPr/>
            </p:nvSpPr>
            <p:spPr>
              <a:xfrm>
                <a:off x="0" y="0"/>
                <a:ext cx="379307" cy="467360"/>
              </a:xfrm>
              <a:prstGeom prst="rect">
                <a:avLst/>
              </a:prstGeom>
              <a:solidFill>
                <a:srgbClr val="FFFFFF"/>
              </a:solidFill>
              <a:ln w="12700" cap="flat">
                <a:noFill/>
                <a:miter lim="400000"/>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72" name="D"/>
              <p:cNvSpPr txBox="1"/>
              <p:nvPr/>
            </p:nvSpPr>
            <p:spPr>
              <a:xfrm>
                <a:off x="0" y="68704"/>
                <a:ext cx="379307" cy="3299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b="0" i="1">
                    <a:latin typeface="Times New Roman"/>
                    <a:ea typeface="Times New Roman"/>
                    <a:cs typeface="Times New Roman"/>
                    <a:sym typeface="Times New Roman"/>
                  </a:defRPr>
                </a:lvl1pPr>
              </a:lstStyle>
              <a:p>
                <a:r>
                  <a:t>D</a:t>
                </a:r>
              </a:p>
            </p:txBody>
          </p:sp>
        </p:grpSp>
        <p:grpSp>
          <p:nvGrpSpPr>
            <p:cNvPr id="1576" name="成组"/>
            <p:cNvGrpSpPr/>
            <p:nvPr/>
          </p:nvGrpSpPr>
          <p:grpSpPr>
            <a:xfrm>
              <a:off x="4240106" y="2585155"/>
              <a:ext cx="379308" cy="467361"/>
              <a:chOff x="0" y="0"/>
              <a:chExt cx="379306" cy="467359"/>
            </a:xfrm>
          </p:grpSpPr>
          <p:sp>
            <p:nvSpPr>
              <p:cNvPr id="1574" name="矩形"/>
              <p:cNvSpPr/>
              <p:nvPr/>
            </p:nvSpPr>
            <p:spPr>
              <a:xfrm>
                <a:off x="0" y="0"/>
                <a:ext cx="379307" cy="467360"/>
              </a:xfrm>
              <a:prstGeom prst="rect">
                <a:avLst/>
              </a:prstGeom>
              <a:solidFill>
                <a:srgbClr val="FFFFFF"/>
              </a:solidFill>
              <a:ln w="12700" cap="flat">
                <a:noFill/>
                <a:miter lim="400000"/>
              </a:ln>
              <a:effectLst/>
            </p:spPr>
            <p:txBody>
              <a:bodyPr wrap="square" lIns="65023" tIns="65023" rIns="65023" bIns="65023" numCol="1" anchor="ctr">
                <a:noAutofit/>
              </a:bodyPr>
              <a:lstStyle/>
              <a:p>
                <a:pPr defTabSz="1300480">
                  <a:defRPr b="0" i="1">
                    <a:latin typeface="Times New Roman"/>
                    <a:ea typeface="Times New Roman"/>
                    <a:cs typeface="Times New Roman"/>
                    <a:sym typeface="Times New Roman"/>
                  </a:defRPr>
                </a:pPr>
                <a:endParaRPr/>
              </a:p>
            </p:txBody>
          </p:sp>
          <p:sp>
            <p:nvSpPr>
              <p:cNvPr id="1575" name="A"/>
              <p:cNvSpPr txBox="1"/>
              <p:nvPr/>
            </p:nvSpPr>
            <p:spPr>
              <a:xfrm>
                <a:off x="0" y="68704"/>
                <a:ext cx="379307" cy="3299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b="0" i="1">
                    <a:latin typeface="Times New Roman"/>
                    <a:ea typeface="Times New Roman"/>
                    <a:cs typeface="Times New Roman"/>
                    <a:sym typeface="Times New Roman"/>
                  </a:defRPr>
                </a:lvl1pPr>
              </a:lstStyle>
              <a:p>
                <a:r>
                  <a:t>A</a:t>
                </a:r>
              </a:p>
            </p:txBody>
          </p:sp>
        </p:grpSp>
        <p:grpSp>
          <p:nvGrpSpPr>
            <p:cNvPr id="1579" name="成组"/>
            <p:cNvGrpSpPr/>
            <p:nvPr/>
          </p:nvGrpSpPr>
          <p:grpSpPr>
            <a:xfrm>
              <a:off x="6199858" y="2535484"/>
              <a:ext cx="379307" cy="465103"/>
              <a:chOff x="0" y="0"/>
              <a:chExt cx="379306" cy="465102"/>
            </a:xfrm>
          </p:grpSpPr>
          <p:sp>
            <p:nvSpPr>
              <p:cNvPr id="1577" name="矩形"/>
              <p:cNvSpPr/>
              <p:nvPr/>
            </p:nvSpPr>
            <p:spPr>
              <a:xfrm>
                <a:off x="0" y="-1"/>
                <a:ext cx="379307" cy="465104"/>
              </a:xfrm>
              <a:prstGeom prst="rect">
                <a:avLst/>
              </a:prstGeom>
              <a:solidFill>
                <a:srgbClr val="FFFFFF"/>
              </a:solidFill>
              <a:ln w="12700" cap="flat">
                <a:noFill/>
                <a:miter lim="400000"/>
              </a:ln>
              <a:effectLst/>
            </p:spPr>
            <p:txBody>
              <a:bodyPr wrap="square" lIns="65023" tIns="65023" rIns="65023" bIns="65023" numCol="1" anchor="ctr">
                <a:noAutofit/>
              </a:bodyPr>
              <a:lstStyle/>
              <a:p>
                <a:pPr defTabSz="1300480">
                  <a:defRPr b="0" i="1">
                    <a:latin typeface="Times New Roman"/>
                    <a:ea typeface="Times New Roman"/>
                    <a:cs typeface="Times New Roman"/>
                    <a:sym typeface="Times New Roman"/>
                  </a:defRPr>
                </a:pPr>
                <a:endParaRPr/>
              </a:p>
            </p:txBody>
          </p:sp>
          <p:sp>
            <p:nvSpPr>
              <p:cNvPr id="1578" name="B"/>
              <p:cNvSpPr txBox="1"/>
              <p:nvPr/>
            </p:nvSpPr>
            <p:spPr>
              <a:xfrm>
                <a:off x="0" y="67575"/>
                <a:ext cx="379307" cy="329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b="0" i="1">
                    <a:latin typeface="Times New Roman"/>
                    <a:ea typeface="Times New Roman"/>
                    <a:cs typeface="Times New Roman"/>
                    <a:sym typeface="Times New Roman"/>
                  </a:defRPr>
                </a:lvl1pPr>
              </a:lstStyle>
              <a:p>
                <a:r>
                  <a:t>B</a:t>
                </a:r>
              </a:p>
            </p:txBody>
          </p:sp>
        </p:grpSp>
        <p:sp>
          <p:nvSpPr>
            <p:cNvPr id="1580" name="i3"/>
            <p:cNvSpPr txBox="1"/>
            <p:nvPr/>
          </p:nvSpPr>
          <p:spPr>
            <a:xfrm>
              <a:off x="8387644" y="104560"/>
              <a:ext cx="379308"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i</a:t>
              </a:r>
              <a:r>
                <a:rPr i="0" baseline="-20250"/>
                <a:t>3</a:t>
              </a:r>
            </a:p>
          </p:txBody>
        </p:sp>
        <p:sp>
          <p:nvSpPr>
            <p:cNvPr id="1581" name="i2"/>
            <p:cNvSpPr txBox="1"/>
            <p:nvPr/>
          </p:nvSpPr>
          <p:spPr>
            <a:xfrm>
              <a:off x="8087359" y="2461680"/>
              <a:ext cx="379308"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i</a:t>
              </a:r>
              <a:r>
                <a:rPr i="0" baseline="-20250"/>
                <a:t>2</a:t>
              </a:r>
            </a:p>
          </p:txBody>
        </p:sp>
        <p:sp>
          <p:nvSpPr>
            <p:cNvPr id="1582" name="i4"/>
            <p:cNvSpPr txBox="1"/>
            <p:nvPr/>
          </p:nvSpPr>
          <p:spPr>
            <a:xfrm>
              <a:off x="8450862" y="2474098"/>
              <a:ext cx="379308" cy="37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1300480">
                <a:defRPr b="0" i="1">
                  <a:latin typeface="Times New Roman"/>
                  <a:ea typeface="Times New Roman"/>
                  <a:cs typeface="Times New Roman"/>
                  <a:sym typeface="Times New Roman"/>
                </a:defRPr>
              </a:pPr>
              <a:r>
                <a:t>i</a:t>
              </a:r>
              <a:r>
                <a:rPr i="0" baseline="-20250"/>
                <a:t>4</a:t>
              </a:r>
            </a:p>
          </p:txBody>
        </p:sp>
        <p:sp>
          <p:nvSpPr>
            <p:cNvPr id="1583" name="e"/>
            <p:cNvSpPr txBox="1"/>
            <p:nvPr/>
          </p:nvSpPr>
          <p:spPr>
            <a:xfrm>
              <a:off x="3508586" y="1263068"/>
              <a:ext cx="307059" cy="329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b="0" i="1">
                  <a:latin typeface="Times New Roman"/>
                  <a:ea typeface="Times New Roman"/>
                  <a:cs typeface="Times New Roman"/>
                  <a:sym typeface="Times New Roman"/>
                </a:defRPr>
              </a:lvl1pPr>
            </a:lstStyle>
            <a:p>
              <a:r>
                <a:t>e</a:t>
              </a:r>
            </a:p>
          </p:txBody>
        </p:sp>
        <p:sp>
          <p:nvSpPr>
            <p:cNvPr id="1584" name="三角形"/>
            <p:cNvSpPr/>
            <p:nvPr/>
          </p:nvSpPr>
          <p:spPr>
            <a:xfrm rot="5400000">
              <a:off x="5124026" y="398498"/>
              <a:ext cx="320606" cy="386081"/>
            </a:xfrm>
            <a:prstGeom prst="triangle">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85" name="三角形"/>
            <p:cNvSpPr/>
            <p:nvPr/>
          </p:nvSpPr>
          <p:spPr>
            <a:xfrm rot="5400000">
              <a:off x="5268524" y="2218266"/>
              <a:ext cx="320605" cy="386081"/>
            </a:xfrm>
            <a:prstGeom prst="triangle">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86" name="三角形"/>
            <p:cNvSpPr/>
            <p:nvPr/>
          </p:nvSpPr>
          <p:spPr>
            <a:xfrm rot="13500000" flipH="1">
              <a:off x="5960533" y="887306"/>
              <a:ext cx="322863" cy="288997"/>
            </a:xfrm>
            <a:prstGeom prst="triangle">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87" name="三角形"/>
            <p:cNvSpPr/>
            <p:nvPr/>
          </p:nvSpPr>
          <p:spPr>
            <a:xfrm rot="18900000">
              <a:off x="4492977" y="808284"/>
              <a:ext cx="255130" cy="316090"/>
            </a:xfrm>
            <a:prstGeom prst="triangle">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b="0">
                  <a:latin typeface="Times New Roman"/>
                  <a:ea typeface="Times New Roman"/>
                  <a:cs typeface="Times New Roman"/>
                  <a:sym typeface="Times New Roman"/>
                </a:defRPr>
              </a:pPr>
              <a:endParaRPr/>
            </a:p>
          </p:txBody>
        </p:sp>
        <p:sp>
          <p:nvSpPr>
            <p:cNvPr id="1588" name="线条"/>
            <p:cNvSpPr/>
            <p:nvPr/>
          </p:nvSpPr>
          <p:spPr>
            <a:xfrm>
              <a:off x="3671146" y="1661724"/>
              <a:ext cx="1" cy="758614"/>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89" name="线条"/>
            <p:cNvSpPr/>
            <p:nvPr/>
          </p:nvSpPr>
          <p:spPr>
            <a:xfrm flipV="1">
              <a:off x="3671146" y="577991"/>
              <a:ext cx="1" cy="758614"/>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90" name="线条"/>
            <p:cNvSpPr/>
            <p:nvPr/>
          </p:nvSpPr>
          <p:spPr>
            <a:xfrm flipV="1">
              <a:off x="8547946" y="686364"/>
              <a:ext cx="1" cy="433494"/>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91" name="线条"/>
            <p:cNvSpPr/>
            <p:nvPr/>
          </p:nvSpPr>
          <p:spPr>
            <a:xfrm>
              <a:off x="8547946" y="1878471"/>
              <a:ext cx="1" cy="433494"/>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92" name="线条"/>
            <p:cNvSpPr/>
            <p:nvPr/>
          </p:nvSpPr>
          <p:spPr>
            <a:xfrm>
              <a:off x="8222826" y="686364"/>
              <a:ext cx="1" cy="433494"/>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593" name="线条"/>
            <p:cNvSpPr/>
            <p:nvPr/>
          </p:nvSpPr>
          <p:spPr>
            <a:xfrm flipV="1">
              <a:off x="8222826" y="1878471"/>
              <a:ext cx="1" cy="433494"/>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sp>
        <p:nvSpPr>
          <p:cNvPr id="1595" name="2）相敏检波电路"/>
          <p:cNvSpPr txBox="1"/>
          <p:nvPr/>
        </p:nvSpPr>
        <p:spPr>
          <a:xfrm>
            <a:off x="2641599" y="1152917"/>
            <a:ext cx="2801215"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just" defTabSz="1300480">
              <a:defRPr sz="2800">
                <a:solidFill>
                  <a:srgbClr val="FF3300"/>
                </a:solidFill>
              </a:defRPr>
            </a:lvl1pPr>
          </a:lstStyle>
          <a:p>
            <a:r>
              <a:t>2）相敏检波电路</a:t>
            </a:r>
          </a:p>
        </p:txBody>
      </p:sp>
      <p:sp>
        <p:nvSpPr>
          <p:cNvPr id="1596" name="差动相敏检波的形式较多。相敏检波电路要求参考电压与差动变压器次级输出电压频率相同，相位相同或相反，因此常接入移相电路。为了提高检波效率，参考电压的幅值常取为信号电压的3～5倍。R为调零电位器。对于微小位移的差动变压器，若输出信号过小，电路中可接入放大器。"/>
          <p:cNvSpPr txBox="1"/>
          <p:nvPr/>
        </p:nvSpPr>
        <p:spPr>
          <a:xfrm>
            <a:off x="603950" y="2068697"/>
            <a:ext cx="12089508"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800" b="0">
                <a:latin typeface="Songti SC Regular"/>
                <a:ea typeface="Songti SC Regular"/>
                <a:cs typeface="Songti SC Regular"/>
                <a:sym typeface="Songti SC Regular"/>
              </a:defRPr>
            </a:lvl1pPr>
          </a:lstStyle>
          <a:p>
            <a:r>
              <a:t>差动相敏检波的形式较多。相敏检波电路要求参考电压与差动变压器次级输出电压频率相同，相位相同或相反，因此常接入移相电路。为了提高检波效率，参考电压的幅值常取为信号电压的3～5倍。R为调零电位器。对于微小位移的差动变压器，若输出信号过小，电路中可接入放大器。</a:t>
            </a:r>
          </a:p>
        </p:txBody>
      </p:sp>
      <p:sp>
        <p:nvSpPr>
          <p:cNvPr id="1597" name="互感式传感器"/>
          <p:cNvSpPr txBox="1">
            <a:spLocks noGrp="1"/>
          </p:cNvSpPr>
          <p:nvPr>
            <p:ph type="title"/>
          </p:nvPr>
        </p:nvSpPr>
        <p:spPr>
          <a:xfrm>
            <a:off x="26808" y="10543"/>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59</a:t>
            </a:fld>
            <a:endParaRPr lang="zh-CN" altLang="en-US"/>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电气参数分析"/>
          <p:cNvSpPr>
            <a:spLocks noGrp="1"/>
          </p:cNvSpPr>
          <p:nvPr>
            <p:ph type="title"/>
          </p:nvPr>
        </p:nvSpPr>
        <p:spPr>
          <a:prstGeom prst="rect">
            <a:avLst/>
          </a:prstGeom>
        </p:spPr>
        <p:txBody>
          <a:bodyPr/>
          <a:lstStyle/>
          <a:p>
            <a:r>
              <a:t>电气参数分析</a:t>
            </a:r>
          </a:p>
        </p:txBody>
      </p:sp>
      <p:sp>
        <p:nvSpPr>
          <p:cNvPr id="456" name="下图为一种简单的自感式传感器，在铁芯和衔铁之间有气隙，气隙厚度为δ，传感器的运动部分与衔铁相连。当衔铁移动时，气隙厚度δ发生改变，引起磁路中磁阻变化，从而导致电感线圈的电感值变化，只要能测出这种电感量的变化，就能确定衔铁位移量的大小和方向。"/>
          <p:cNvSpPr txBox="1"/>
          <p:nvPr/>
        </p:nvSpPr>
        <p:spPr>
          <a:xfrm>
            <a:off x="667364" y="2084794"/>
            <a:ext cx="11916867"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914400">
              <a:defRPr sz="2800" b="0">
                <a:latin typeface="Songti SC Bold"/>
                <a:ea typeface="Songti SC Bold"/>
                <a:cs typeface="Songti SC Bold"/>
                <a:sym typeface="Songti SC Bold"/>
              </a:defRPr>
            </a:pPr>
            <a:r>
              <a:rPr dirty="0">
                <a:latin typeface="Songti SC Regular"/>
                <a:ea typeface="Songti SC Regular"/>
                <a:cs typeface="Songti SC Regular"/>
                <a:sym typeface="Songti SC Regular"/>
              </a:rPr>
              <a:t>下图为一种简单的自感式传感器，在铁芯和衔铁之间有气隙，气隙厚度为</a:t>
            </a:r>
            <a:r>
              <a:rPr dirty="0"/>
              <a:t>δ</a:t>
            </a:r>
            <a:r>
              <a:rPr dirty="0">
                <a:latin typeface="Songti SC Regular"/>
                <a:ea typeface="Songti SC Regular"/>
                <a:cs typeface="Songti SC Regular"/>
                <a:sym typeface="Songti SC Regular"/>
              </a:rPr>
              <a:t>，传感器的运动部分与衔铁相连。当衔铁移动时，气隙厚度</a:t>
            </a:r>
            <a:r>
              <a:rPr dirty="0"/>
              <a:t>δ</a:t>
            </a:r>
            <a:r>
              <a:rPr dirty="0">
                <a:latin typeface="Songti SC Regular"/>
                <a:ea typeface="Songti SC Regular"/>
                <a:cs typeface="Songti SC Regular"/>
                <a:sym typeface="Songti SC Regular"/>
              </a:rPr>
              <a:t>发生改变，引起磁路中磁阻变化，从而导致电感线圈的电感值变化，只要能测出这种电感量的变化，就能确定衔铁位移量的大小和方向。</a:t>
            </a:r>
          </a:p>
        </p:txBody>
      </p:sp>
      <p:grpSp>
        <p:nvGrpSpPr>
          <p:cNvPr id="459" name="成组"/>
          <p:cNvGrpSpPr/>
          <p:nvPr/>
        </p:nvGrpSpPr>
        <p:grpSpPr>
          <a:xfrm>
            <a:off x="3788890" y="4396309"/>
            <a:ext cx="3960813" cy="3931426"/>
            <a:chOff x="0" y="0"/>
            <a:chExt cx="3960812" cy="3931424"/>
          </a:xfrm>
        </p:grpSpPr>
        <p:pic>
          <p:nvPicPr>
            <p:cNvPr id="457" name="image001" descr="image001"/>
            <p:cNvPicPr>
              <a:picLocks noChangeAspect="1"/>
            </p:cNvPicPr>
            <p:nvPr/>
          </p:nvPicPr>
          <p:blipFill>
            <a:blip r:embed="rId2">
              <a:extLst/>
            </a:blip>
            <a:srcRect/>
            <a:stretch>
              <a:fillRect/>
            </a:stretch>
          </p:blipFill>
          <p:spPr>
            <a:xfrm>
              <a:off x="0" y="0"/>
              <a:ext cx="3960813" cy="34480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0" y="21600"/>
                  </a:lnTo>
                  <a:lnTo>
                    <a:pt x="10800" y="21600"/>
                  </a:lnTo>
                  <a:lnTo>
                    <a:pt x="21600" y="21600"/>
                  </a:lnTo>
                  <a:lnTo>
                    <a:pt x="21600" y="10800"/>
                  </a:lnTo>
                  <a:lnTo>
                    <a:pt x="21600" y="0"/>
                  </a:lnTo>
                  <a:lnTo>
                    <a:pt x="10800" y="0"/>
                  </a:lnTo>
                  <a:lnTo>
                    <a:pt x="0" y="0"/>
                  </a:lnTo>
                  <a:close/>
                  <a:moveTo>
                    <a:pt x="8759" y="6193"/>
                  </a:moveTo>
                  <a:cubicBezTo>
                    <a:pt x="9200" y="6193"/>
                    <a:pt x="9289" y="6216"/>
                    <a:pt x="9363" y="6352"/>
                  </a:cubicBezTo>
                  <a:cubicBezTo>
                    <a:pt x="9414" y="6446"/>
                    <a:pt x="9523" y="6511"/>
                    <a:pt x="9631" y="6511"/>
                  </a:cubicBezTo>
                  <a:cubicBezTo>
                    <a:pt x="9756" y="6511"/>
                    <a:pt x="9825" y="6460"/>
                    <a:pt x="9850" y="6352"/>
                  </a:cubicBezTo>
                  <a:cubicBezTo>
                    <a:pt x="9883" y="6209"/>
                    <a:pt x="9945" y="6193"/>
                    <a:pt x="10480" y="6193"/>
                  </a:cubicBezTo>
                  <a:cubicBezTo>
                    <a:pt x="11001" y="6193"/>
                    <a:pt x="11081" y="6212"/>
                    <a:pt x="11146" y="6352"/>
                  </a:cubicBezTo>
                  <a:cubicBezTo>
                    <a:pt x="11243" y="6560"/>
                    <a:pt x="11534" y="6560"/>
                    <a:pt x="11631" y="6352"/>
                  </a:cubicBezTo>
                  <a:cubicBezTo>
                    <a:pt x="11695" y="6215"/>
                    <a:pt x="11777" y="6193"/>
                    <a:pt x="12222" y="6193"/>
                  </a:cubicBezTo>
                  <a:cubicBezTo>
                    <a:pt x="12663" y="6193"/>
                    <a:pt x="12750" y="6216"/>
                    <a:pt x="12824" y="6352"/>
                  </a:cubicBezTo>
                  <a:cubicBezTo>
                    <a:pt x="12942" y="6570"/>
                    <a:pt x="13265" y="6568"/>
                    <a:pt x="13315" y="6347"/>
                  </a:cubicBezTo>
                  <a:cubicBezTo>
                    <a:pt x="13339" y="6240"/>
                    <a:pt x="13396" y="6190"/>
                    <a:pt x="13477" y="6208"/>
                  </a:cubicBezTo>
                  <a:cubicBezTo>
                    <a:pt x="13597" y="6234"/>
                    <a:pt x="13605" y="6422"/>
                    <a:pt x="13622" y="9706"/>
                  </a:cubicBezTo>
                  <a:lnTo>
                    <a:pt x="13640" y="13177"/>
                  </a:lnTo>
                  <a:lnTo>
                    <a:pt x="14246" y="13199"/>
                  </a:lnTo>
                  <a:lnTo>
                    <a:pt x="14849" y="13222"/>
                  </a:lnTo>
                  <a:lnTo>
                    <a:pt x="14849" y="13739"/>
                  </a:lnTo>
                  <a:lnTo>
                    <a:pt x="14849" y="14253"/>
                  </a:lnTo>
                  <a:lnTo>
                    <a:pt x="9949" y="14273"/>
                  </a:lnTo>
                  <a:cubicBezTo>
                    <a:pt x="5892" y="14288"/>
                    <a:pt x="5042" y="14272"/>
                    <a:pt x="5013" y="14184"/>
                  </a:cubicBezTo>
                  <a:cubicBezTo>
                    <a:pt x="4993" y="14125"/>
                    <a:pt x="4986" y="13884"/>
                    <a:pt x="4997" y="13649"/>
                  </a:cubicBezTo>
                  <a:lnTo>
                    <a:pt x="5019" y="13222"/>
                  </a:lnTo>
                  <a:lnTo>
                    <a:pt x="5484" y="13199"/>
                  </a:lnTo>
                  <a:lnTo>
                    <a:pt x="5952" y="13174"/>
                  </a:lnTo>
                  <a:lnTo>
                    <a:pt x="5969" y="11491"/>
                  </a:lnTo>
                  <a:lnTo>
                    <a:pt x="5989" y="9808"/>
                  </a:lnTo>
                  <a:lnTo>
                    <a:pt x="6404" y="9763"/>
                  </a:lnTo>
                  <a:lnTo>
                    <a:pt x="6820" y="9719"/>
                  </a:lnTo>
                  <a:lnTo>
                    <a:pt x="6404" y="9684"/>
                  </a:lnTo>
                  <a:lnTo>
                    <a:pt x="5989" y="9649"/>
                  </a:lnTo>
                  <a:lnTo>
                    <a:pt x="5989" y="7941"/>
                  </a:lnTo>
                  <a:lnTo>
                    <a:pt x="5989" y="6233"/>
                  </a:lnTo>
                  <a:lnTo>
                    <a:pt x="6798" y="6210"/>
                  </a:lnTo>
                  <a:cubicBezTo>
                    <a:pt x="7552" y="6190"/>
                    <a:pt x="7613" y="6200"/>
                    <a:pt x="7683" y="6350"/>
                  </a:cubicBezTo>
                  <a:cubicBezTo>
                    <a:pt x="7781" y="6560"/>
                    <a:pt x="8071" y="6561"/>
                    <a:pt x="8168" y="6352"/>
                  </a:cubicBezTo>
                  <a:cubicBezTo>
                    <a:pt x="8232" y="6215"/>
                    <a:pt x="8314" y="6193"/>
                    <a:pt x="8759" y="6193"/>
                  </a:cubicBezTo>
                  <a:close/>
                </a:path>
              </a:pathLst>
            </a:custGeom>
            <a:ln w="12700" cap="flat">
              <a:noFill/>
              <a:miter lim="400000"/>
            </a:ln>
            <a:effectLst/>
          </p:spPr>
        </p:pic>
        <p:sp>
          <p:nvSpPr>
            <p:cNvPr id="458" name="变气隙式自感传感器"/>
            <p:cNvSpPr txBox="1"/>
            <p:nvPr/>
          </p:nvSpPr>
          <p:spPr>
            <a:xfrm>
              <a:off x="348456" y="3410724"/>
              <a:ext cx="3009901"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342900" indent="-342900" defTabSz="914400">
                <a:lnSpc>
                  <a:spcPct val="120000"/>
                </a:lnSpc>
                <a:spcBef>
                  <a:spcPts val="600"/>
                </a:spcBef>
                <a:defRPr b="0">
                  <a:latin typeface="宋体"/>
                  <a:ea typeface="宋体"/>
                  <a:cs typeface="宋体"/>
                  <a:sym typeface="宋体"/>
                </a:defRPr>
              </a:pPr>
              <a:r>
                <a:rPr>
                  <a:latin typeface="黑体"/>
                  <a:ea typeface="黑体"/>
                  <a:cs typeface="黑体"/>
                  <a:sym typeface="黑体"/>
                </a:rPr>
                <a:t>变气隙式自感传感器</a:t>
              </a:r>
              <a:r>
                <a:t>  </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6</a:t>
            </a:fld>
            <a:endParaRPr lang="zh-CN" altLang="en-US"/>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3" name="image011"/>
          <p:cNvGrpSpPr/>
          <p:nvPr/>
        </p:nvGrpSpPr>
        <p:grpSpPr>
          <a:xfrm>
            <a:off x="2042385" y="4507995"/>
            <a:ext cx="7586135" cy="1451752"/>
            <a:chOff x="0" y="0"/>
            <a:chExt cx="7586133" cy="1451751"/>
          </a:xfrm>
        </p:grpSpPr>
        <p:sp>
          <p:nvSpPr>
            <p:cNvPr id="1601" name="矩形"/>
            <p:cNvSpPr/>
            <p:nvPr/>
          </p:nvSpPr>
          <p:spPr>
            <a:xfrm>
              <a:off x="0" y="0"/>
              <a:ext cx="7586134" cy="1451752"/>
            </a:xfrm>
            <a:prstGeom prst="rect">
              <a:avLst/>
            </a:prstGeom>
            <a:solidFill>
              <a:srgbClr val="FFFF99"/>
            </a:solidFill>
            <a:ln w="12700" cap="flat">
              <a:noFill/>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pic>
          <p:nvPicPr>
            <p:cNvPr id="1602" name="image011.pdf" descr="image011.pdf"/>
            <p:cNvPicPr>
              <a:picLocks noChangeAspect="1"/>
            </p:cNvPicPr>
            <p:nvPr/>
          </p:nvPicPr>
          <p:blipFill>
            <a:blip r:embed="rId2">
              <a:extLst/>
            </a:blip>
            <a:stretch>
              <a:fillRect/>
            </a:stretch>
          </p:blipFill>
          <p:spPr>
            <a:xfrm>
              <a:off x="0" y="0"/>
              <a:ext cx="7586134" cy="1451752"/>
            </a:xfrm>
            <a:prstGeom prst="rect">
              <a:avLst/>
            </a:prstGeom>
            <a:ln w="12700" cap="flat">
              <a:noFill/>
              <a:miter lim="400000"/>
            </a:ln>
            <a:effectLst/>
          </p:spPr>
        </p:pic>
      </p:grpSp>
      <p:sp>
        <p:nvSpPr>
          <p:cNvPr id="1604" name="由上式可知，低频激励时线圈的品质因数(Q＝ω/R)低，温度误差大。为此应提高初级线圈的品质因数。"/>
          <p:cNvSpPr txBox="1"/>
          <p:nvPr/>
        </p:nvSpPr>
        <p:spPr>
          <a:xfrm>
            <a:off x="963534" y="6437648"/>
            <a:ext cx="11077732" cy="1146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spcBef>
                <a:spcPts val="600"/>
              </a:spcBef>
              <a:defRPr sz="2800" b="0">
                <a:latin typeface="Songti SC Regular"/>
                <a:ea typeface="Songti SC Regular"/>
                <a:cs typeface="Songti SC Regular"/>
                <a:sym typeface="Songti SC Regular"/>
              </a:defRPr>
            </a:pPr>
            <a:r>
              <a:t>由上式可知，低频激励时线圈的品质因数(Q＝ω/R)低，温度误差大。为此应提高初级线圈的品质因数。</a:t>
            </a:r>
          </a:p>
        </p:txBody>
      </p:sp>
      <p:sp>
        <p:nvSpPr>
          <p:cNvPr id="1605" name="三.互感式传感器的误差"/>
          <p:cNvSpPr txBox="1"/>
          <p:nvPr/>
        </p:nvSpPr>
        <p:spPr>
          <a:xfrm>
            <a:off x="2666170" y="1288992"/>
            <a:ext cx="429121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4200"/>
              </a:spcBef>
              <a:defRPr sz="3200">
                <a:solidFill>
                  <a:srgbClr val="993300"/>
                </a:solidFill>
                <a:latin typeface="楷体_GB2312"/>
                <a:ea typeface="楷体_GB2312"/>
                <a:cs typeface="楷体_GB2312"/>
                <a:sym typeface="楷体_GB2312"/>
              </a:defRPr>
            </a:pPr>
            <a:r>
              <a:t>三.互感式传感器的误差</a:t>
            </a:r>
          </a:p>
        </p:txBody>
      </p:sp>
      <p:sp>
        <p:nvSpPr>
          <p:cNvPr id="1606" name="自感式传感器的误差分析均适用于差动变压器。所不同的是差动变压器多了一个初级线圈。当温度变化时，初级线圈的参数尤其铜阻的变化影响较大。设温度变化Δｔ(℃)，初级线圈铜阻R增加ΔR，铜线电阻温度系数为+0.4％/℃，由此引起的次级输出电压的相对变化为"/>
          <p:cNvSpPr txBox="1"/>
          <p:nvPr/>
        </p:nvSpPr>
        <p:spPr>
          <a:xfrm>
            <a:off x="870076" y="2135760"/>
            <a:ext cx="11784839"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900"/>
              </a:spcBef>
              <a:defRPr sz="2800" b="0">
                <a:latin typeface="Songti SC Regular"/>
                <a:ea typeface="Songti SC Regular"/>
                <a:cs typeface="Songti SC Regular"/>
                <a:sym typeface="Songti SC Regular"/>
              </a:defRPr>
            </a:pPr>
            <a:r>
              <a:t>自感式传感器的误差分析均适用于差动变压器。所不同的是差动变压器多了一个初级线圈。当温度变化时，初级线圈的参数尤其铜阻的变化影响较大。设温度变化Δｔ(℃)，初级线圈铜阻R增加ΔR，铜线电阻温度系数为+0.4％/℃，由此引起的次级输出电压的相对变化为</a:t>
            </a:r>
          </a:p>
        </p:txBody>
      </p:sp>
      <p:sp>
        <p:nvSpPr>
          <p:cNvPr id="1607" name="互感式传感器"/>
          <p:cNvSpPr txBox="1">
            <a:spLocks noGrp="1"/>
          </p:cNvSpPr>
          <p:nvPr>
            <p:ph type="title"/>
          </p:nvPr>
        </p:nvSpPr>
        <p:spPr>
          <a:xfrm>
            <a:off x="0" y="18105"/>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60</a:t>
            </a:fld>
            <a:endParaRPr lang="zh-CN" altLang="en-US"/>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为减小温度误差，还可采取稳定激励电流的方法，如图所示。在初级串入一高阻值降压电阻R，或同时串入热敏电阻RT进行补偿。适当选择RT，可使温度变化时原边总电阻近似不变，从而使激励电流保持恒定。"/>
          <p:cNvSpPr txBox="1">
            <a:spLocks noGrp="1"/>
          </p:cNvSpPr>
          <p:nvPr>
            <p:ph type="body" sz="half" idx="1"/>
          </p:nvPr>
        </p:nvSpPr>
        <p:spPr>
          <a:xfrm>
            <a:off x="1054957" y="1812035"/>
            <a:ext cx="11545126" cy="2263840"/>
          </a:xfrm>
          <a:prstGeom prst="rect">
            <a:avLst/>
          </a:prstGeom>
        </p:spPr>
        <p:txBody>
          <a:bodyPr anchor="t"/>
          <a:lstStyle/>
          <a:p>
            <a:pPr marL="0" indent="0" algn="just">
              <a:spcBef>
                <a:spcPts val="900"/>
              </a:spcBef>
              <a:buSzTx/>
              <a:buNone/>
              <a:defRPr sz="2800">
                <a:latin typeface="Songti SC Regular"/>
                <a:ea typeface="Songti SC Regular"/>
                <a:cs typeface="Songti SC Regular"/>
                <a:sym typeface="Songti SC Regular"/>
              </a:defRPr>
            </a:pPr>
            <a:r>
              <a:t>为减小温度误差，还可采取稳定激励电流的方法，如图所示。在初级串入一高阻值降压电阻R，或同时串入热敏电阻R</a:t>
            </a:r>
            <a:r>
              <a:rPr baseline="-30000"/>
              <a:t>T</a:t>
            </a:r>
            <a:r>
              <a:t>进行补偿。适当选择R</a:t>
            </a:r>
            <a:r>
              <a:rPr baseline="-30000"/>
              <a:t>T</a:t>
            </a:r>
            <a:r>
              <a:t>，可使温度变化时原边总电阻近似不变，从而使激励电流保持恒定。</a:t>
            </a:r>
          </a:p>
        </p:txBody>
      </p:sp>
      <p:grpSp>
        <p:nvGrpSpPr>
          <p:cNvPr id="1612" name="成组"/>
          <p:cNvGrpSpPr/>
          <p:nvPr/>
        </p:nvGrpSpPr>
        <p:grpSpPr>
          <a:xfrm>
            <a:off x="2731119" y="3914421"/>
            <a:ext cx="6247273" cy="3870848"/>
            <a:chOff x="0" y="0"/>
            <a:chExt cx="6247271" cy="3870846"/>
          </a:xfrm>
        </p:grpSpPr>
        <p:pic>
          <p:nvPicPr>
            <p:cNvPr id="1610" name="image009" descr="image009"/>
            <p:cNvPicPr>
              <a:picLocks noChangeAspect="1"/>
            </p:cNvPicPr>
            <p:nvPr/>
          </p:nvPicPr>
          <p:blipFill>
            <a:blip r:embed="rId2">
              <a:extLst/>
            </a:blip>
            <a:stretch>
              <a:fillRect/>
            </a:stretch>
          </p:blipFill>
          <p:spPr>
            <a:xfrm>
              <a:off x="0" y="0"/>
              <a:ext cx="6247272" cy="3583094"/>
            </a:xfrm>
            <a:prstGeom prst="rect">
              <a:avLst/>
            </a:prstGeom>
            <a:ln w="12700" cap="flat">
              <a:noFill/>
              <a:miter lim="400000"/>
            </a:ln>
            <a:effectLst/>
          </p:spPr>
        </p:pic>
        <p:sp>
          <p:nvSpPr>
            <p:cNvPr id="1611" name="温度补偿电路"/>
            <p:cNvSpPr txBox="1"/>
            <p:nvPr/>
          </p:nvSpPr>
          <p:spPr>
            <a:xfrm>
              <a:off x="2958591" y="3321698"/>
              <a:ext cx="2137906" cy="5491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algn="just" defTabSz="1300480">
                <a:lnSpc>
                  <a:spcPct val="130000"/>
                </a:lnSpc>
                <a:spcBef>
                  <a:spcPts val="600"/>
                </a:spcBef>
                <a:defRPr b="0">
                  <a:latin typeface="宋体"/>
                  <a:ea typeface="宋体"/>
                  <a:cs typeface="宋体"/>
                  <a:sym typeface="宋体"/>
                </a:defRPr>
              </a:pPr>
              <a:r>
                <a:t> </a:t>
              </a:r>
              <a:r>
                <a:rPr>
                  <a:latin typeface="黑体"/>
                  <a:ea typeface="黑体"/>
                  <a:cs typeface="黑体"/>
                  <a:sym typeface="黑体"/>
                </a:rPr>
                <a:t>温度补偿电路</a:t>
              </a:r>
            </a:p>
          </p:txBody>
        </p:sp>
      </p:grpSp>
      <p:sp>
        <p:nvSpPr>
          <p:cNvPr id="1613" name="互感式传感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61</a:t>
            </a:fld>
            <a:endParaRPr lang="zh-CN" altLang="en-US"/>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7" name="成组"/>
          <p:cNvGrpSpPr/>
          <p:nvPr/>
        </p:nvGrpSpPr>
        <p:grpSpPr>
          <a:xfrm>
            <a:off x="1179289" y="3998524"/>
            <a:ext cx="10989058" cy="4909883"/>
            <a:chOff x="0" y="0"/>
            <a:chExt cx="10989056" cy="4909882"/>
          </a:xfrm>
        </p:grpSpPr>
        <p:pic>
          <p:nvPicPr>
            <p:cNvPr id="1615" name="image013" descr="image013"/>
            <p:cNvPicPr>
              <a:picLocks noChangeAspect="1"/>
            </p:cNvPicPr>
            <p:nvPr/>
          </p:nvPicPr>
          <p:blipFill>
            <a:blip r:embed="rId2">
              <a:extLst/>
            </a:blip>
            <a:stretch>
              <a:fillRect/>
            </a:stretch>
          </p:blipFill>
          <p:spPr>
            <a:xfrm>
              <a:off x="0" y="0"/>
              <a:ext cx="8563477" cy="4909883"/>
            </a:xfrm>
            <a:prstGeom prst="rect">
              <a:avLst/>
            </a:prstGeom>
            <a:ln w="12700" cap="flat">
              <a:noFill/>
              <a:miter lim="400000"/>
            </a:ln>
            <a:effectLst/>
          </p:spPr>
        </p:pic>
        <p:sp>
          <p:nvSpPr>
            <p:cNvPr id="1616" name="差动变压器零位电压补偿电路"/>
            <p:cNvSpPr/>
            <p:nvPr/>
          </p:nvSpPr>
          <p:spPr>
            <a:xfrm>
              <a:off x="1976007" y="4841578"/>
              <a:ext cx="901305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algn="just" defTabSz="1300480">
                <a:lnSpc>
                  <a:spcPct val="130000"/>
                </a:lnSpc>
                <a:spcBef>
                  <a:spcPts val="1500"/>
                </a:spcBef>
                <a:defRPr b="0">
                  <a:latin typeface="宋体"/>
                  <a:ea typeface="宋体"/>
                  <a:cs typeface="宋体"/>
                  <a:sym typeface="宋体"/>
                </a:defRPr>
              </a:pPr>
              <a:r>
                <a:t>  </a:t>
              </a:r>
              <a:r>
                <a:rPr>
                  <a:latin typeface="黑体"/>
                  <a:ea typeface="黑体"/>
                  <a:cs typeface="黑体"/>
                  <a:sym typeface="黑体"/>
                </a:rPr>
                <a:t>差动变压器零位电压补偿电路</a:t>
              </a:r>
            </a:p>
          </p:txBody>
        </p:sp>
      </p:grpSp>
      <p:sp>
        <p:nvSpPr>
          <p:cNvPr id="1618" name="差动变压器由于采用反串电路，其零位电压的补偿电路形式与自感式传感器不尽相同，基本原则是：串联电阻用以减小零位电压的基波分量；并联电阻、电容用以减小谐波分量；加反馈支路用以减小基波和谐波分量。…"/>
          <p:cNvSpPr txBox="1">
            <a:spLocks noGrp="1"/>
          </p:cNvSpPr>
          <p:nvPr>
            <p:ph type="body" sz="half" idx="1"/>
          </p:nvPr>
        </p:nvSpPr>
        <p:spPr>
          <a:xfrm>
            <a:off x="660780" y="1522222"/>
            <a:ext cx="11683240" cy="2851405"/>
          </a:xfrm>
          <a:prstGeom prst="rect">
            <a:avLst/>
          </a:prstGeom>
        </p:spPr>
        <p:txBody>
          <a:bodyPr/>
          <a:lstStyle/>
          <a:p>
            <a:pPr marL="0" indent="0">
              <a:spcBef>
                <a:spcPts val="900"/>
              </a:spcBef>
              <a:buSzTx/>
              <a:buNone/>
              <a:defRPr sz="2800">
                <a:latin typeface="黑体"/>
                <a:ea typeface="黑体"/>
                <a:cs typeface="黑体"/>
                <a:sym typeface="黑体"/>
              </a:defRPr>
            </a:pPr>
            <a:r>
              <a:t>差动变压器由于采用反串电路，其零位电压的补偿电路形式与自感式传感器不尽相同，</a:t>
            </a:r>
            <a:r>
              <a:rPr>
                <a:solidFill>
                  <a:srgbClr val="D60093"/>
                </a:solidFill>
              </a:rPr>
              <a:t>基本原则是：串联电阻用以减小零位电压的基波分量；并联电阻、电容用以减小谐波分量；加反馈支路用以减小基波和谐波分量。</a:t>
            </a:r>
          </a:p>
          <a:p>
            <a:pPr marL="0" indent="0">
              <a:spcBef>
                <a:spcPts val="900"/>
              </a:spcBef>
              <a:buSzTx/>
              <a:buNone/>
              <a:defRPr sz="2800">
                <a:latin typeface="黑体"/>
                <a:ea typeface="黑体"/>
                <a:cs typeface="黑体"/>
                <a:sym typeface="黑体"/>
              </a:defRPr>
            </a:pPr>
            <a:r>
              <a:t>下图列出了一些典型的补偿电路。</a:t>
            </a:r>
          </a:p>
        </p:txBody>
      </p:sp>
      <p:sp>
        <p:nvSpPr>
          <p:cNvPr id="1619" name="互感式传感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互感式传感器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62</a:t>
            </a:fld>
            <a:endParaRPr lang="zh-CN" altLang="en-US"/>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1" name="电感式传感器主要用于测量位移与尺寸，也可测量能转换成位移变化的其他参数，如力、张力、压力、压差、振动、应变、转矩、流量、比重等。…"/>
          <p:cNvSpPr txBox="1"/>
          <p:nvPr/>
        </p:nvSpPr>
        <p:spPr>
          <a:xfrm>
            <a:off x="545337" y="2335669"/>
            <a:ext cx="11914126" cy="363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900"/>
              </a:spcBef>
              <a:defRPr sz="2800" b="0">
                <a:latin typeface="黑体"/>
                <a:ea typeface="黑体"/>
                <a:cs typeface="黑体"/>
                <a:sym typeface="黑体"/>
              </a:defRPr>
            </a:pPr>
            <a:r>
              <a:t>电感式传感器主要用于测量位移与尺寸，也可测量能转换成位移变化的其他参数，如力、张力、压力、压差、振动、应变、转矩、流量、比重等。</a:t>
            </a:r>
          </a:p>
          <a:p>
            <a:pPr marL="706437" indent="-388937" algn="l">
              <a:spcBef>
                <a:spcPts val="900"/>
              </a:spcBef>
              <a:buSzPct val="50000"/>
              <a:buBlip>
                <a:blip r:embed="rId2"/>
              </a:buBlip>
              <a:defRPr sz="2800" b="0">
                <a:latin typeface="黑体"/>
                <a:ea typeface="黑体"/>
                <a:cs typeface="黑体"/>
                <a:sym typeface="黑体"/>
              </a:defRPr>
            </a:pPr>
            <a:r>
              <a:rPr>
                <a:solidFill>
                  <a:srgbClr val="D60093"/>
                </a:solidFill>
              </a:rPr>
              <a:t>位移与尺寸测量</a:t>
            </a:r>
          </a:p>
          <a:p>
            <a:pPr marL="706437" indent="-388937" algn="l">
              <a:spcBef>
                <a:spcPts val="900"/>
              </a:spcBef>
              <a:buSzPct val="50000"/>
              <a:buBlip>
                <a:blip r:embed="rId2"/>
              </a:buBlip>
              <a:defRPr sz="2800" b="0">
                <a:latin typeface="黑体"/>
                <a:ea typeface="黑体"/>
                <a:cs typeface="黑体"/>
                <a:sym typeface="黑体"/>
              </a:defRPr>
            </a:pPr>
            <a:r>
              <a:rPr>
                <a:solidFill>
                  <a:srgbClr val="D60093"/>
                </a:solidFill>
              </a:rPr>
              <a:t>压力测量</a:t>
            </a:r>
          </a:p>
          <a:p>
            <a:pPr marL="706437" indent="-388937" algn="l">
              <a:spcBef>
                <a:spcPts val="900"/>
              </a:spcBef>
              <a:buSzPct val="50000"/>
              <a:buBlip>
                <a:blip r:embed="rId2"/>
              </a:buBlip>
              <a:defRPr sz="2800" b="0">
                <a:latin typeface="黑体"/>
                <a:ea typeface="黑体"/>
                <a:cs typeface="黑体"/>
                <a:sym typeface="黑体"/>
              </a:defRPr>
            </a:pPr>
            <a:r>
              <a:rPr>
                <a:solidFill>
                  <a:srgbClr val="D60093"/>
                </a:solidFill>
              </a:rPr>
              <a:t>力和力矩测量</a:t>
            </a:r>
          </a:p>
          <a:p>
            <a:pPr marL="706437" indent="-388937" algn="l">
              <a:spcBef>
                <a:spcPts val="900"/>
              </a:spcBef>
              <a:buSzPct val="50000"/>
              <a:buBlip>
                <a:blip r:embed="rId2"/>
              </a:buBlip>
              <a:defRPr sz="2800" b="0">
                <a:latin typeface="黑体"/>
                <a:ea typeface="黑体"/>
                <a:cs typeface="黑体"/>
                <a:sym typeface="黑体"/>
              </a:defRPr>
            </a:pPr>
            <a:r>
              <a:rPr>
                <a:solidFill>
                  <a:srgbClr val="D60093"/>
                </a:solidFill>
              </a:rPr>
              <a:t>振动测量</a:t>
            </a:r>
          </a:p>
        </p:txBody>
      </p:sp>
      <p:sp>
        <p:nvSpPr>
          <p:cNvPr id="1622" name="电感式传感器应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电感式传感器应用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63</a:t>
            </a:fld>
            <a:endParaRPr lang="zh-CN" altLang="en-US"/>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 name="用于测定振动物体的频率和振幅时其激磁频率必须是振动频率的十倍以上，才能得到精确的测量结果。可测量的振幅为(0.1～5)mm，振动频率为(0～150)Hz。"/>
          <p:cNvSpPr txBox="1"/>
          <p:nvPr/>
        </p:nvSpPr>
        <p:spPr>
          <a:xfrm>
            <a:off x="473976" y="1965388"/>
            <a:ext cx="12097176" cy="1654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defRPr sz="2800" b="0">
                <a:latin typeface="华文楷体"/>
                <a:ea typeface="华文楷体"/>
                <a:cs typeface="华文楷体"/>
                <a:sym typeface="华文楷体"/>
              </a:defRPr>
            </a:pPr>
            <a:r>
              <a:rPr>
                <a:latin typeface="宋体"/>
                <a:ea typeface="宋体"/>
                <a:cs typeface="宋体"/>
                <a:sym typeface="宋体"/>
              </a:rPr>
              <a:t>用于测定振动物体的频率和振幅时其激磁频率必须是振动频率的十倍以上，才能得到精确的测量结果。可测量的振幅为</a:t>
            </a:r>
            <a:r>
              <a:t>(0.1</a:t>
            </a:r>
            <a:r>
              <a:rPr>
                <a:latin typeface="宋体"/>
                <a:ea typeface="宋体"/>
                <a:cs typeface="宋体"/>
                <a:sym typeface="宋体"/>
              </a:rPr>
              <a:t>～</a:t>
            </a:r>
            <a:r>
              <a:t>5)mm</a:t>
            </a:r>
            <a:r>
              <a:rPr>
                <a:latin typeface="宋体"/>
                <a:ea typeface="宋体"/>
                <a:cs typeface="宋体"/>
                <a:sym typeface="宋体"/>
              </a:rPr>
              <a:t>，振动频率为</a:t>
            </a:r>
            <a:r>
              <a:t>(0</a:t>
            </a:r>
            <a:r>
              <a:rPr>
                <a:latin typeface="宋体"/>
                <a:ea typeface="宋体"/>
                <a:cs typeface="宋体"/>
                <a:sym typeface="宋体"/>
              </a:rPr>
              <a:t>～</a:t>
            </a:r>
            <a:r>
              <a:t>150)Hz</a:t>
            </a:r>
            <a:r>
              <a:rPr>
                <a:latin typeface="宋体"/>
                <a:ea typeface="宋体"/>
                <a:cs typeface="宋体"/>
                <a:sym typeface="宋体"/>
              </a:rPr>
              <a:t>。    </a:t>
            </a:r>
          </a:p>
        </p:txBody>
      </p:sp>
      <p:sp>
        <p:nvSpPr>
          <p:cNvPr id="1625" name="1 弹性支承    2 差动变压器"/>
          <p:cNvSpPr txBox="1"/>
          <p:nvPr/>
        </p:nvSpPr>
        <p:spPr>
          <a:xfrm>
            <a:off x="453812" y="8868551"/>
            <a:ext cx="5192890"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1300480">
              <a:defRPr sz="2800" b="0">
                <a:latin typeface="Times New Roman"/>
                <a:ea typeface="Times New Roman"/>
                <a:cs typeface="Times New Roman"/>
                <a:sym typeface="Times New Roman"/>
              </a:defRPr>
            </a:pPr>
            <a:r>
              <a:t>1 </a:t>
            </a:r>
            <a:r>
              <a:rPr>
                <a:latin typeface="宋体"/>
                <a:ea typeface="宋体"/>
                <a:cs typeface="宋体"/>
                <a:sym typeface="宋体"/>
              </a:rPr>
              <a:t>弹性支承    </a:t>
            </a:r>
            <a:r>
              <a:t>2 </a:t>
            </a:r>
            <a:r>
              <a:rPr>
                <a:latin typeface="宋体"/>
                <a:ea typeface="宋体"/>
                <a:cs typeface="宋体"/>
                <a:sym typeface="宋体"/>
              </a:rPr>
              <a:t>差动变压器</a:t>
            </a:r>
          </a:p>
        </p:txBody>
      </p:sp>
      <p:grpSp>
        <p:nvGrpSpPr>
          <p:cNvPr id="1682" name="成组"/>
          <p:cNvGrpSpPr/>
          <p:nvPr/>
        </p:nvGrpSpPr>
        <p:grpSpPr>
          <a:xfrm>
            <a:off x="767644" y="3994008"/>
            <a:ext cx="4529960" cy="4499971"/>
            <a:chOff x="0" y="0"/>
            <a:chExt cx="4529959" cy="4499969"/>
          </a:xfrm>
        </p:grpSpPr>
        <p:sp>
          <p:nvSpPr>
            <p:cNvPr id="1626" name="线条"/>
            <p:cNvSpPr/>
            <p:nvPr/>
          </p:nvSpPr>
          <p:spPr>
            <a:xfrm>
              <a:off x="1928850" y="844444"/>
              <a:ext cx="399326"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27" name="线条"/>
            <p:cNvSpPr/>
            <p:nvPr/>
          </p:nvSpPr>
          <p:spPr>
            <a:xfrm>
              <a:off x="1901373" y="3007760"/>
              <a:ext cx="399327"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28" name="浅色上对角线"/>
            <p:cNvSpPr/>
            <p:nvPr/>
          </p:nvSpPr>
          <p:spPr>
            <a:xfrm>
              <a:off x="137382" y="593492"/>
              <a:ext cx="269271" cy="2921669"/>
            </a:xfrm>
            <a:prstGeom prst="rect">
              <a:avLst/>
            </a:prstGeom>
            <a:blipFill rotWithShape="1">
              <a:blip r:embed="rId2"/>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29" name="浅色上对角线"/>
            <p:cNvSpPr/>
            <p:nvPr/>
          </p:nvSpPr>
          <p:spPr>
            <a:xfrm>
              <a:off x="406652" y="1463581"/>
              <a:ext cx="1119210" cy="1371994"/>
            </a:xfrm>
            <a:prstGeom prst="rect">
              <a:avLst/>
            </a:prstGeom>
            <a:blipFill rotWithShape="1">
              <a:blip r:embed="rId2"/>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30" name="浅色下对角线"/>
            <p:cNvSpPr/>
            <p:nvPr/>
          </p:nvSpPr>
          <p:spPr>
            <a:xfrm>
              <a:off x="1606459" y="855434"/>
              <a:ext cx="322392" cy="556859"/>
            </a:xfrm>
            <a:custGeom>
              <a:avLst/>
              <a:gdLst/>
              <a:ahLst/>
              <a:cxnLst>
                <a:cxn ang="0">
                  <a:pos x="wd2" y="hd2"/>
                </a:cxn>
                <a:cxn ang="5400000">
                  <a:pos x="wd2" y="hd2"/>
                </a:cxn>
                <a:cxn ang="10800000">
                  <a:pos x="wd2" y="hd2"/>
                </a:cxn>
                <a:cxn ang="16200000">
                  <a:pos x="wd2" y="hd2"/>
                </a:cxn>
              </a:cxnLst>
              <a:rect l="0" t="0" r="r" b="b"/>
              <a:pathLst>
                <a:path w="21600" h="21600" extrusionOk="0">
                  <a:moveTo>
                    <a:pt x="6506" y="568"/>
                  </a:moveTo>
                  <a:lnTo>
                    <a:pt x="6506" y="13642"/>
                  </a:lnTo>
                  <a:lnTo>
                    <a:pt x="0" y="13642"/>
                  </a:lnTo>
                  <a:lnTo>
                    <a:pt x="0" y="21600"/>
                  </a:lnTo>
                  <a:lnTo>
                    <a:pt x="21600" y="21600"/>
                  </a:lnTo>
                  <a:lnTo>
                    <a:pt x="21600" y="0"/>
                  </a:lnTo>
                  <a:lnTo>
                    <a:pt x="6506" y="568"/>
                  </a:lnTo>
                  <a:close/>
                </a:path>
              </a:pathLst>
            </a:custGeom>
            <a:blipFill rotWithShape="1">
              <a:blip r:embed="rId3"/>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631" name="浅色下对角线"/>
            <p:cNvSpPr/>
            <p:nvPr/>
          </p:nvSpPr>
          <p:spPr>
            <a:xfrm flipH="1">
              <a:off x="2286044" y="844444"/>
              <a:ext cx="322392" cy="555026"/>
            </a:xfrm>
            <a:custGeom>
              <a:avLst/>
              <a:gdLst/>
              <a:ahLst/>
              <a:cxnLst>
                <a:cxn ang="0">
                  <a:pos x="wd2" y="hd2"/>
                </a:cxn>
                <a:cxn ang="5400000">
                  <a:pos x="wd2" y="hd2"/>
                </a:cxn>
                <a:cxn ang="10800000">
                  <a:pos x="wd2" y="hd2"/>
                </a:cxn>
                <a:cxn ang="16200000">
                  <a:pos x="wd2" y="hd2"/>
                </a:cxn>
              </a:cxnLst>
              <a:rect l="0" t="0" r="r" b="b"/>
              <a:pathLst>
                <a:path w="21600" h="21600" extrusionOk="0">
                  <a:moveTo>
                    <a:pt x="6506" y="568"/>
                  </a:moveTo>
                  <a:lnTo>
                    <a:pt x="6506" y="13642"/>
                  </a:lnTo>
                  <a:lnTo>
                    <a:pt x="0" y="13642"/>
                  </a:lnTo>
                  <a:lnTo>
                    <a:pt x="0" y="21600"/>
                  </a:lnTo>
                  <a:lnTo>
                    <a:pt x="21600" y="21600"/>
                  </a:lnTo>
                  <a:lnTo>
                    <a:pt x="21600" y="0"/>
                  </a:lnTo>
                  <a:lnTo>
                    <a:pt x="6506" y="568"/>
                  </a:lnTo>
                  <a:close/>
                </a:path>
              </a:pathLst>
            </a:custGeom>
            <a:blipFill rotWithShape="1">
              <a:blip r:embed="rId3"/>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632" name="浅色上对角线"/>
            <p:cNvSpPr/>
            <p:nvPr/>
          </p:nvSpPr>
          <p:spPr>
            <a:xfrm>
              <a:off x="2683538" y="1441600"/>
              <a:ext cx="146542" cy="1384816"/>
            </a:xfrm>
            <a:prstGeom prst="rect">
              <a:avLst/>
            </a:prstGeom>
            <a:blipFill rotWithShape="1">
              <a:blip r:embed="rId2"/>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33" name="浅色下对角线"/>
            <p:cNvSpPr/>
            <p:nvPr/>
          </p:nvSpPr>
          <p:spPr>
            <a:xfrm>
              <a:off x="1606459" y="2852060"/>
              <a:ext cx="322392" cy="155701"/>
            </a:xfrm>
            <a:prstGeom prst="rect">
              <a:avLst/>
            </a:prstGeom>
            <a:blipFill rotWithShape="1">
              <a:blip r:embed="rId3"/>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grpSp>
          <p:nvGrpSpPr>
            <p:cNvPr id="1646" name="成组"/>
            <p:cNvGrpSpPr/>
            <p:nvPr/>
          </p:nvGrpSpPr>
          <p:grpSpPr>
            <a:xfrm>
              <a:off x="1602795" y="1428777"/>
              <a:ext cx="234468" cy="1423284"/>
              <a:chOff x="0" y="0"/>
              <a:chExt cx="234466" cy="1423282"/>
            </a:xfrm>
          </p:grpSpPr>
          <p:grpSp>
            <p:nvGrpSpPr>
              <p:cNvPr id="1637" name="成组"/>
              <p:cNvGrpSpPr/>
              <p:nvPr/>
            </p:nvGrpSpPr>
            <p:grpSpPr>
              <a:xfrm>
                <a:off x="0" y="0"/>
                <a:ext cx="226716" cy="464660"/>
                <a:chOff x="0" y="0"/>
                <a:chExt cx="226715" cy="464659"/>
              </a:xfrm>
            </p:grpSpPr>
            <p:sp>
              <p:nvSpPr>
                <p:cNvPr id="1634" name="矩形"/>
                <p:cNvSpPr/>
                <p:nvPr/>
              </p:nvSpPr>
              <p:spPr>
                <a:xfrm>
                  <a:off x="0" y="0"/>
                  <a:ext cx="226716" cy="464660"/>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35" name="线条"/>
                <p:cNvSpPr/>
                <p:nvPr/>
              </p:nvSpPr>
              <p:spPr>
                <a:xfrm flipH="1">
                  <a:off x="0" y="0"/>
                  <a:ext cx="226716" cy="46466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36" name="线条"/>
                <p:cNvSpPr/>
                <p:nvPr/>
              </p:nvSpPr>
              <p:spPr>
                <a:xfrm>
                  <a:off x="7895" y="-1"/>
                  <a:ext cx="209233" cy="46466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nvGrpSpPr>
              <p:cNvPr id="1641" name="成组"/>
              <p:cNvGrpSpPr/>
              <p:nvPr/>
            </p:nvGrpSpPr>
            <p:grpSpPr>
              <a:xfrm>
                <a:off x="3875" y="479311"/>
                <a:ext cx="226716" cy="464661"/>
                <a:chOff x="0" y="0"/>
                <a:chExt cx="226715" cy="464659"/>
              </a:xfrm>
            </p:grpSpPr>
            <p:sp>
              <p:nvSpPr>
                <p:cNvPr id="1638" name="矩形"/>
                <p:cNvSpPr/>
                <p:nvPr/>
              </p:nvSpPr>
              <p:spPr>
                <a:xfrm>
                  <a:off x="0" y="0"/>
                  <a:ext cx="226716" cy="464660"/>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39" name="线条"/>
                <p:cNvSpPr/>
                <p:nvPr/>
              </p:nvSpPr>
              <p:spPr>
                <a:xfrm flipH="1">
                  <a:off x="0" y="0"/>
                  <a:ext cx="226716" cy="46466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40" name="线条"/>
                <p:cNvSpPr/>
                <p:nvPr/>
              </p:nvSpPr>
              <p:spPr>
                <a:xfrm>
                  <a:off x="7895" y="-1"/>
                  <a:ext cx="209233" cy="46466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nvGrpSpPr>
              <p:cNvPr id="1645" name="成组"/>
              <p:cNvGrpSpPr/>
              <p:nvPr/>
            </p:nvGrpSpPr>
            <p:grpSpPr>
              <a:xfrm>
                <a:off x="7750" y="958622"/>
                <a:ext cx="226717" cy="464661"/>
                <a:chOff x="0" y="0"/>
                <a:chExt cx="226715" cy="464659"/>
              </a:xfrm>
            </p:grpSpPr>
            <p:sp>
              <p:nvSpPr>
                <p:cNvPr id="1642" name="矩形"/>
                <p:cNvSpPr/>
                <p:nvPr/>
              </p:nvSpPr>
              <p:spPr>
                <a:xfrm>
                  <a:off x="0" y="0"/>
                  <a:ext cx="226716" cy="464660"/>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43" name="线条"/>
                <p:cNvSpPr/>
                <p:nvPr/>
              </p:nvSpPr>
              <p:spPr>
                <a:xfrm flipH="1">
                  <a:off x="0" y="0"/>
                  <a:ext cx="226716" cy="46466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44" name="线条"/>
                <p:cNvSpPr/>
                <p:nvPr/>
              </p:nvSpPr>
              <p:spPr>
                <a:xfrm>
                  <a:off x="7895" y="-1"/>
                  <a:ext cx="209233" cy="46466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sp>
          <p:nvSpPr>
            <p:cNvPr id="1647" name="矩形"/>
            <p:cNvSpPr/>
            <p:nvPr/>
          </p:nvSpPr>
          <p:spPr>
            <a:xfrm>
              <a:off x="2082718" y="560520"/>
              <a:ext cx="86094" cy="2954641"/>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48" name="浅色横线"/>
            <p:cNvSpPr/>
            <p:nvPr/>
          </p:nvSpPr>
          <p:spPr>
            <a:xfrm>
              <a:off x="1525861" y="1218124"/>
              <a:ext cx="86094" cy="1789637"/>
            </a:xfrm>
            <a:prstGeom prst="rect">
              <a:avLst/>
            </a:prstGeom>
            <a:blipFill rotWithShape="1">
              <a:blip r:embed="rId4"/>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49" name="浅色横线"/>
            <p:cNvSpPr/>
            <p:nvPr/>
          </p:nvSpPr>
          <p:spPr>
            <a:xfrm>
              <a:off x="2601108" y="1218124"/>
              <a:ext cx="86094" cy="1789637"/>
            </a:xfrm>
            <a:prstGeom prst="rect">
              <a:avLst/>
            </a:prstGeom>
            <a:blipFill rotWithShape="1">
              <a:blip r:embed="rId4"/>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50" name="浅色下对角线"/>
            <p:cNvSpPr/>
            <p:nvPr/>
          </p:nvSpPr>
          <p:spPr>
            <a:xfrm>
              <a:off x="2286044" y="2852060"/>
              <a:ext cx="322392" cy="155701"/>
            </a:xfrm>
            <a:prstGeom prst="rect">
              <a:avLst/>
            </a:prstGeom>
            <a:blipFill rotWithShape="1">
              <a:blip r:embed="rId3"/>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grpSp>
          <p:nvGrpSpPr>
            <p:cNvPr id="1663" name="成组"/>
            <p:cNvGrpSpPr/>
            <p:nvPr/>
          </p:nvGrpSpPr>
          <p:grpSpPr>
            <a:xfrm>
              <a:off x="2373969" y="1428777"/>
              <a:ext cx="234467" cy="1423284"/>
              <a:chOff x="0" y="0"/>
              <a:chExt cx="234466" cy="1423282"/>
            </a:xfrm>
          </p:grpSpPr>
          <p:grpSp>
            <p:nvGrpSpPr>
              <p:cNvPr id="1654" name="成组"/>
              <p:cNvGrpSpPr/>
              <p:nvPr/>
            </p:nvGrpSpPr>
            <p:grpSpPr>
              <a:xfrm>
                <a:off x="0" y="0"/>
                <a:ext cx="226716" cy="464660"/>
                <a:chOff x="0" y="0"/>
                <a:chExt cx="226715" cy="464659"/>
              </a:xfrm>
            </p:grpSpPr>
            <p:sp>
              <p:nvSpPr>
                <p:cNvPr id="1651" name="矩形"/>
                <p:cNvSpPr/>
                <p:nvPr/>
              </p:nvSpPr>
              <p:spPr>
                <a:xfrm>
                  <a:off x="0" y="0"/>
                  <a:ext cx="226716" cy="464660"/>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52" name="线条"/>
                <p:cNvSpPr/>
                <p:nvPr/>
              </p:nvSpPr>
              <p:spPr>
                <a:xfrm flipH="1">
                  <a:off x="0" y="0"/>
                  <a:ext cx="226716" cy="46466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53" name="线条"/>
                <p:cNvSpPr/>
                <p:nvPr/>
              </p:nvSpPr>
              <p:spPr>
                <a:xfrm>
                  <a:off x="7895" y="-1"/>
                  <a:ext cx="209233" cy="46466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nvGrpSpPr>
              <p:cNvPr id="1658" name="成组"/>
              <p:cNvGrpSpPr/>
              <p:nvPr/>
            </p:nvGrpSpPr>
            <p:grpSpPr>
              <a:xfrm>
                <a:off x="3875" y="479311"/>
                <a:ext cx="226716" cy="464661"/>
                <a:chOff x="0" y="0"/>
                <a:chExt cx="226715" cy="464659"/>
              </a:xfrm>
            </p:grpSpPr>
            <p:sp>
              <p:nvSpPr>
                <p:cNvPr id="1655" name="矩形"/>
                <p:cNvSpPr/>
                <p:nvPr/>
              </p:nvSpPr>
              <p:spPr>
                <a:xfrm>
                  <a:off x="0" y="0"/>
                  <a:ext cx="226716" cy="464660"/>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56" name="线条"/>
                <p:cNvSpPr/>
                <p:nvPr/>
              </p:nvSpPr>
              <p:spPr>
                <a:xfrm flipH="1">
                  <a:off x="0" y="0"/>
                  <a:ext cx="226716" cy="46466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57" name="线条"/>
                <p:cNvSpPr/>
                <p:nvPr/>
              </p:nvSpPr>
              <p:spPr>
                <a:xfrm>
                  <a:off x="7895" y="-1"/>
                  <a:ext cx="209233" cy="46466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nvGrpSpPr>
              <p:cNvPr id="1662" name="成组"/>
              <p:cNvGrpSpPr/>
              <p:nvPr/>
            </p:nvGrpSpPr>
            <p:grpSpPr>
              <a:xfrm>
                <a:off x="7750" y="958622"/>
                <a:ext cx="226717" cy="464661"/>
                <a:chOff x="0" y="0"/>
                <a:chExt cx="226715" cy="464659"/>
              </a:xfrm>
            </p:grpSpPr>
            <p:sp>
              <p:nvSpPr>
                <p:cNvPr id="1659" name="矩形"/>
                <p:cNvSpPr/>
                <p:nvPr/>
              </p:nvSpPr>
              <p:spPr>
                <a:xfrm>
                  <a:off x="0" y="0"/>
                  <a:ext cx="226716" cy="464660"/>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60" name="线条"/>
                <p:cNvSpPr/>
                <p:nvPr/>
              </p:nvSpPr>
              <p:spPr>
                <a:xfrm flipH="1">
                  <a:off x="0" y="0"/>
                  <a:ext cx="226716" cy="46466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61" name="线条"/>
                <p:cNvSpPr/>
                <p:nvPr/>
              </p:nvSpPr>
              <p:spPr>
                <a:xfrm>
                  <a:off x="7895" y="-1"/>
                  <a:ext cx="209233" cy="46466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sp>
          <p:nvSpPr>
            <p:cNvPr id="1664" name="线条"/>
            <p:cNvSpPr/>
            <p:nvPr/>
          </p:nvSpPr>
          <p:spPr>
            <a:xfrm flipH="1">
              <a:off x="1928850" y="1399469"/>
              <a:ext cx="1" cy="1452592"/>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65" name="线条"/>
            <p:cNvSpPr/>
            <p:nvPr/>
          </p:nvSpPr>
          <p:spPr>
            <a:xfrm flipH="1">
              <a:off x="2286044" y="1399469"/>
              <a:ext cx="1" cy="1452592"/>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66" name="矩形"/>
            <p:cNvSpPr/>
            <p:nvPr/>
          </p:nvSpPr>
          <p:spPr>
            <a:xfrm>
              <a:off x="2016774" y="1428777"/>
              <a:ext cx="217982" cy="1384817"/>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67" name="下对角虚线"/>
            <p:cNvSpPr/>
            <p:nvPr/>
          </p:nvSpPr>
          <p:spPr>
            <a:xfrm>
              <a:off x="1963653" y="366353"/>
              <a:ext cx="302243" cy="331550"/>
            </a:xfrm>
            <a:prstGeom prst="rect">
              <a:avLst/>
            </a:prstGeom>
            <a:blipFill rotWithShape="1">
              <a:blip r:embed="rId5"/>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68" name="下对角虚线"/>
            <p:cNvSpPr/>
            <p:nvPr/>
          </p:nvSpPr>
          <p:spPr>
            <a:xfrm>
              <a:off x="1989298" y="3399759"/>
              <a:ext cx="302243" cy="329719"/>
            </a:xfrm>
            <a:prstGeom prst="rect">
              <a:avLst/>
            </a:prstGeom>
            <a:blipFill rotWithShape="1">
              <a:blip r:embed="rId5"/>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69" name="矩形"/>
            <p:cNvSpPr/>
            <p:nvPr/>
          </p:nvSpPr>
          <p:spPr>
            <a:xfrm rot="5400000">
              <a:off x="1365582" y="2277801"/>
              <a:ext cx="93421" cy="2564475"/>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70" name="矩形"/>
            <p:cNvSpPr/>
            <p:nvPr/>
          </p:nvSpPr>
          <p:spPr>
            <a:xfrm rot="5400000">
              <a:off x="1380236" y="-722633"/>
              <a:ext cx="95253" cy="2566306"/>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71" name="线条"/>
            <p:cNvSpPr/>
            <p:nvPr/>
          </p:nvSpPr>
          <p:spPr>
            <a:xfrm flipH="1">
              <a:off x="130055" y="234466"/>
              <a:ext cx="1" cy="3645217"/>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72" name="浅色上对角线"/>
            <p:cNvSpPr/>
            <p:nvPr/>
          </p:nvSpPr>
          <p:spPr>
            <a:xfrm>
              <a:off x="0" y="234466"/>
              <a:ext cx="141047" cy="3645216"/>
            </a:xfrm>
            <a:prstGeom prst="rect">
              <a:avLst/>
            </a:prstGeom>
            <a:blipFill rotWithShape="1">
              <a:blip r:embed="rId2"/>
              <a:srcRect/>
              <a:tile tx="0" ty="0" sx="100000" sy="100000" flip="none" algn="tl"/>
            </a:blipFill>
            <a:ln w="12700" cap="flat">
              <a:noFill/>
              <a:miter lim="400000"/>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73" name="(a)"/>
            <p:cNvSpPr txBox="1"/>
            <p:nvPr/>
          </p:nvSpPr>
          <p:spPr>
            <a:xfrm>
              <a:off x="974499" y="4095830"/>
              <a:ext cx="716222" cy="404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just" defTabSz="1300480">
                <a:defRPr sz="2800" b="0">
                  <a:latin typeface="Times New Roman"/>
                  <a:ea typeface="Times New Roman"/>
                  <a:cs typeface="Times New Roman"/>
                  <a:sym typeface="Times New Roman"/>
                </a:defRPr>
              </a:lvl1pPr>
            </a:lstStyle>
            <a:p>
              <a:r>
                <a:t>(a)</a:t>
              </a:r>
            </a:p>
          </p:txBody>
        </p:sp>
        <p:sp>
          <p:nvSpPr>
            <p:cNvPr id="1674" name="加速度a方向"/>
            <p:cNvSpPr txBox="1"/>
            <p:nvPr/>
          </p:nvSpPr>
          <p:spPr>
            <a:xfrm>
              <a:off x="2491202" y="3932802"/>
              <a:ext cx="2038758" cy="5405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gn="just" defTabSz="1300480">
                <a:defRPr sz="2800" b="0">
                  <a:latin typeface="Times New Roman"/>
                  <a:ea typeface="Times New Roman"/>
                  <a:cs typeface="Times New Roman"/>
                  <a:sym typeface="Times New Roman"/>
                </a:defRPr>
              </a:pPr>
              <a:r>
                <a:rPr>
                  <a:latin typeface="宋体"/>
                  <a:ea typeface="宋体"/>
                  <a:cs typeface="宋体"/>
                  <a:sym typeface="宋体"/>
                </a:rPr>
                <a:t>加速度</a:t>
              </a:r>
              <a:r>
                <a:rPr i="1"/>
                <a:t>a</a:t>
              </a:r>
              <a:r>
                <a:rPr>
                  <a:latin typeface="宋体"/>
                  <a:ea typeface="宋体"/>
                  <a:cs typeface="宋体"/>
                  <a:sym typeface="宋体"/>
                </a:rPr>
                <a:t>方向</a:t>
              </a:r>
            </a:p>
          </p:txBody>
        </p:sp>
        <p:sp>
          <p:nvSpPr>
            <p:cNvPr id="1675" name="1"/>
            <p:cNvSpPr txBox="1"/>
            <p:nvPr/>
          </p:nvSpPr>
          <p:spPr>
            <a:xfrm>
              <a:off x="1106387" y="0"/>
              <a:ext cx="260111" cy="3174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just" defTabSz="1300480">
                <a:defRPr sz="2800" b="0">
                  <a:latin typeface="Times New Roman"/>
                  <a:ea typeface="Times New Roman"/>
                  <a:cs typeface="Times New Roman"/>
                  <a:sym typeface="Times New Roman"/>
                </a:defRPr>
              </a:lvl1pPr>
            </a:lstStyle>
            <a:p>
              <a:r>
                <a:t>1</a:t>
              </a:r>
            </a:p>
          </p:txBody>
        </p:sp>
        <p:sp>
          <p:nvSpPr>
            <p:cNvPr id="1676" name="线条"/>
            <p:cNvSpPr/>
            <p:nvPr/>
          </p:nvSpPr>
          <p:spPr>
            <a:xfrm>
              <a:off x="1337189" y="234466"/>
              <a:ext cx="212486" cy="27842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77" name="2"/>
            <p:cNvSpPr txBox="1"/>
            <p:nvPr/>
          </p:nvSpPr>
          <p:spPr>
            <a:xfrm>
              <a:off x="2936321" y="234466"/>
              <a:ext cx="716222" cy="3174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just" defTabSz="1300480">
                <a:defRPr sz="2800" b="0">
                  <a:latin typeface="Times New Roman"/>
                  <a:ea typeface="Times New Roman"/>
                  <a:cs typeface="Times New Roman"/>
                  <a:sym typeface="Times New Roman"/>
                </a:defRPr>
              </a:lvl1pPr>
            </a:lstStyle>
            <a:p>
              <a:r>
                <a:t>2</a:t>
              </a:r>
            </a:p>
          </p:txBody>
        </p:sp>
        <p:sp>
          <p:nvSpPr>
            <p:cNvPr id="1678" name="线条"/>
            <p:cNvSpPr/>
            <p:nvPr/>
          </p:nvSpPr>
          <p:spPr>
            <a:xfrm flipH="1">
              <a:off x="2401446" y="738201"/>
              <a:ext cx="534877" cy="353532"/>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79" name="1"/>
            <p:cNvSpPr txBox="1"/>
            <p:nvPr/>
          </p:nvSpPr>
          <p:spPr>
            <a:xfrm>
              <a:off x="1060592" y="3729477"/>
              <a:ext cx="716222" cy="3174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just" defTabSz="1300480">
                <a:defRPr sz="2800" b="0">
                  <a:latin typeface="Times New Roman"/>
                  <a:ea typeface="Times New Roman"/>
                  <a:cs typeface="Times New Roman"/>
                  <a:sym typeface="Times New Roman"/>
                </a:defRPr>
              </a:lvl1pPr>
            </a:lstStyle>
            <a:p>
              <a:r>
                <a:t>1</a:t>
              </a:r>
            </a:p>
          </p:txBody>
        </p:sp>
        <p:sp>
          <p:nvSpPr>
            <p:cNvPr id="1680" name="线条"/>
            <p:cNvSpPr/>
            <p:nvPr/>
          </p:nvSpPr>
          <p:spPr>
            <a:xfrm flipV="1">
              <a:off x="1227283" y="3606748"/>
              <a:ext cx="410317" cy="461606"/>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81" name="线条"/>
            <p:cNvSpPr/>
            <p:nvPr/>
          </p:nvSpPr>
          <p:spPr>
            <a:xfrm>
              <a:off x="2137671" y="3848541"/>
              <a:ext cx="1" cy="580671"/>
            </a:xfrm>
            <a:prstGeom prst="line">
              <a:avLst/>
            </a:prstGeom>
            <a:noFill/>
            <a:ln w="12700" cap="flat">
              <a:solidFill>
                <a:srgbClr val="000000"/>
              </a:solidFill>
              <a:prstDash val="solid"/>
              <a:round/>
              <a:headEnd type="triangle" w="med" len="me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nvGrpSpPr>
          <p:cNvPr id="1739" name="成组"/>
          <p:cNvGrpSpPr/>
          <p:nvPr/>
        </p:nvGrpSpPr>
        <p:grpSpPr>
          <a:xfrm>
            <a:off x="5626160" y="4342944"/>
            <a:ext cx="7468730" cy="3802100"/>
            <a:chOff x="0" y="0"/>
            <a:chExt cx="7468728" cy="3802098"/>
          </a:xfrm>
        </p:grpSpPr>
        <p:grpSp>
          <p:nvGrpSpPr>
            <p:cNvPr id="1695" name="成组"/>
            <p:cNvGrpSpPr/>
            <p:nvPr/>
          </p:nvGrpSpPr>
          <p:grpSpPr>
            <a:xfrm>
              <a:off x="1682044" y="0"/>
              <a:ext cx="288996" cy="1752036"/>
              <a:chOff x="0" y="0"/>
              <a:chExt cx="288995" cy="1752035"/>
            </a:xfrm>
          </p:grpSpPr>
          <p:grpSp>
            <p:nvGrpSpPr>
              <p:cNvPr id="1686" name="成组"/>
              <p:cNvGrpSpPr/>
              <p:nvPr/>
            </p:nvGrpSpPr>
            <p:grpSpPr>
              <a:xfrm>
                <a:off x="0" y="0"/>
                <a:ext cx="279443" cy="571989"/>
                <a:chOff x="0" y="0"/>
                <a:chExt cx="279442" cy="571988"/>
              </a:xfrm>
            </p:grpSpPr>
            <p:sp>
              <p:nvSpPr>
                <p:cNvPr id="1683" name="矩形"/>
                <p:cNvSpPr/>
                <p:nvPr/>
              </p:nvSpPr>
              <p:spPr>
                <a:xfrm>
                  <a:off x="0" y="0"/>
                  <a:ext cx="279442" cy="571989"/>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84" name="线条"/>
                <p:cNvSpPr/>
                <p:nvPr/>
              </p:nvSpPr>
              <p:spPr>
                <a:xfrm flipH="1">
                  <a:off x="0" y="0"/>
                  <a:ext cx="279443"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85" name="线条"/>
                <p:cNvSpPr/>
                <p:nvPr/>
              </p:nvSpPr>
              <p:spPr>
                <a:xfrm>
                  <a:off x="9731" y="0"/>
                  <a:ext cx="257894"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nvGrpSpPr>
              <p:cNvPr id="1690" name="成组"/>
              <p:cNvGrpSpPr/>
              <p:nvPr/>
            </p:nvGrpSpPr>
            <p:grpSpPr>
              <a:xfrm>
                <a:off x="4776" y="590023"/>
                <a:ext cx="279443" cy="571989"/>
                <a:chOff x="0" y="0"/>
                <a:chExt cx="279442" cy="571988"/>
              </a:xfrm>
            </p:grpSpPr>
            <p:sp>
              <p:nvSpPr>
                <p:cNvPr id="1687" name="矩形"/>
                <p:cNvSpPr/>
                <p:nvPr/>
              </p:nvSpPr>
              <p:spPr>
                <a:xfrm>
                  <a:off x="0" y="0"/>
                  <a:ext cx="279442" cy="571989"/>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88" name="线条"/>
                <p:cNvSpPr/>
                <p:nvPr/>
              </p:nvSpPr>
              <p:spPr>
                <a:xfrm flipH="1">
                  <a:off x="0" y="0"/>
                  <a:ext cx="279443"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89" name="线条"/>
                <p:cNvSpPr/>
                <p:nvPr/>
              </p:nvSpPr>
              <p:spPr>
                <a:xfrm>
                  <a:off x="9731" y="0"/>
                  <a:ext cx="257894"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nvGrpSpPr>
              <p:cNvPr id="1694" name="成组"/>
              <p:cNvGrpSpPr/>
              <p:nvPr/>
            </p:nvGrpSpPr>
            <p:grpSpPr>
              <a:xfrm>
                <a:off x="9553" y="1180047"/>
                <a:ext cx="279443" cy="571989"/>
                <a:chOff x="0" y="0"/>
                <a:chExt cx="279442" cy="571988"/>
              </a:xfrm>
            </p:grpSpPr>
            <p:sp>
              <p:nvSpPr>
                <p:cNvPr id="1691" name="矩形"/>
                <p:cNvSpPr/>
                <p:nvPr/>
              </p:nvSpPr>
              <p:spPr>
                <a:xfrm>
                  <a:off x="0" y="0"/>
                  <a:ext cx="279442" cy="571989"/>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92" name="线条"/>
                <p:cNvSpPr/>
                <p:nvPr/>
              </p:nvSpPr>
              <p:spPr>
                <a:xfrm flipH="1">
                  <a:off x="0" y="0"/>
                  <a:ext cx="279443"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93" name="线条"/>
                <p:cNvSpPr/>
                <p:nvPr/>
              </p:nvSpPr>
              <p:spPr>
                <a:xfrm>
                  <a:off x="9731" y="0"/>
                  <a:ext cx="257894"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grpSp>
          <p:nvGrpSpPr>
            <p:cNvPr id="1708" name="成组"/>
            <p:cNvGrpSpPr/>
            <p:nvPr/>
          </p:nvGrpSpPr>
          <p:grpSpPr>
            <a:xfrm>
              <a:off x="2512906" y="0"/>
              <a:ext cx="288997" cy="1752036"/>
              <a:chOff x="0" y="0"/>
              <a:chExt cx="288995" cy="1752035"/>
            </a:xfrm>
          </p:grpSpPr>
          <p:grpSp>
            <p:nvGrpSpPr>
              <p:cNvPr id="1699" name="成组"/>
              <p:cNvGrpSpPr/>
              <p:nvPr/>
            </p:nvGrpSpPr>
            <p:grpSpPr>
              <a:xfrm>
                <a:off x="0" y="0"/>
                <a:ext cx="279443" cy="571989"/>
                <a:chOff x="0" y="0"/>
                <a:chExt cx="279442" cy="571988"/>
              </a:xfrm>
            </p:grpSpPr>
            <p:sp>
              <p:nvSpPr>
                <p:cNvPr id="1696" name="矩形"/>
                <p:cNvSpPr/>
                <p:nvPr/>
              </p:nvSpPr>
              <p:spPr>
                <a:xfrm>
                  <a:off x="0" y="0"/>
                  <a:ext cx="279442" cy="571989"/>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697" name="线条"/>
                <p:cNvSpPr/>
                <p:nvPr/>
              </p:nvSpPr>
              <p:spPr>
                <a:xfrm flipH="1">
                  <a:off x="0" y="0"/>
                  <a:ext cx="279443"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698" name="线条"/>
                <p:cNvSpPr/>
                <p:nvPr/>
              </p:nvSpPr>
              <p:spPr>
                <a:xfrm>
                  <a:off x="9731" y="0"/>
                  <a:ext cx="257894"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nvGrpSpPr>
              <p:cNvPr id="1703" name="成组"/>
              <p:cNvGrpSpPr/>
              <p:nvPr/>
            </p:nvGrpSpPr>
            <p:grpSpPr>
              <a:xfrm>
                <a:off x="4776" y="590023"/>
                <a:ext cx="279443" cy="571989"/>
                <a:chOff x="0" y="0"/>
                <a:chExt cx="279442" cy="571988"/>
              </a:xfrm>
            </p:grpSpPr>
            <p:sp>
              <p:nvSpPr>
                <p:cNvPr id="1700" name="矩形"/>
                <p:cNvSpPr/>
                <p:nvPr/>
              </p:nvSpPr>
              <p:spPr>
                <a:xfrm>
                  <a:off x="0" y="0"/>
                  <a:ext cx="279442" cy="571989"/>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01" name="线条"/>
                <p:cNvSpPr/>
                <p:nvPr/>
              </p:nvSpPr>
              <p:spPr>
                <a:xfrm flipH="1">
                  <a:off x="0" y="0"/>
                  <a:ext cx="279443"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02" name="线条"/>
                <p:cNvSpPr/>
                <p:nvPr/>
              </p:nvSpPr>
              <p:spPr>
                <a:xfrm>
                  <a:off x="9731" y="0"/>
                  <a:ext cx="257894"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nvGrpSpPr>
              <p:cNvPr id="1707" name="成组"/>
              <p:cNvGrpSpPr/>
              <p:nvPr/>
            </p:nvGrpSpPr>
            <p:grpSpPr>
              <a:xfrm>
                <a:off x="9553" y="1180047"/>
                <a:ext cx="279443" cy="571989"/>
                <a:chOff x="0" y="0"/>
                <a:chExt cx="279442" cy="571988"/>
              </a:xfrm>
            </p:grpSpPr>
            <p:sp>
              <p:nvSpPr>
                <p:cNvPr id="1704" name="矩形"/>
                <p:cNvSpPr/>
                <p:nvPr/>
              </p:nvSpPr>
              <p:spPr>
                <a:xfrm>
                  <a:off x="0" y="0"/>
                  <a:ext cx="279442" cy="571989"/>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05" name="线条"/>
                <p:cNvSpPr/>
                <p:nvPr/>
              </p:nvSpPr>
              <p:spPr>
                <a:xfrm flipH="1">
                  <a:off x="0" y="0"/>
                  <a:ext cx="279443"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06" name="线条"/>
                <p:cNvSpPr/>
                <p:nvPr/>
              </p:nvSpPr>
              <p:spPr>
                <a:xfrm>
                  <a:off x="9731" y="0"/>
                  <a:ext cx="257894" cy="571989"/>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sp>
          <p:nvSpPr>
            <p:cNvPr id="1709" name="矩形"/>
            <p:cNvSpPr/>
            <p:nvPr/>
          </p:nvSpPr>
          <p:spPr>
            <a:xfrm>
              <a:off x="2174239" y="397368"/>
              <a:ext cx="191912" cy="966330"/>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10" name="线条"/>
            <p:cNvSpPr/>
            <p:nvPr/>
          </p:nvSpPr>
          <p:spPr>
            <a:xfrm>
              <a:off x="1761066" y="0"/>
              <a:ext cx="866988" cy="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11" name="线条"/>
            <p:cNvSpPr/>
            <p:nvPr/>
          </p:nvSpPr>
          <p:spPr>
            <a:xfrm>
              <a:off x="1860409" y="1752035"/>
              <a:ext cx="869245"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12" name="线条"/>
            <p:cNvSpPr/>
            <p:nvPr/>
          </p:nvSpPr>
          <p:spPr>
            <a:xfrm>
              <a:off x="1329831" y="986648"/>
              <a:ext cx="361245" cy="20726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713" name="线条"/>
            <p:cNvSpPr/>
            <p:nvPr/>
          </p:nvSpPr>
          <p:spPr>
            <a:xfrm>
              <a:off x="557670" y="559929"/>
              <a:ext cx="1133406" cy="25219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grpSp>
          <p:nvGrpSpPr>
            <p:cNvPr id="1716" name="成组"/>
            <p:cNvGrpSpPr/>
            <p:nvPr/>
          </p:nvGrpSpPr>
          <p:grpSpPr>
            <a:xfrm>
              <a:off x="4515" y="2006035"/>
              <a:ext cx="1808481" cy="508001"/>
              <a:chOff x="0" y="-1128"/>
              <a:chExt cx="1808479" cy="508000"/>
            </a:xfrm>
          </p:grpSpPr>
          <p:sp>
            <p:nvSpPr>
              <p:cNvPr id="1714" name="矩形"/>
              <p:cNvSpPr/>
              <p:nvPr/>
            </p:nvSpPr>
            <p:spPr>
              <a:xfrm>
                <a:off x="0" y="22577"/>
                <a:ext cx="1808480" cy="460588"/>
              </a:xfrm>
              <a:prstGeom prst="rect">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lnSpc>
                    <a:spcPct val="72000"/>
                  </a:lnSpc>
                  <a:defRPr sz="2800" b="0">
                    <a:latin typeface="Times New Roman"/>
                    <a:ea typeface="Times New Roman"/>
                    <a:cs typeface="Times New Roman"/>
                    <a:sym typeface="Times New Roman"/>
                  </a:defRPr>
                </a:pPr>
                <a:endParaRPr/>
              </a:p>
            </p:txBody>
          </p:sp>
          <p:sp>
            <p:nvSpPr>
              <p:cNvPr id="1715" name="稳压电源"/>
              <p:cNvSpPr txBox="1"/>
              <p:nvPr/>
            </p:nvSpPr>
            <p:spPr>
              <a:xfrm>
                <a:off x="0" y="-1129"/>
                <a:ext cx="1808480" cy="50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lnSpc>
                    <a:spcPct val="72000"/>
                  </a:lnSpc>
                  <a:defRPr sz="2800"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稳压电源</a:t>
                </a:r>
              </a:p>
            </p:txBody>
          </p:sp>
        </p:grpSp>
        <p:grpSp>
          <p:nvGrpSpPr>
            <p:cNvPr id="1719" name="成组"/>
            <p:cNvGrpSpPr/>
            <p:nvPr/>
          </p:nvGrpSpPr>
          <p:grpSpPr>
            <a:xfrm>
              <a:off x="0" y="487679"/>
              <a:ext cx="1521743" cy="589281"/>
              <a:chOff x="0" y="0"/>
              <a:chExt cx="1521742" cy="589280"/>
            </a:xfrm>
          </p:grpSpPr>
          <p:sp>
            <p:nvSpPr>
              <p:cNvPr id="1717" name="矩形"/>
              <p:cNvSpPr/>
              <p:nvPr/>
            </p:nvSpPr>
            <p:spPr>
              <a:xfrm>
                <a:off x="0" y="0"/>
                <a:ext cx="1521743" cy="589281"/>
              </a:xfrm>
              <a:prstGeom prst="rect">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lnSpc>
                    <a:spcPct val="72000"/>
                  </a:lnSpc>
                  <a:defRPr sz="2800" b="0">
                    <a:latin typeface="Times New Roman"/>
                    <a:ea typeface="Times New Roman"/>
                    <a:cs typeface="Times New Roman"/>
                    <a:sym typeface="Times New Roman"/>
                  </a:defRPr>
                </a:pPr>
                <a:endParaRPr/>
              </a:p>
            </p:txBody>
          </p:sp>
          <p:sp>
            <p:nvSpPr>
              <p:cNvPr id="1718" name="振荡器"/>
              <p:cNvSpPr txBox="1"/>
              <p:nvPr/>
            </p:nvSpPr>
            <p:spPr>
              <a:xfrm>
                <a:off x="0" y="40640"/>
                <a:ext cx="1521743" cy="50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lnSpc>
                    <a:spcPct val="72000"/>
                  </a:lnSpc>
                  <a:defRPr sz="2800"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振荡器</a:t>
                </a:r>
              </a:p>
            </p:txBody>
          </p:sp>
        </p:grpSp>
        <p:sp>
          <p:nvSpPr>
            <p:cNvPr id="1720" name="线条"/>
            <p:cNvSpPr/>
            <p:nvPr/>
          </p:nvSpPr>
          <p:spPr>
            <a:xfrm>
              <a:off x="2792871" y="250612"/>
              <a:ext cx="4185920" cy="226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21" name="线条"/>
            <p:cNvSpPr/>
            <p:nvPr/>
          </p:nvSpPr>
          <p:spPr>
            <a:xfrm>
              <a:off x="2801901" y="1510452"/>
              <a:ext cx="4185921" cy="2260"/>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22" name="线条"/>
            <p:cNvSpPr/>
            <p:nvPr/>
          </p:nvSpPr>
          <p:spPr>
            <a:xfrm>
              <a:off x="2792870" y="397368"/>
              <a:ext cx="300286" cy="9663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grpSp>
          <p:nvGrpSpPr>
            <p:cNvPr id="1725" name="成组"/>
            <p:cNvGrpSpPr/>
            <p:nvPr/>
          </p:nvGrpSpPr>
          <p:grpSpPr>
            <a:xfrm>
              <a:off x="3858542" y="51928"/>
              <a:ext cx="582508" cy="1533032"/>
              <a:chOff x="0" y="0"/>
              <a:chExt cx="582506" cy="1533031"/>
            </a:xfrm>
          </p:grpSpPr>
          <p:sp>
            <p:nvSpPr>
              <p:cNvPr id="1723" name="矩形"/>
              <p:cNvSpPr/>
              <p:nvPr/>
            </p:nvSpPr>
            <p:spPr>
              <a:xfrm>
                <a:off x="0" y="0"/>
                <a:ext cx="582507" cy="1533032"/>
              </a:xfrm>
              <a:prstGeom prst="rect">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sz="2800" b="0">
                    <a:latin typeface="Times New Roman"/>
                    <a:ea typeface="Times New Roman"/>
                    <a:cs typeface="Times New Roman"/>
                    <a:sym typeface="Times New Roman"/>
                  </a:defRPr>
                </a:pPr>
                <a:endParaRPr/>
              </a:p>
            </p:txBody>
          </p:sp>
          <p:sp>
            <p:nvSpPr>
              <p:cNvPr id="1724" name="检波器"/>
              <p:cNvSpPr txBox="1"/>
              <p:nvPr/>
            </p:nvSpPr>
            <p:spPr>
              <a:xfrm>
                <a:off x="0" y="4515"/>
                <a:ext cx="582507" cy="1524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sz="2800"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检波器</a:t>
                </a:r>
              </a:p>
            </p:txBody>
          </p:sp>
        </p:grpSp>
        <p:grpSp>
          <p:nvGrpSpPr>
            <p:cNvPr id="1728" name="成组"/>
            <p:cNvGrpSpPr/>
            <p:nvPr/>
          </p:nvGrpSpPr>
          <p:grpSpPr>
            <a:xfrm>
              <a:off x="5396088" y="51928"/>
              <a:ext cx="582508" cy="1533032"/>
              <a:chOff x="0" y="0"/>
              <a:chExt cx="582506" cy="1533031"/>
            </a:xfrm>
          </p:grpSpPr>
          <p:sp>
            <p:nvSpPr>
              <p:cNvPr id="1726" name="矩形"/>
              <p:cNvSpPr/>
              <p:nvPr/>
            </p:nvSpPr>
            <p:spPr>
              <a:xfrm>
                <a:off x="0" y="0"/>
                <a:ext cx="582507" cy="1533032"/>
              </a:xfrm>
              <a:prstGeom prst="rect">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sz="2800" b="0">
                    <a:latin typeface="Times New Roman"/>
                    <a:ea typeface="Times New Roman"/>
                    <a:cs typeface="Times New Roman"/>
                    <a:sym typeface="Times New Roman"/>
                  </a:defRPr>
                </a:pPr>
                <a:endParaRPr/>
              </a:p>
            </p:txBody>
          </p:sp>
          <p:sp>
            <p:nvSpPr>
              <p:cNvPr id="1727" name="滤波器"/>
              <p:cNvSpPr txBox="1"/>
              <p:nvPr/>
            </p:nvSpPr>
            <p:spPr>
              <a:xfrm>
                <a:off x="0" y="4515"/>
                <a:ext cx="582507" cy="1524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sz="2800"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滤波器</a:t>
                </a:r>
              </a:p>
            </p:txBody>
          </p:sp>
        </p:grpSp>
        <p:sp>
          <p:nvSpPr>
            <p:cNvPr id="1729" name="线条"/>
            <p:cNvSpPr/>
            <p:nvPr/>
          </p:nvSpPr>
          <p:spPr>
            <a:xfrm>
              <a:off x="2260036" y="1363697"/>
              <a:ext cx="1" cy="666045"/>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30" name="椭圆形"/>
            <p:cNvSpPr/>
            <p:nvPr/>
          </p:nvSpPr>
          <p:spPr>
            <a:xfrm>
              <a:off x="6978791" y="180622"/>
              <a:ext cx="135467" cy="146756"/>
            </a:xfrm>
            <a:prstGeom prst="ellipse">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31" name="椭圆形"/>
            <p:cNvSpPr/>
            <p:nvPr/>
          </p:nvSpPr>
          <p:spPr>
            <a:xfrm>
              <a:off x="6996853" y="1438204"/>
              <a:ext cx="137725" cy="146757"/>
            </a:xfrm>
            <a:prstGeom prst="ellipse">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32" name="椭圆形"/>
            <p:cNvSpPr/>
            <p:nvPr/>
          </p:nvSpPr>
          <p:spPr>
            <a:xfrm>
              <a:off x="474133" y="3084124"/>
              <a:ext cx="137725" cy="146756"/>
            </a:xfrm>
            <a:prstGeom prst="ellipse">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33" name="椭圆形"/>
            <p:cNvSpPr/>
            <p:nvPr/>
          </p:nvSpPr>
          <p:spPr>
            <a:xfrm>
              <a:off x="1257582" y="3077350"/>
              <a:ext cx="135467" cy="146757"/>
            </a:xfrm>
            <a:prstGeom prst="ellipse">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34" name="(b)"/>
            <p:cNvSpPr txBox="1"/>
            <p:nvPr/>
          </p:nvSpPr>
          <p:spPr>
            <a:xfrm>
              <a:off x="3858542" y="3165404"/>
              <a:ext cx="882792" cy="3912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2800" b="0">
                  <a:latin typeface="Times New Roman"/>
                  <a:ea typeface="Times New Roman"/>
                  <a:cs typeface="Times New Roman"/>
                  <a:sym typeface="Times New Roman"/>
                </a:defRPr>
              </a:lvl1pPr>
            </a:lstStyle>
            <a:p>
              <a:r>
                <a:t>(b)</a:t>
              </a:r>
            </a:p>
          </p:txBody>
        </p:sp>
        <p:sp>
          <p:nvSpPr>
            <p:cNvPr id="1735" name="～220V"/>
            <p:cNvSpPr txBox="1"/>
            <p:nvPr/>
          </p:nvSpPr>
          <p:spPr>
            <a:xfrm>
              <a:off x="325120" y="3294098"/>
              <a:ext cx="1666241" cy="50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sz="2800" b="0">
                  <a:latin typeface="Times New Roman"/>
                  <a:ea typeface="Times New Roman"/>
                  <a:cs typeface="Times New Roman"/>
                  <a:sym typeface="Times New Roman"/>
                </a:defRPr>
              </a:pPr>
              <a:r>
                <a:rPr>
                  <a:latin typeface="宋体"/>
                  <a:ea typeface="宋体"/>
                  <a:cs typeface="宋体"/>
                  <a:sym typeface="宋体"/>
                </a:rPr>
                <a:t>～</a:t>
              </a:r>
              <a:r>
                <a:t>220V</a:t>
              </a:r>
            </a:p>
          </p:txBody>
        </p:sp>
        <p:sp>
          <p:nvSpPr>
            <p:cNvPr id="1736" name="a"/>
            <p:cNvSpPr txBox="1"/>
            <p:nvPr/>
          </p:nvSpPr>
          <p:spPr>
            <a:xfrm>
              <a:off x="2488070" y="2400017"/>
              <a:ext cx="882793" cy="3912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2800" b="0" i="1">
                  <a:latin typeface="Times New Roman"/>
                  <a:ea typeface="Times New Roman"/>
                  <a:cs typeface="Times New Roman"/>
                  <a:sym typeface="Times New Roman"/>
                </a:defRPr>
              </a:lvl1pPr>
            </a:lstStyle>
            <a:p>
              <a:r>
                <a:t>a</a:t>
              </a:r>
            </a:p>
          </p:txBody>
        </p:sp>
        <p:sp>
          <p:nvSpPr>
            <p:cNvPr id="1737" name="输出"/>
            <p:cNvSpPr txBox="1"/>
            <p:nvPr/>
          </p:nvSpPr>
          <p:spPr>
            <a:xfrm>
              <a:off x="6649155" y="636693"/>
              <a:ext cx="819574" cy="50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2800"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输出</a:t>
              </a:r>
            </a:p>
          </p:txBody>
        </p:sp>
        <p:sp>
          <p:nvSpPr>
            <p:cNvPr id="1738" name="线条"/>
            <p:cNvSpPr/>
            <p:nvPr/>
          </p:nvSpPr>
          <p:spPr>
            <a:xfrm>
              <a:off x="2260035" y="2345831"/>
              <a:ext cx="1" cy="715717"/>
            </a:xfrm>
            <a:prstGeom prst="line">
              <a:avLst/>
            </a:prstGeom>
            <a:noFill/>
            <a:ln w="12700" cap="flat">
              <a:solidFill>
                <a:srgbClr val="000000"/>
              </a:solidFill>
              <a:prstDash val="solid"/>
              <a:round/>
              <a:headEnd type="triangle" w="med" len="me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sp>
        <p:nvSpPr>
          <p:cNvPr id="1740" name="差动变压器式加速度传感器"/>
          <p:cNvSpPr txBox="1"/>
          <p:nvPr/>
        </p:nvSpPr>
        <p:spPr>
          <a:xfrm>
            <a:off x="3857647" y="1103077"/>
            <a:ext cx="5329834"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200"/>
              </a:spcBef>
              <a:defRPr sz="3200">
                <a:solidFill>
                  <a:srgbClr val="993300"/>
                </a:solidFill>
                <a:latin typeface="楷体_GB2312"/>
                <a:ea typeface="楷体_GB2312"/>
                <a:cs typeface="楷体_GB2312"/>
                <a:sym typeface="楷体_GB2312"/>
              </a:defRPr>
            </a:lvl1pPr>
          </a:lstStyle>
          <a:p>
            <a:r>
              <a:t>   差动变压器式加速度传感器</a:t>
            </a:r>
          </a:p>
        </p:txBody>
      </p:sp>
      <p:sp>
        <p:nvSpPr>
          <p:cNvPr id="1741" name="电感式传感器应用"/>
          <p:cNvSpPr txBox="1">
            <a:spLocks noGrp="1"/>
          </p:cNvSpPr>
          <p:nvPr>
            <p:ph type="title"/>
          </p:nvPr>
        </p:nvSpPr>
        <p:spPr>
          <a:xfrm>
            <a:off x="45585" y="27392"/>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电感式传感器应用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64</a:t>
            </a:fld>
            <a:endParaRPr lang="zh-CN" altLang="en-US"/>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3" name="image.png" descr="image.png"/>
          <p:cNvPicPr>
            <a:picLocks noChangeAspect="1"/>
          </p:cNvPicPr>
          <p:nvPr/>
        </p:nvPicPr>
        <p:blipFill>
          <a:blip r:embed="rId2">
            <a:extLst/>
          </a:blip>
          <a:stretch>
            <a:fillRect/>
          </a:stretch>
        </p:blipFill>
        <p:spPr>
          <a:xfrm>
            <a:off x="1818639" y="1612096"/>
            <a:ext cx="10203007" cy="7064616"/>
          </a:xfrm>
          <a:prstGeom prst="rect">
            <a:avLst/>
          </a:prstGeom>
          <a:ln w="12700">
            <a:miter lim="400000"/>
          </a:ln>
        </p:spPr>
      </p:pic>
      <p:sp>
        <p:nvSpPr>
          <p:cNvPr id="1744" name="电感式传感器应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电感式传感器应用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65</a:t>
            </a:fld>
            <a:endParaRPr lang="zh-CN" altLang="en-US"/>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 name="将差动变压器和弹性敏感元件（膜片、膜盒和弹簧管等）相结合，可以组成各种形式的压力传感器。"/>
          <p:cNvSpPr txBox="1"/>
          <p:nvPr/>
        </p:nvSpPr>
        <p:spPr>
          <a:xfrm>
            <a:off x="888209" y="1775431"/>
            <a:ext cx="11725043" cy="1577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spcBef>
                <a:spcPts val="1500"/>
              </a:spcBef>
              <a:defRPr sz="2800" b="0">
                <a:solidFill>
                  <a:srgbClr val="FF3300"/>
                </a:solidFill>
                <a:latin typeface="华文楷体"/>
                <a:ea typeface="华文楷体"/>
                <a:cs typeface="华文楷体"/>
                <a:sym typeface="华文楷体"/>
              </a:defRPr>
            </a:pPr>
            <a:endParaRPr/>
          </a:p>
          <a:p>
            <a:pPr algn="just" defTabSz="1300480">
              <a:defRPr sz="2800" b="0">
                <a:latin typeface="Times New Roman"/>
                <a:ea typeface="Times New Roman"/>
                <a:cs typeface="Times New Roman"/>
                <a:sym typeface="Times New Roman"/>
              </a:defRPr>
            </a:pPr>
            <a:r>
              <a:rPr>
                <a:latin typeface="宋体"/>
                <a:ea typeface="宋体"/>
                <a:cs typeface="宋体"/>
                <a:sym typeface="宋体"/>
              </a:rPr>
              <a:t>将差动变压器和弹性敏感元件（膜片、膜盒和弹簧管等）相结合，可以组成各种形式的压力传感器。</a:t>
            </a:r>
          </a:p>
        </p:txBody>
      </p:sp>
      <p:grpSp>
        <p:nvGrpSpPr>
          <p:cNvPr id="1749" name="成组"/>
          <p:cNvGrpSpPr/>
          <p:nvPr/>
        </p:nvGrpSpPr>
        <p:grpSpPr>
          <a:xfrm>
            <a:off x="2011679" y="4596835"/>
            <a:ext cx="1433690" cy="408659"/>
            <a:chOff x="0" y="0"/>
            <a:chExt cx="1433688" cy="408657"/>
          </a:xfrm>
        </p:grpSpPr>
        <p:sp>
          <p:nvSpPr>
            <p:cNvPr id="1747" name="矩形"/>
            <p:cNvSpPr/>
            <p:nvPr/>
          </p:nvSpPr>
          <p:spPr>
            <a:xfrm>
              <a:off x="0" y="0"/>
              <a:ext cx="1433689" cy="408658"/>
            </a:xfrm>
            <a:prstGeom prst="rect">
              <a:avLst/>
            </a:prstGeom>
            <a:solidFill>
              <a:srgbClr val="FFFFFF"/>
            </a:solidFill>
            <a:ln w="12700" cap="flat">
              <a:noFill/>
              <a:miter lim="400000"/>
            </a:ln>
            <a:effectLst/>
          </p:spPr>
          <p:txBody>
            <a:bodyPr wrap="square" lIns="65023" tIns="65023" rIns="65023" bIns="65023" numCol="1" anchor="t">
              <a:noAutofit/>
            </a:bodyPr>
            <a:lstStyle/>
            <a:p>
              <a:pPr algn="just" defTabSz="1300480">
                <a:defRPr b="0">
                  <a:latin typeface="Times New Roman"/>
                  <a:ea typeface="Times New Roman"/>
                  <a:cs typeface="Times New Roman"/>
                  <a:sym typeface="Times New Roman"/>
                </a:defRPr>
              </a:pPr>
              <a:endParaRPr/>
            </a:p>
          </p:txBody>
        </p:sp>
        <p:sp>
          <p:nvSpPr>
            <p:cNvPr id="1748" name="～220V"/>
            <p:cNvSpPr/>
            <p:nvPr/>
          </p:nvSpPr>
          <p:spPr>
            <a:xfrm>
              <a:off x="0" y="0"/>
              <a:ext cx="143368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defTabSz="1300480">
                <a:defRPr b="0">
                  <a:latin typeface="Times New Roman"/>
                  <a:ea typeface="Times New Roman"/>
                  <a:cs typeface="Times New Roman"/>
                  <a:sym typeface="Times New Roman"/>
                </a:defRPr>
              </a:pPr>
              <a:r>
                <a:rPr>
                  <a:latin typeface="宋体"/>
                  <a:ea typeface="宋体"/>
                  <a:cs typeface="宋体"/>
                  <a:sym typeface="宋体"/>
                </a:rPr>
                <a:t>～</a:t>
              </a:r>
              <a:r>
                <a:t>220V</a:t>
              </a:r>
            </a:p>
          </p:txBody>
        </p:sp>
      </p:grpSp>
      <p:sp>
        <p:nvSpPr>
          <p:cNvPr id="1750" name="圆形"/>
          <p:cNvSpPr/>
          <p:nvPr/>
        </p:nvSpPr>
        <p:spPr>
          <a:xfrm>
            <a:off x="2801902" y="4432017"/>
            <a:ext cx="153529" cy="149015"/>
          </a:xfrm>
          <a:prstGeom prst="ellipse">
            <a:avLst/>
          </a:prstGeom>
          <a:solidFill>
            <a:srgbClr val="FFFFFF"/>
          </a:solidFill>
          <a:ln w="12700">
            <a:solidFill>
              <a:srgbClr val="000000"/>
            </a:solidFill>
          </a:ln>
        </p:spPr>
        <p:txBody>
          <a:bodyPr lIns="65023" tIns="65023" rIns="65023" bIns="65023"/>
          <a:lstStyle/>
          <a:p>
            <a:pPr algn="l" defTabSz="1300480">
              <a:defRPr sz="3400" b="0">
                <a:latin typeface="Times New Roman"/>
                <a:ea typeface="Times New Roman"/>
                <a:cs typeface="Times New Roman"/>
                <a:sym typeface="Times New Roman"/>
              </a:defRPr>
            </a:pPr>
            <a:endParaRPr/>
          </a:p>
        </p:txBody>
      </p:sp>
      <p:sp>
        <p:nvSpPr>
          <p:cNvPr id="1751" name="圆形"/>
          <p:cNvSpPr/>
          <p:nvPr/>
        </p:nvSpPr>
        <p:spPr>
          <a:xfrm>
            <a:off x="2804159" y="5048391"/>
            <a:ext cx="153530" cy="149014"/>
          </a:xfrm>
          <a:prstGeom prst="ellipse">
            <a:avLst/>
          </a:prstGeom>
          <a:solidFill>
            <a:srgbClr val="FFFFFF"/>
          </a:solidFill>
          <a:ln w="12700">
            <a:solidFill>
              <a:srgbClr val="000000"/>
            </a:solidFill>
          </a:ln>
        </p:spPr>
        <p:txBody>
          <a:bodyPr lIns="65023" tIns="65023" rIns="65023" bIns="65023"/>
          <a:lstStyle/>
          <a:p>
            <a:pPr algn="l" defTabSz="1300480">
              <a:defRPr sz="3400" b="0">
                <a:latin typeface="Times New Roman"/>
                <a:ea typeface="Times New Roman"/>
                <a:cs typeface="Times New Roman"/>
                <a:sym typeface="Times New Roman"/>
              </a:defRPr>
            </a:pPr>
            <a:endParaRPr/>
          </a:p>
        </p:txBody>
      </p:sp>
      <p:grpSp>
        <p:nvGrpSpPr>
          <p:cNvPr id="1802" name="成组"/>
          <p:cNvGrpSpPr/>
          <p:nvPr/>
        </p:nvGrpSpPr>
        <p:grpSpPr>
          <a:xfrm>
            <a:off x="2878666" y="2740942"/>
            <a:ext cx="8082846" cy="4956247"/>
            <a:chOff x="0" y="0"/>
            <a:chExt cx="8082844" cy="4956246"/>
          </a:xfrm>
        </p:grpSpPr>
        <p:sp>
          <p:nvSpPr>
            <p:cNvPr id="1752" name="线条"/>
            <p:cNvSpPr/>
            <p:nvPr/>
          </p:nvSpPr>
          <p:spPr>
            <a:xfrm flipH="1">
              <a:off x="6199858" y="340924"/>
              <a:ext cx="1" cy="3788552"/>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53" name="线条"/>
            <p:cNvSpPr/>
            <p:nvPr/>
          </p:nvSpPr>
          <p:spPr>
            <a:xfrm>
              <a:off x="4702951" y="343182"/>
              <a:ext cx="2560321" cy="3786294"/>
            </a:xfrm>
            <a:custGeom>
              <a:avLst/>
              <a:gdLst/>
              <a:ahLst/>
              <a:cxnLst>
                <a:cxn ang="0">
                  <a:pos x="wd2" y="hd2"/>
                </a:cxn>
                <a:cxn ang="5400000">
                  <a:pos x="wd2" y="hd2"/>
                </a:cxn>
                <a:cxn ang="10800000">
                  <a:pos x="wd2" y="hd2"/>
                </a:cxn>
                <a:cxn ang="16200000">
                  <a:pos x="wd2" y="hd2"/>
                </a:cxn>
              </a:cxnLst>
              <a:rect l="0" t="0" r="r" b="b"/>
              <a:pathLst>
                <a:path w="21600" h="21600" extrusionOk="0">
                  <a:moveTo>
                    <a:pt x="0" y="12139"/>
                  </a:moveTo>
                  <a:lnTo>
                    <a:pt x="4320" y="12139"/>
                  </a:lnTo>
                  <a:lnTo>
                    <a:pt x="4320" y="21600"/>
                  </a:lnTo>
                  <a:lnTo>
                    <a:pt x="21600" y="21600"/>
                  </a:lnTo>
                  <a:lnTo>
                    <a:pt x="21600" y="0"/>
                  </a:lnTo>
                  <a:lnTo>
                    <a:pt x="15036"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754" name="线条"/>
            <p:cNvSpPr/>
            <p:nvPr/>
          </p:nvSpPr>
          <p:spPr>
            <a:xfrm>
              <a:off x="3797582" y="812799"/>
              <a:ext cx="126059" cy="2770295"/>
            </a:xfrm>
            <a:custGeom>
              <a:avLst/>
              <a:gdLst/>
              <a:ahLst/>
              <a:cxnLst>
                <a:cxn ang="0">
                  <a:pos x="wd2" y="hd2"/>
                </a:cxn>
                <a:cxn ang="5400000">
                  <a:pos x="wd2" y="hd2"/>
                </a:cxn>
                <a:cxn ang="10800000">
                  <a:pos x="wd2" y="hd2"/>
                </a:cxn>
                <a:cxn ang="16200000">
                  <a:pos x="wd2" y="hd2"/>
                </a:cxn>
              </a:cxnLst>
              <a:rect l="0" t="0" r="r" b="b"/>
              <a:pathLst>
                <a:path w="21158" h="21600" extrusionOk="0">
                  <a:moveTo>
                    <a:pt x="0" y="0"/>
                  </a:moveTo>
                  <a:lnTo>
                    <a:pt x="0" y="5763"/>
                  </a:lnTo>
                  <a:cubicBezTo>
                    <a:pt x="3600" y="7061"/>
                    <a:pt x="21150" y="7303"/>
                    <a:pt x="21150" y="7809"/>
                  </a:cubicBezTo>
                  <a:cubicBezTo>
                    <a:pt x="21150" y="8314"/>
                    <a:pt x="0" y="8534"/>
                    <a:pt x="0" y="8842"/>
                  </a:cubicBezTo>
                  <a:cubicBezTo>
                    <a:pt x="0" y="9150"/>
                    <a:pt x="20700" y="9392"/>
                    <a:pt x="21150" y="9656"/>
                  </a:cubicBezTo>
                  <a:cubicBezTo>
                    <a:pt x="21600" y="9920"/>
                    <a:pt x="2250" y="10184"/>
                    <a:pt x="2250" y="10492"/>
                  </a:cubicBezTo>
                  <a:cubicBezTo>
                    <a:pt x="2250" y="10800"/>
                    <a:pt x="21150" y="11218"/>
                    <a:pt x="21150" y="11526"/>
                  </a:cubicBezTo>
                  <a:cubicBezTo>
                    <a:pt x="21150" y="11834"/>
                    <a:pt x="2250" y="12010"/>
                    <a:pt x="2250" y="12340"/>
                  </a:cubicBezTo>
                  <a:cubicBezTo>
                    <a:pt x="2250" y="12670"/>
                    <a:pt x="20925" y="13242"/>
                    <a:pt x="21150" y="13571"/>
                  </a:cubicBezTo>
                  <a:cubicBezTo>
                    <a:pt x="21375" y="13901"/>
                    <a:pt x="4275" y="14077"/>
                    <a:pt x="4275" y="14385"/>
                  </a:cubicBezTo>
                  <a:cubicBezTo>
                    <a:pt x="4275" y="14693"/>
                    <a:pt x="21150" y="14979"/>
                    <a:pt x="21150" y="15419"/>
                  </a:cubicBezTo>
                  <a:cubicBezTo>
                    <a:pt x="21150" y="15859"/>
                    <a:pt x="6975" y="16035"/>
                    <a:pt x="4275" y="17069"/>
                  </a:cubicBezTo>
                  <a:lnTo>
                    <a:pt x="4275" y="21600"/>
                  </a:lnTo>
                </a:path>
              </a:pathLst>
            </a:cu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755" name="矩形"/>
            <p:cNvSpPr/>
            <p:nvPr/>
          </p:nvSpPr>
          <p:spPr>
            <a:xfrm>
              <a:off x="4057227" y="1074702"/>
              <a:ext cx="234810" cy="2147147"/>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56" name="线条"/>
            <p:cNvSpPr/>
            <p:nvPr/>
          </p:nvSpPr>
          <p:spPr>
            <a:xfrm flipH="1">
              <a:off x="4509298" y="343182"/>
              <a:ext cx="132693" cy="1853636"/>
            </a:xfrm>
            <a:custGeom>
              <a:avLst/>
              <a:gdLst/>
              <a:ahLst/>
              <a:cxnLst>
                <a:cxn ang="0">
                  <a:pos x="wd2" y="hd2"/>
                </a:cxn>
                <a:cxn ang="5400000">
                  <a:pos x="wd2" y="hd2"/>
                </a:cxn>
                <a:cxn ang="10800000">
                  <a:pos x="wd2" y="hd2"/>
                </a:cxn>
                <a:cxn ang="16200000">
                  <a:pos x="wd2" y="hd2"/>
                </a:cxn>
              </a:cxnLst>
              <a:rect l="0" t="0" r="r" b="b"/>
              <a:pathLst>
                <a:path w="21158" h="21600" extrusionOk="0">
                  <a:moveTo>
                    <a:pt x="0" y="0"/>
                  </a:moveTo>
                  <a:lnTo>
                    <a:pt x="0" y="5763"/>
                  </a:lnTo>
                  <a:cubicBezTo>
                    <a:pt x="3600" y="7061"/>
                    <a:pt x="21150" y="7303"/>
                    <a:pt x="21150" y="7809"/>
                  </a:cubicBezTo>
                  <a:cubicBezTo>
                    <a:pt x="21150" y="8314"/>
                    <a:pt x="0" y="8534"/>
                    <a:pt x="0" y="8842"/>
                  </a:cubicBezTo>
                  <a:cubicBezTo>
                    <a:pt x="0" y="9150"/>
                    <a:pt x="20700" y="9392"/>
                    <a:pt x="21150" y="9656"/>
                  </a:cubicBezTo>
                  <a:cubicBezTo>
                    <a:pt x="21600" y="9920"/>
                    <a:pt x="2250" y="10184"/>
                    <a:pt x="2250" y="10492"/>
                  </a:cubicBezTo>
                  <a:cubicBezTo>
                    <a:pt x="2250" y="10800"/>
                    <a:pt x="21150" y="11218"/>
                    <a:pt x="21150" y="11526"/>
                  </a:cubicBezTo>
                  <a:cubicBezTo>
                    <a:pt x="21150" y="11834"/>
                    <a:pt x="2250" y="12010"/>
                    <a:pt x="2250" y="12340"/>
                  </a:cubicBezTo>
                  <a:cubicBezTo>
                    <a:pt x="2250" y="12670"/>
                    <a:pt x="20925" y="13242"/>
                    <a:pt x="21150" y="13571"/>
                  </a:cubicBezTo>
                  <a:cubicBezTo>
                    <a:pt x="21375" y="13901"/>
                    <a:pt x="4275" y="14077"/>
                    <a:pt x="4275" y="14385"/>
                  </a:cubicBezTo>
                  <a:cubicBezTo>
                    <a:pt x="4275" y="14693"/>
                    <a:pt x="21150" y="14979"/>
                    <a:pt x="21150" y="15419"/>
                  </a:cubicBezTo>
                  <a:cubicBezTo>
                    <a:pt x="21150" y="15859"/>
                    <a:pt x="6975" y="16035"/>
                    <a:pt x="4275" y="17069"/>
                  </a:cubicBezTo>
                  <a:lnTo>
                    <a:pt x="4275" y="21600"/>
                  </a:lnTo>
                </a:path>
              </a:pathLst>
            </a:cu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757" name="线条"/>
            <p:cNvSpPr/>
            <p:nvPr/>
          </p:nvSpPr>
          <p:spPr>
            <a:xfrm flipH="1">
              <a:off x="4592605" y="2490328"/>
              <a:ext cx="121636" cy="1639148"/>
            </a:xfrm>
            <a:custGeom>
              <a:avLst/>
              <a:gdLst/>
              <a:ahLst/>
              <a:cxnLst>
                <a:cxn ang="0">
                  <a:pos x="wd2" y="hd2"/>
                </a:cxn>
                <a:cxn ang="5400000">
                  <a:pos x="wd2" y="hd2"/>
                </a:cxn>
                <a:cxn ang="10800000">
                  <a:pos x="wd2" y="hd2"/>
                </a:cxn>
                <a:cxn ang="16200000">
                  <a:pos x="wd2" y="hd2"/>
                </a:cxn>
              </a:cxnLst>
              <a:rect l="0" t="0" r="r" b="b"/>
              <a:pathLst>
                <a:path w="21158" h="21600" extrusionOk="0">
                  <a:moveTo>
                    <a:pt x="0" y="0"/>
                  </a:moveTo>
                  <a:lnTo>
                    <a:pt x="0" y="5763"/>
                  </a:lnTo>
                  <a:cubicBezTo>
                    <a:pt x="3600" y="7061"/>
                    <a:pt x="21150" y="7303"/>
                    <a:pt x="21150" y="7809"/>
                  </a:cubicBezTo>
                  <a:cubicBezTo>
                    <a:pt x="21150" y="8314"/>
                    <a:pt x="0" y="8534"/>
                    <a:pt x="0" y="8842"/>
                  </a:cubicBezTo>
                  <a:cubicBezTo>
                    <a:pt x="0" y="9150"/>
                    <a:pt x="20700" y="9392"/>
                    <a:pt x="21150" y="9656"/>
                  </a:cubicBezTo>
                  <a:cubicBezTo>
                    <a:pt x="21600" y="9920"/>
                    <a:pt x="2250" y="10184"/>
                    <a:pt x="2250" y="10492"/>
                  </a:cubicBezTo>
                  <a:cubicBezTo>
                    <a:pt x="2250" y="10800"/>
                    <a:pt x="21150" y="11218"/>
                    <a:pt x="21150" y="11526"/>
                  </a:cubicBezTo>
                  <a:cubicBezTo>
                    <a:pt x="21150" y="11834"/>
                    <a:pt x="2250" y="12010"/>
                    <a:pt x="2250" y="12340"/>
                  </a:cubicBezTo>
                  <a:cubicBezTo>
                    <a:pt x="2250" y="12670"/>
                    <a:pt x="20925" y="13242"/>
                    <a:pt x="21150" y="13571"/>
                  </a:cubicBezTo>
                  <a:cubicBezTo>
                    <a:pt x="21375" y="13901"/>
                    <a:pt x="4275" y="14077"/>
                    <a:pt x="4275" y="14385"/>
                  </a:cubicBezTo>
                  <a:cubicBezTo>
                    <a:pt x="4275" y="14693"/>
                    <a:pt x="21150" y="14979"/>
                    <a:pt x="21150" y="15419"/>
                  </a:cubicBezTo>
                  <a:cubicBezTo>
                    <a:pt x="21150" y="15859"/>
                    <a:pt x="6975" y="16035"/>
                    <a:pt x="4275" y="17069"/>
                  </a:cubicBezTo>
                  <a:lnTo>
                    <a:pt x="4275" y="21600"/>
                  </a:lnTo>
                </a:path>
              </a:pathLst>
            </a:cu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758" name="线条"/>
            <p:cNvSpPr/>
            <p:nvPr/>
          </p:nvSpPr>
          <p:spPr>
            <a:xfrm>
              <a:off x="4689404" y="2196817"/>
              <a:ext cx="331895" cy="19326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759" name="线条"/>
            <p:cNvSpPr/>
            <p:nvPr/>
          </p:nvSpPr>
          <p:spPr>
            <a:xfrm>
              <a:off x="4637475" y="343182"/>
              <a:ext cx="1808481"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60" name="矩形"/>
            <p:cNvSpPr/>
            <p:nvPr/>
          </p:nvSpPr>
          <p:spPr>
            <a:xfrm>
              <a:off x="6150187" y="609599"/>
              <a:ext cx="103858" cy="512517"/>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61" name="矩形"/>
            <p:cNvSpPr/>
            <p:nvPr/>
          </p:nvSpPr>
          <p:spPr>
            <a:xfrm>
              <a:off x="6150187" y="3221848"/>
              <a:ext cx="103858" cy="512517"/>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62" name="矩形"/>
            <p:cNvSpPr/>
            <p:nvPr/>
          </p:nvSpPr>
          <p:spPr>
            <a:xfrm>
              <a:off x="6147929" y="1855893"/>
              <a:ext cx="103858" cy="512517"/>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grpSp>
          <p:nvGrpSpPr>
            <p:cNvPr id="1765" name="成组"/>
            <p:cNvGrpSpPr/>
            <p:nvPr/>
          </p:nvGrpSpPr>
          <p:grpSpPr>
            <a:xfrm>
              <a:off x="6597226" y="2273130"/>
              <a:ext cx="266419" cy="117406"/>
              <a:chOff x="0" y="0"/>
              <a:chExt cx="266417" cy="117404"/>
            </a:xfrm>
          </p:grpSpPr>
          <p:sp>
            <p:nvSpPr>
              <p:cNvPr id="1763" name="线条"/>
              <p:cNvSpPr/>
              <p:nvPr/>
            </p:nvSpPr>
            <p:spPr>
              <a:xfrm flipH="1" flipV="1">
                <a:off x="-1" y="117404"/>
                <a:ext cx="266419"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64" name="线条"/>
              <p:cNvSpPr/>
              <p:nvPr/>
            </p:nvSpPr>
            <p:spPr>
              <a:xfrm flipH="1" flipV="1">
                <a:off x="-1" y="0"/>
                <a:ext cx="266419"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sp>
          <p:nvSpPr>
            <p:cNvPr id="1766" name="线条"/>
            <p:cNvSpPr/>
            <p:nvPr/>
          </p:nvSpPr>
          <p:spPr>
            <a:xfrm>
              <a:off x="6710116" y="343182"/>
              <a:ext cx="1" cy="1928143"/>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67" name="矩形"/>
            <p:cNvSpPr/>
            <p:nvPr/>
          </p:nvSpPr>
          <p:spPr>
            <a:xfrm>
              <a:off x="7213600" y="812799"/>
              <a:ext cx="103858" cy="512517"/>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68" name="矩形"/>
            <p:cNvSpPr/>
            <p:nvPr/>
          </p:nvSpPr>
          <p:spPr>
            <a:xfrm>
              <a:off x="7213600" y="2223910"/>
              <a:ext cx="103858" cy="512517"/>
            </a:xfrm>
            <a:prstGeom prst="rect">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69" name="线条"/>
            <p:cNvSpPr/>
            <p:nvPr/>
          </p:nvSpPr>
          <p:spPr>
            <a:xfrm>
              <a:off x="7281333" y="2524195"/>
              <a:ext cx="401886" cy="16052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1694" y="0"/>
                  </a:lnTo>
                </a:path>
              </a:pathLst>
            </a:cu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770" name="椭圆形"/>
            <p:cNvSpPr/>
            <p:nvPr/>
          </p:nvSpPr>
          <p:spPr>
            <a:xfrm>
              <a:off x="7511626" y="3106702"/>
              <a:ext cx="532837" cy="614116"/>
            </a:xfrm>
            <a:prstGeom prst="ellipse">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71" name="V"/>
            <p:cNvSpPr txBox="1"/>
            <p:nvPr/>
          </p:nvSpPr>
          <p:spPr>
            <a:xfrm>
              <a:off x="7784817" y="2634826"/>
              <a:ext cx="298028" cy="3912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2800" b="0" i="1">
                  <a:latin typeface="Times New Roman"/>
                  <a:ea typeface="Times New Roman"/>
                  <a:cs typeface="Times New Roman"/>
                  <a:sym typeface="Times New Roman"/>
                </a:defRPr>
              </a:lvl1pPr>
            </a:lstStyle>
            <a:p>
              <a:r>
                <a:t>V</a:t>
              </a:r>
            </a:p>
          </p:txBody>
        </p:sp>
        <p:sp>
          <p:nvSpPr>
            <p:cNvPr id="1772" name="线条"/>
            <p:cNvSpPr/>
            <p:nvPr/>
          </p:nvSpPr>
          <p:spPr>
            <a:xfrm>
              <a:off x="5541715" y="0"/>
              <a:ext cx="1" cy="636694"/>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73" name="线条"/>
            <p:cNvSpPr/>
            <p:nvPr/>
          </p:nvSpPr>
          <p:spPr>
            <a:xfrm>
              <a:off x="4936405" y="351310"/>
              <a:ext cx="824090"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74" name="线条"/>
            <p:cNvSpPr/>
            <p:nvPr/>
          </p:nvSpPr>
          <p:spPr>
            <a:xfrm>
              <a:off x="5884671" y="3782681"/>
              <a:ext cx="1" cy="636694"/>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75" name="线条"/>
            <p:cNvSpPr/>
            <p:nvPr/>
          </p:nvSpPr>
          <p:spPr>
            <a:xfrm>
              <a:off x="5329258" y="4124057"/>
              <a:ext cx="821832" cy="1"/>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76" name="圆形"/>
            <p:cNvSpPr/>
            <p:nvPr/>
          </p:nvSpPr>
          <p:spPr>
            <a:xfrm>
              <a:off x="6150187" y="4084320"/>
              <a:ext cx="101601" cy="101601"/>
            </a:xfrm>
            <a:prstGeom prst="ellipse">
              <a:avLst/>
            </a:pr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77" name="圆形"/>
            <p:cNvSpPr/>
            <p:nvPr/>
          </p:nvSpPr>
          <p:spPr>
            <a:xfrm>
              <a:off x="6660444" y="4088835"/>
              <a:ext cx="101601" cy="101601"/>
            </a:xfrm>
            <a:prstGeom prst="ellipse">
              <a:avLst/>
            </a:pr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78" name="线条"/>
            <p:cNvSpPr/>
            <p:nvPr/>
          </p:nvSpPr>
          <p:spPr>
            <a:xfrm>
              <a:off x="0" y="830862"/>
              <a:ext cx="3811129" cy="9256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945" y="21600"/>
                  </a:lnTo>
                  <a:lnTo>
                    <a:pt x="18945" y="0"/>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779" name="线条"/>
            <p:cNvSpPr/>
            <p:nvPr/>
          </p:nvSpPr>
          <p:spPr>
            <a:xfrm rot="10800000" flipH="1">
              <a:off x="20320" y="2386471"/>
              <a:ext cx="3811130" cy="12011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945" y="21600"/>
                  </a:lnTo>
                  <a:lnTo>
                    <a:pt x="18945" y="0"/>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grpSp>
          <p:nvGrpSpPr>
            <p:cNvPr id="1782" name="成组"/>
            <p:cNvGrpSpPr/>
            <p:nvPr/>
          </p:nvGrpSpPr>
          <p:grpSpPr>
            <a:xfrm>
              <a:off x="1964266" y="1535289"/>
              <a:ext cx="1201139" cy="1108570"/>
              <a:chOff x="0" y="0"/>
              <a:chExt cx="1201137" cy="1108568"/>
            </a:xfrm>
          </p:grpSpPr>
          <p:sp>
            <p:nvSpPr>
              <p:cNvPr id="1780" name="矩形"/>
              <p:cNvSpPr/>
              <p:nvPr/>
            </p:nvSpPr>
            <p:spPr>
              <a:xfrm>
                <a:off x="0" y="0"/>
                <a:ext cx="1201138" cy="1108569"/>
              </a:xfrm>
              <a:prstGeom prst="rect">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sz="2800" b="0">
                    <a:latin typeface="Times New Roman"/>
                    <a:ea typeface="Times New Roman"/>
                    <a:cs typeface="Times New Roman"/>
                    <a:sym typeface="Times New Roman"/>
                  </a:defRPr>
                </a:pPr>
                <a:endParaRPr/>
              </a:p>
            </p:txBody>
          </p:sp>
          <p:sp>
            <p:nvSpPr>
              <p:cNvPr id="1781" name="振荡器"/>
              <p:cNvSpPr txBox="1"/>
              <p:nvPr/>
            </p:nvSpPr>
            <p:spPr>
              <a:xfrm>
                <a:off x="0" y="274684"/>
                <a:ext cx="1201138" cy="559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599" tIns="25599" rIns="25599" bIns="25599" numCol="1" anchor="ctr">
                <a:spAutoFit/>
              </a:bodyPr>
              <a:lstStyle>
                <a:lvl1pPr defTabSz="1300480">
                  <a:defRPr sz="2800"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振荡器</a:t>
                </a:r>
              </a:p>
            </p:txBody>
          </p:sp>
        </p:grpSp>
        <p:grpSp>
          <p:nvGrpSpPr>
            <p:cNvPr id="1785" name="成组"/>
            <p:cNvGrpSpPr/>
            <p:nvPr/>
          </p:nvGrpSpPr>
          <p:grpSpPr>
            <a:xfrm>
              <a:off x="198684" y="1548835"/>
              <a:ext cx="1512712" cy="1108570"/>
              <a:chOff x="0" y="0"/>
              <a:chExt cx="1512711" cy="1108568"/>
            </a:xfrm>
          </p:grpSpPr>
          <p:sp>
            <p:nvSpPr>
              <p:cNvPr id="1783" name="矩形"/>
              <p:cNvSpPr/>
              <p:nvPr/>
            </p:nvSpPr>
            <p:spPr>
              <a:xfrm>
                <a:off x="0" y="0"/>
                <a:ext cx="1512712" cy="1108569"/>
              </a:xfrm>
              <a:prstGeom prst="rect">
                <a:avLst/>
              </a:prstGeom>
              <a:solidFill>
                <a:srgbClr val="FFFFFF"/>
              </a:solidFill>
              <a:ln w="12700" cap="flat">
                <a:solidFill>
                  <a:srgbClr val="000000"/>
                </a:solidFill>
                <a:prstDash val="solid"/>
                <a:round/>
              </a:ln>
              <a:effectLst/>
            </p:spPr>
            <p:txBody>
              <a:bodyPr wrap="square" lIns="65023" tIns="65023" rIns="65023" bIns="65023" numCol="1" anchor="ctr">
                <a:noAutofit/>
              </a:bodyPr>
              <a:lstStyle/>
              <a:p>
                <a:pPr defTabSz="1300480">
                  <a:defRPr sz="2800" b="0">
                    <a:latin typeface="Times New Roman"/>
                    <a:ea typeface="Times New Roman"/>
                    <a:cs typeface="Times New Roman"/>
                    <a:sym typeface="Times New Roman"/>
                  </a:defRPr>
                </a:pPr>
                <a:endParaRPr/>
              </a:p>
            </p:txBody>
          </p:sp>
          <p:sp>
            <p:nvSpPr>
              <p:cNvPr id="1784" name="稳压电源"/>
              <p:cNvSpPr txBox="1"/>
              <p:nvPr/>
            </p:nvSpPr>
            <p:spPr>
              <a:xfrm>
                <a:off x="0" y="300284"/>
                <a:ext cx="1512712" cy="50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1300480">
                  <a:defRPr sz="2800"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稳压电源</a:t>
                </a:r>
              </a:p>
            </p:txBody>
          </p:sp>
        </p:grpSp>
        <p:grpSp>
          <p:nvGrpSpPr>
            <p:cNvPr id="1788" name="成组"/>
            <p:cNvGrpSpPr/>
            <p:nvPr/>
          </p:nvGrpSpPr>
          <p:grpSpPr>
            <a:xfrm>
              <a:off x="3374249" y="4543161"/>
              <a:ext cx="1600765" cy="320605"/>
              <a:chOff x="0" y="0"/>
              <a:chExt cx="1600764" cy="320604"/>
            </a:xfrm>
          </p:grpSpPr>
          <p:sp>
            <p:nvSpPr>
              <p:cNvPr id="1786" name="矩形"/>
              <p:cNvSpPr/>
              <p:nvPr/>
            </p:nvSpPr>
            <p:spPr>
              <a:xfrm>
                <a:off x="0" y="0"/>
                <a:ext cx="1600765" cy="320605"/>
              </a:xfrm>
              <a:prstGeom prst="rect">
                <a:avLst/>
              </a:prstGeom>
              <a:solidFill>
                <a:srgbClr val="FFFFFF"/>
              </a:solidFill>
              <a:ln w="12700" cap="flat">
                <a:noFill/>
                <a:miter lim="400000"/>
              </a:ln>
              <a:effectLst/>
            </p:spPr>
            <p:txBody>
              <a:bodyPr wrap="square" lIns="65023" tIns="65023" rIns="65023" bIns="65023" numCol="1" anchor="t">
                <a:noAutofit/>
              </a:bodyPr>
              <a:lstStyle/>
              <a:p>
                <a:pPr algn="just" defTabSz="1300480">
                  <a:defRPr sz="2200" b="0">
                    <a:latin typeface="Times New Roman"/>
                    <a:ea typeface="Times New Roman"/>
                    <a:cs typeface="Times New Roman"/>
                    <a:sym typeface="Times New Roman"/>
                  </a:defRPr>
                </a:pPr>
                <a:endParaRPr/>
              </a:p>
            </p:txBody>
          </p:sp>
          <p:sp>
            <p:nvSpPr>
              <p:cNvPr id="1787" name="差动变压器"/>
              <p:cNvSpPr/>
              <p:nvPr/>
            </p:nvSpPr>
            <p:spPr>
              <a:xfrm>
                <a:off x="0" y="0"/>
                <a:ext cx="160076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差动变压器</a:t>
                </a:r>
              </a:p>
            </p:txBody>
          </p:sp>
        </p:grpSp>
        <p:grpSp>
          <p:nvGrpSpPr>
            <p:cNvPr id="1791" name="成组"/>
            <p:cNvGrpSpPr/>
            <p:nvPr/>
          </p:nvGrpSpPr>
          <p:grpSpPr>
            <a:xfrm>
              <a:off x="5716694" y="4529526"/>
              <a:ext cx="2277216" cy="426721"/>
              <a:chOff x="0" y="0"/>
              <a:chExt cx="2277215" cy="426720"/>
            </a:xfrm>
          </p:grpSpPr>
          <p:sp>
            <p:nvSpPr>
              <p:cNvPr id="1789" name="矩形"/>
              <p:cNvSpPr/>
              <p:nvPr/>
            </p:nvSpPr>
            <p:spPr>
              <a:xfrm>
                <a:off x="0" y="0"/>
                <a:ext cx="1754294" cy="426721"/>
              </a:xfrm>
              <a:prstGeom prst="rect">
                <a:avLst/>
              </a:prstGeom>
              <a:solidFill>
                <a:srgbClr val="FFFFFF"/>
              </a:solidFill>
              <a:ln w="12700" cap="flat">
                <a:noFill/>
                <a:miter lim="400000"/>
              </a:ln>
              <a:effectLst/>
            </p:spPr>
            <p:txBody>
              <a:bodyPr wrap="square" lIns="65023" tIns="65023" rIns="65023" bIns="65023" numCol="1" anchor="t">
                <a:noAutofit/>
              </a:bodyPr>
              <a:lstStyle/>
              <a:p>
                <a:pPr algn="just" defTabSz="1300480">
                  <a:defRPr sz="2200" b="0">
                    <a:latin typeface="Times New Roman"/>
                    <a:ea typeface="Times New Roman"/>
                    <a:cs typeface="Times New Roman"/>
                    <a:sym typeface="Times New Roman"/>
                  </a:defRPr>
                </a:pPr>
                <a:endParaRPr/>
              </a:p>
            </p:txBody>
          </p:sp>
          <p:sp>
            <p:nvSpPr>
              <p:cNvPr id="1790" name="相敏检波电路"/>
              <p:cNvSpPr/>
              <p:nvPr/>
            </p:nvSpPr>
            <p:spPr>
              <a:xfrm>
                <a:off x="0" y="0"/>
                <a:ext cx="227721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相敏检波电路</a:t>
                </a:r>
              </a:p>
            </p:txBody>
          </p:sp>
        </p:grpSp>
        <p:sp>
          <p:nvSpPr>
            <p:cNvPr id="1792" name="线条"/>
            <p:cNvSpPr/>
            <p:nvPr/>
          </p:nvSpPr>
          <p:spPr>
            <a:xfrm flipV="1">
              <a:off x="7622258" y="3269262"/>
              <a:ext cx="266419" cy="410916"/>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93" name="线条"/>
            <p:cNvSpPr/>
            <p:nvPr/>
          </p:nvSpPr>
          <p:spPr>
            <a:xfrm>
              <a:off x="6721404" y="2388729"/>
              <a:ext cx="1" cy="1740748"/>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94" name="圆形"/>
            <p:cNvSpPr/>
            <p:nvPr/>
          </p:nvSpPr>
          <p:spPr>
            <a:xfrm>
              <a:off x="7213600" y="4068516"/>
              <a:ext cx="101601" cy="101601"/>
            </a:xfrm>
            <a:prstGeom prst="ellipse">
              <a:avLst/>
            </a:pr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95" name="线条"/>
            <p:cNvSpPr/>
            <p:nvPr/>
          </p:nvSpPr>
          <p:spPr>
            <a:xfrm>
              <a:off x="4181404" y="3208302"/>
              <a:ext cx="1" cy="1228232"/>
            </a:xfrm>
            <a:prstGeom prst="line">
              <a:avLst/>
            </a:pr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96" name="线条"/>
            <p:cNvSpPr/>
            <p:nvPr/>
          </p:nvSpPr>
          <p:spPr>
            <a:xfrm>
              <a:off x="4651022" y="2183271"/>
              <a:ext cx="1483361" cy="1"/>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797" name="圆形"/>
            <p:cNvSpPr/>
            <p:nvPr/>
          </p:nvSpPr>
          <p:spPr>
            <a:xfrm>
              <a:off x="4960337" y="2101991"/>
              <a:ext cx="101601" cy="101601"/>
            </a:xfrm>
            <a:prstGeom prst="ellipse">
              <a:avLst/>
            </a:pr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98" name="圆形"/>
            <p:cNvSpPr/>
            <p:nvPr/>
          </p:nvSpPr>
          <p:spPr>
            <a:xfrm>
              <a:off x="6136640" y="295768"/>
              <a:ext cx="101601" cy="101601"/>
            </a:xfrm>
            <a:prstGeom prst="ellipse">
              <a:avLst/>
            </a:pr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799" name="圆形"/>
            <p:cNvSpPr/>
            <p:nvPr/>
          </p:nvSpPr>
          <p:spPr>
            <a:xfrm>
              <a:off x="6669475" y="293511"/>
              <a:ext cx="101601" cy="101601"/>
            </a:xfrm>
            <a:prstGeom prst="ellipse">
              <a:avLst/>
            </a:prstGeom>
            <a:solidFill>
              <a:srgbClr val="000000"/>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800" name="三角形"/>
            <p:cNvSpPr/>
            <p:nvPr/>
          </p:nvSpPr>
          <p:spPr>
            <a:xfrm rot="5400000">
              <a:off x="5119511" y="165946"/>
              <a:ext cx="442526" cy="304801"/>
            </a:xfrm>
            <a:prstGeom prst="triangle">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sp>
          <p:nvSpPr>
            <p:cNvPr id="1801" name="三角形"/>
            <p:cNvSpPr/>
            <p:nvPr/>
          </p:nvSpPr>
          <p:spPr>
            <a:xfrm rot="5400000">
              <a:off x="5511236" y="3957884"/>
              <a:ext cx="442525" cy="302543"/>
            </a:xfrm>
            <a:prstGeom prst="triangle">
              <a:avLst/>
            </a:pr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400" b="0">
                  <a:latin typeface="Times New Roman"/>
                  <a:ea typeface="Times New Roman"/>
                  <a:cs typeface="Times New Roman"/>
                  <a:sym typeface="Times New Roman"/>
                </a:defRPr>
              </a:pPr>
              <a:endParaRPr/>
            </a:p>
          </p:txBody>
        </p:sp>
      </p:grpSp>
      <p:sp>
        <p:nvSpPr>
          <p:cNvPr id="1803" name="这种变送器可分档测量(–5×105～6×105)N/m2压力，输出信号电压为(0～50)mV，精度为1.5级。"/>
          <p:cNvSpPr txBox="1"/>
          <p:nvPr/>
        </p:nvSpPr>
        <p:spPr>
          <a:xfrm>
            <a:off x="729262" y="7817781"/>
            <a:ext cx="12042938" cy="1161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l" defTabSz="1300480">
              <a:defRPr sz="2800" b="0">
                <a:latin typeface="宋体"/>
                <a:ea typeface="宋体"/>
                <a:cs typeface="宋体"/>
                <a:sym typeface="宋体"/>
              </a:defRPr>
            </a:pPr>
            <a:r>
              <a:t>这种变送器可分档测量</a:t>
            </a:r>
            <a:r>
              <a:rPr>
                <a:solidFill>
                  <a:srgbClr val="993366"/>
                </a:solidFill>
              </a:rPr>
              <a:t>(</a:t>
            </a:r>
            <a:r>
              <a:rPr b="1">
                <a:solidFill>
                  <a:srgbClr val="993366"/>
                </a:solidFill>
                <a:latin typeface="Times New Roman"/>
                <a:ea typeface="Times New Roman"/>
                <a:cs typeface="Times New Roman"/>
                <a:sym typeface="Times New Roman"/>
              </a:rPr>
              <a:t>–</a:t>
            </a:r>
            <a:r>
              <a:rPr>
                <a:solidFill>
                  <a:srgbClr val="993366"/>
                </a:solidFill>
              </a:rPr>
              <a:t>5×10</a:t>
            </a:r>
            <a:r>
              <a:rPr baseline="30285">
                <a:solidFill>
                  <a:srgbClr val="993366"/>
                </a:solidFill>
              </a:rPr>
              <a:t>5</a:t>
            </a:r>
            <a:r>
              <a:rPr>
                <a:solidFill>
                  <a:srgbClr val="993366"/>
                </a:solidFill>
              </a:rPr>
              <a:t>～6×10</a:t>
            </a:r>
            <a:r>
              <a:rPr baseline="30285">
                <a:solidFill>
                  <a:srgbClr val="993366"/>
                </a:solidFill>
              </a:rPr>
              <a:t>5</a:t>
            </a:r>
            <a:r>
              <a:rPr>
                <a:solidFill>
                  <a:srgbClr val="993366"/>
                </a:solidFill>
              </a:rPr>
              <a:t>)N/m</a:t>
            </a:r>
            <a:r>
              <a:rPr baseline="30285">
                <a:solidFill>
                  <a:srgbClr val="993366"/>
                </a:solidFill>
              </a:rPr>
              <a:t>2</a:t>
            </a:r>
            <a:r>
              <a:t>压力，输出信号电压为</a:t>
            </a:r>
            <a:r>
              <a:rPr>
                <a:solidFill>
                  <a:srgbClr val="993366"/>
                </a:solidFill>
              </a:rPr>
              <a:t>(0～50)mV</a:t>
            </a:r>
            <a:r>
              <a:t>，精度为1.5级。 </a:t>
            </a:r>
            <a:r>
              <a:rPr>
                <a:latin typeface="Times New Roman"/>
                <a:ea typeface="Times New Roman"/>
                <a:cs typeface="Times New Roman"/>
                <a:sym typeface="Times New Roman"/>
              </a:rPr>
              <a:t> </a:t>
            </a:r>
          </a:p>
        </p:txBody>
      </p:sp>
      <p:sp>
        <p:nvSpPr>
          <p:cNvPr id="1804" name="电感式传感器应用"/>
          <p:cNvSpPr txBox="1">
            <a:spLocks noGrp="1"/>
          </p:cNvSpPr>
          <p:nvPr>
            <p:ph type="title"/>
          </p:nvPr>
        </p:nvSpPr>
        <p:spPr>
          <a:xfrm>
            <a:off x="0" y="-2767"/>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电感式传感器应用</a:t>
            </a:r>
            <a:endParaRPr dirty="0">
              <a:latin typeface="黑体"/>
              <a:ea typeface="黑体"/>
              <a:cs typeface="黑体"/>
              <a:sym typeface="黑体"/>
            </a:endParaRPr>
          </a:p>
        </p:txBody>
      </p:sp>
      <p:sp>
        <p:nvSpPr>
          <p:cNvPr id="1805" name="压力传感器"/>
          <p:cNvSpPr txBox="1"/>
          <p:nvPr/>
        </p:nvSpPr>
        <p:spPr>
          <a:xfrm>
            <a:off x="4918185" y="1265396"/>
            <a:ext cx="2146301"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200"/>
              </a:spcBef>
              <a:defRPr sz="3200">
                <a:solidFill>
                  <a:srgbClr val="993300"/>
                </a:solidFill>
                <a:latin typeface="楷体_GB2312"/>
                <a:ea typeface="楷体_GB2312"/>
                <a:cs typeface="楷体_GB2312"/>
                <a:sym typeface="楷体_GB2312"/>
              </a:defRPr>
            </a:lvl1pPr>
          </a:lstStyle>
          <a:p>
            <a:r>
              <a:t>压力传感器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66</a:t>
            </a:fld>
            <a:endParaRPr lang="zh-CN" altLang="en-US"/>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正文"/>
          <p:cNvSpPr txBox="1">
            <a:spLocks noGrp="1"/>
          </p:cNvSpPr>
          <p:nvPr>
            <p:ph type="body" idx="1"/>
          </p:nvPr>
        </p:nvSpPr>
        <p:spPr>
          <a:prstGeom prst="rect">
            <a:avLst/>
          </a:prstGeom>
        </p:spPr>
        <p:txBody>
          <a:bodyPr/>
          <a:lstStyle/>
          <a:p>
            <a:endParaRPr/>
          </a:p>
        </p:txBody>
      </p:sp>
      <p:pic>
        <p:nvPicPr>
          <p:cNvPr id="1808" name="image.png" descr="image.png"/>
          <p:cNvPicPr>
            <a:picLocks noChangeAspect="1"/>
          </p:cNvPicPr>
          <p:nvPr/>
        </p:nvPicPr>
        <p:blipFill>
          <a:blip r:embed="rId2">
            <a:extLst/>
          </a:blip>
          <a:stretch>
            <a:fillRect/>
          </a:stretch>
        </p:blipFill>
        <p:spPr>
          <a:xfrm>
            <a:off x="275448" y="2120053"/>
            <a:ext cx="10950224" cy="7633548"/>
          </a:xfrm>
          <a:prstGeom prst="rect">
            <a:avLst/>
          </a:prstGeom>
          <a:ln w="12700">
            <a:miter lim="400000"/>
          </a:ln>
        </p:spPr>
      </p:pic>
      <p:sp>
        <p:nvSpPr>
          <p:cNvPr id="1809" name="微压力变送器"/>
          <p:cNvSpPr txBox="1"/>
          <p:nvPr/>
        </p:nvSpPr>
        <p:spPr>
          <a:xfrm>
            <a:off x="4474209" y="1061466"/>
            <a:ext cx="2552701"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200"/>
              </a:spcBef>
              <a:defRPr sz="3200">
                <a:solidFill>
                  <a:srgbClr val="993300"/>
                </a:solidFill>
                <a:latin typeface="楷体_GB2312"/>
                <a:ea typeface="楷体_GB2312"/>
                <a:cs typeface="楷体_GB2312"/>
                <a:sym typeface="楷体_GB2312"/>
              </a:defRPr>
            </a:lvl1pPr>
          </a:lstStyle>
          <a:p>
            <a:r>
              <a:t>微压力变送器</a:t>
            </a:r>
          </a:p>
        </p:txBody>
      </p:sp>
      <p:sp>
        <p:nvSpPr>
          <p:cNvPr id="1810" name="电感式传感器应用"/>
          <p:cNvSpPr txBox="1">
            <a:spLocks noGrp="1"/>
          </p:cNvSpPr>
          <p:nvPr>
            <p:ph type="title"/>
          </p:nvPr>
        </p:nvSpPr>
        <p:spPr>
          <a:xfrm>
            <a:off x="3021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电感式传感器应用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67</a:t>
            </a:fld>
            <a:endParaRPr lang="zh-CN" altLang="en-US"/>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 name="image.png" descr="image.png"/>
          <p:cNvPicPr>
            <a:picLocks noChangeAspect="1"/>
          </p:cNvPicPr>
          <p:nvPr/>
        </p:nvPicPr>
        <p:blipFill>
          <a:blip r:embed="rId2">
            <a:extLst/>
          </a:blip>
          <a:stretch>
            <a:fillRect/>
          </a:stretch>
        </p:blipFill>
        <p:spPr>
          <a:xfrm>
            <a:off x="2171507" y="1885061"/>
            <a:ext cx="8300518" cy="5983478"/>
          </a:xfrm>
          <a:prstGeom prst="rect">
            <a:avLst/>
          </a:prstGeom>
          <a:ln w="12700">
            <a:miter lim="400000"/>
          </a:ln>
        </p:spPr>
      </p:pic>
      <p:sp>
        <p:nvSpPr>
          <p:cNvPr id="1813" name="电感式传感器应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电感式传感器应用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68</a:t>
            </a:fld>
            <a:endParaRPr lang="zh-CN" altLang="en-US"/>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 name="矩形"/>
          <p:cNvSpPr/>
          <p:nvPr/>
        </p:nvSpPr>
        <p:spPr>
          <a:xfrm>
            <a:off x="9351716" y="9042400"/>
            <a:ext cx="2765778" cy="711200"/>
          </a:xfrm>
          <a:prstGeom prst="rect">
            <a:avLst/>
          </a:prstGeom>
          <a:solidFill>
            <a:srgbClr val="CCECFF"/>
          </a:solidFill>
          <a:ln w="12700">
            <a:miter lim="400000"/>
          </a:ln>
        </p:spPr>
        <p:txBody>
          <a:bodyPr lIns="65023" tIns="65023" rIns="65023" bIns="65023" anchor="ctr"/>
          <a:lstStyle/>
          <a:p>
            <a:pPr algn="l" defTabSz="1300480">
              <a:defRPr b="0">
                <a:latin typeface="Tahoma"/>
                <a:ea typeface="Tahoma"/>
                <a:cs typeface="Tahoma"/>
                <a:sym typeface="Tahoma"/>
              </a:defRPr>
            </a:pPr>
            <a:endParaRPr/>
          </a:p>
        </p:txBody>
      </p:sp>
      <p:pic>
        <p:nvPicPr>
          <p:cNvPr id="1816" name="image.png" descr="image.png"/>
          <p:cNvPicPr>
            <a:picLocks noChangeAspect="1"/>
          </p:cNvPicPr>
          <p:nvPr/>
        </p:nvPicPr>
        <p:blipFill>
          <a:blip r:embed="rId2">
            <a:extLst/>
          </a:blip>
          <a:stretch>
            <a:fillRect/>
          </a:stretch>
        </p:blipFill>
        <p:spPr>
          <a:xfrm>
            <a:off x="1784716" y="1870645"/>
            <a:ext cx="8979014" cy="6286501"/>
          </a:xfrm>
          <a:prstGeom prst="rect">
            <a:avLst/>
          </a:prstGeom>
          <a:ln w="12700">
            <a:miter lim="400000"/>
          </a:ln>
        </p:spPr>
      </p:pic>
      <p:sp>
        <p:nvSpPr>
          <p:cNvPr id="1817" name="电感式传感器应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电感式传感器应用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69</a:t>
            </a:fld>
            <a:endParaRPr lang="zh-CN" altLang="en-US"/>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由磁路基本知识可知，匝数为W的线圈电感为"/>
          <p:cNvSpPr txBox="1"/>
          <p:nvPr/>
        </p:nvSpPr>
        <p:spPr>
          <a:xfrm>
            <a:off x="587796" y="1843520"/>
            <a:ext cx="7186474"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914400">
              <a:spcBef>
                <a:spcPts val="600"/>
              </a:spcBef>
              <a:buClr>
                <a:srgbClr val="3333CC"/>
              </a:buClr>
              <a:buFont typeface="Wingdings"/>
              <a:defRPr sz="2800" b="0">
                <a:latin typeface="Songti SC Regular"/>
                <a:ea typeface="Songti SC Regular"/>
                <a:cs typeface="Songti SC Regular"/>
                <a:sym typeface="Songti SC Regular"/>
              </a:defRPr>
            </a:lvl1pPr>
          </a:lstStyle>
          <a:p>
            <a:r>
              <a:t>由磁路基本知识可知，匝数为W的线圈电感为</a:t>
            </a:r>
          </a:p>
        </p:txBody>
      </p:sp>
      <p:grpSp>
        <p:nvGrpSpPr>
          <p:cNvPr id="464" name="image005"/>
          <p:cNvGrpSpPr/>
          <p:nvPr/>
        </p:nvGrpSpPr>
        <p:grpSpPr>
          <a:xfrm>
            <a:off x="3886802" y="2485894"/>
            <a:ext cx="2376488" cy="717551"/>
            <a:chOff x="0" y="0"/>
            <a:chExt cx="2376487" cy="717550"/>
          </a:xfrm>
        </p:grpSpPr>
        <p:sp>
          <p:nvSpPr>
            <p:cNvPr id="462" name="矩形"/>
            <p:cNvSpPr/>
            <p:nvPr/>
          </p:nvSpPr>
          <p:spPr>
            <a:xfrm>
              <a:off x="0" y="0"/>
              <a:ext cx="2376488" cy="717550"/>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463" name="image005.pdf" descr="image005.pdf"/>
            <p:cNvPicPr>
              <a:picLocks noChangeAspect="1"/>
            </p:cNvPicPr>
            <p:nvPr/>
          </p:nvPicPr>
          <p:blipFill>
            <a:blip r:embed="rId3">
              <a:extLst/>
            </a:blip>
            <a:stretch>
              <a:fillRect/>
            </a:stretch>
          </p:blipFill>
          <p:spPr>
            <a:xfrm>
              <a:off x="0" y="0"/>
              <a:ext cx="2376488" cy="717550"/>
            </a:xfrm>
            <a:prstGeom prst="rect">
              <a:avLst/>
            </a:prstGeom>
            <a:ln w="12700" cap="flat">
              <a:noFill/>
              <a:miter lim="400000"/>
            </a:ln>
            <a:effectLst/>
          </p:spPr>
        </p:pic>
      </p:grpSp>
      <p:sp>
        <p:nvSpPr>
          <p:cNvPr id="465" name="式中，Rm为磁路总磁阻。"/>
          <p:cNvSpPr txBox="1"/>
          <p:nvPr/>
        </p:nvSpPr>
        <p:spPr>
          <a:xfrm>
            <a:off x="6626366" y="2731177"/>
            <a:ext cx="3515666"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42900" indent="-342900" algn="just" defTabSz="914400">
              <a:lnSpc>
                <a:spcPct val="130000"/>
              </a:lnSpc>
              <a:spcBef>
                <a:spcPts val="1000"/>
              </a:spcBef>
              <a:defRPr b="0">
                <a:latin typeface="Songti SC Regular"/>
                <a:ea typeface="Songti SC Regular"/>
                <a:cs typeface="Songti SC Regular"/>
                <a:sym typeface="Songti SC Regular"/>
              </a:defRPr>
            </a:pPr>
            <a:r>
              <a:t>式中，R</a:t>
            </a:r>
            <a:r>
              <a:rPr baseline="-5999"/>
              <a:t>m</a:t>
            </a:r>
            <a:r>
              <a:t>为磁路总磁阻。</a:t>
            </a:r>
          </a:p>
        </p:txBody>
      </p:sp>
      <p:sp>
        <p:nvSpPr>
          <p:cNvPr id="466" name="当线圈具有闭合磁路时"/>
          <p:cNvSpPr txBox="1"/>
          <p:nvPr/>
        </p:nvSpPr>
        <p:spPr>
          <a:xfrm>
            <a:off x="587796" y="3237870"/>
            <a:ext cx="36703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914400">
              <a:spcBef>
                <a:spcPts val="600"/>
              </a:spcBef>
              <a:buClr>
                <a:srgbClr val="3333CC"/>
              </a:buClr>
              <a:buFont typeface="Wingdings"/>
              <a:defRPr sz="2800" b="0">
                <a:latin typeface="Songti SC Regular"/>
                <a:ea typeface="Songti SC Regular"/>
                <a:cs typeface="Songti SC Regular"/>
                <a:sym typeface="Songti SC Regular"/>
              </a:defRPr>
            </a:lvl1pPr>
          </a:lstStyle>
          <a:p>
            <a:r>
              <a:t>当线圈具有闭合磁路时</a:t>
            </a:r>
          </a:p>
        </p:txBody>
      </p:sp>
      <p:grpSp>
        <p:nvGrpSpPr>
          <p:cNvPr id="469" name="image009"/>
          <p:cNvGrpSpPr/>
          <p:nvPr/>
        </p:nvGrpSpPr>
        <p:grpSpPr>
          <a:xfrm>
            <a:off x="3743133" y="3830138"/>
            <a:ext cx="2663826" cy="735014"/>
            <a:chOff x="0" y="0"/>
            <a:chExt cx="2663825" cy="735012"/>
          </a:xfrm>
        </p:grpSpPr>
        <p:sp>
          <p:nvSpPr>
            <p:cNvPr id="467" name="矩形"/>
            <p:cNvSpPr/>
            <p:nvPr/>
          </p:nvSpPr>
          <p:spPr>
            <a:xfrm>
              <a:off x="0" y="0"/>
              <a:ext cx="2663825" cy="735013"/>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468" name="image009.pdf" descr="image009.pdf"/>
            <p:cNvPicPr>
              <a:picLocks noChangeAspect="1"/>
            </p:cNvPicPr>
            <p:nvPr/>
          </p:nvPicPr>
          <p:blipFill>
            <a:blip r:embed="rId4">
              <a:extLst/>
            </a:blip>
            <a:stretch>
              <a:fillRect/>
            </a:stretch>
          </p:blipFill>
          <p:spPr>
            <a:xfrm>
              <a:off x="0" y="0"/>
              <a:ext cx="2663825" cy="735013"/>
            </a:xfrm>
            <a:prstGeom prst="rect">
              <a:avLst/>
            </a:prstGeom>
            <a:ln w="12700" cap="flat">
              <a:noFill/>
              <a:miter lim="400000"/>
            </a:ln>
            <a:effectLst/>
          </p:spPr>
        </p:pic>
      </p:grpSp>
      <p:sp>
        <p:nvSpPr>
          <p:cNvPr id="470" name="式中，RF为导磁体总磁阻。"/>
          <p:cNvSpPr txBox="1"/>
          <p:nvPr/>
        </p:nvSpPr>
        <p:spPr>
          <a:xfrm>
            <a:off x="6614748" y="4044451"/>
            <a:ext cx="3775965"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42900" indent="-342900" algn="just" defTabSz="914400">
              <a:lnSpc>
                <a:spcPct val="130000"/>
              </a:lnSpc>
              <a:spcBef>
                <a:spcPts val="1000"/>
              </a:spcBef>
              <a:defRPr b="0">
                <a:latin typeface="Songti SC Regular"/>
                <a:ea typeface="Songti SC Regular"/>
                <a:cs typeface="Songti SC Regular"/>
                <a:sym typeface="Songti SC Regular"/>
              </a:defRPr>
            </a:pPr>
            <a:r>
              <a:t>式中，R</a:t>
            </a:r>
            <a:r>
              <a:rPr baseline="-5999"/>
              <a:t>F</a:t>
            </a:r>
            <a:r>
              <a:t>为导磁体总磁阻。</a:t>
            </a:r>
          </a:p>
        </p:txBody>
      </p:sp>
      <p:sp>
        <p:nvSpPr>
          <p:cNvPr id="471" name="当线圈磁路具有小气隙时"/>
          <p:cNvSpPr txBox="1"/>
          <p:nvPr/>
        </p:nvSpPr>
        <p:spPr>
          <a:xfrm>
            <a:off x="587796" y="4589193"/>
            <a:ext cx="40259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914400">
              <a:spcBef>
                <a:spcPts val="600"/>
              </a:spcBef>
              <a:buClr>
                <a:srgbClr val="3333CC"/>
              </a:buClr>
              <a:buFont typeface="Wingdings"/>
              <a:defRPr sz="2800" b="0">
                <a:latin typeface="Songti SC Regular"/>
                <a:ea typeface="Songti SC Regular"/>
                <a:cs typeface="Songti SC Regular"/>
                <a:sym typeface="Songti SC Regular"/>
              </a:defRPr>
            </a:lvl1pPr>
          </a:lstStyle>
          <a:p>
            <a:r>
              <a:t>当线圈磁路具有小气隙时</a:t>
            </a:r>
          </a:p>
        </p:txBody>
      </p:sp>
      <p:grpSp>
        <p:nvGrpSpPr>
          <p:cNvPr id="474" name="image011"/>
          <p:cNvGrpSpPr/>
          <p:nvPr/>
        </p:nvGrpSpPr>
        <p:grpSpPr>
          <a:xfrm>
            <a:off x="3632655" y="5222836"/>
            <a:ext cx="2447926" cy="700089"/>
            <a:chOff x="0" y="0"/>
            <a:chExt cx="2447925" cy="700087"/>
          </a:xfrm>
        </p:grpSpPr>
        <p:sp>
          <p:nvSpPr>
            <p:cNvPr id="472" name="矩形"/>
            <p:cNvSpPr/>
            <p:nvPr/>
          </p:nvSpPr>
          <p:spPr>
            <a:xfrm>
              <a:off x="0" y="0"/>
              <a:ext cx="2447925" cy="700088"/>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473" name="image011.pdf" descr="image011.pdf"/>
            <p:cNvPicPr>
              <a:picLocks noChangeAspect="1"/>
            </p:cNvPicPr>
            <p:nvPr/>
          </p:nvPicPr>
          <p:blipFill>
            <a:blip r:embed="rId5">
              <a:extLst/>
            </a:blip>
            <a:stretch>
              <a:fillRect/>
            </a:stretch>
          </p:blipFill>
          <p:spPr>
            <a:xfrm>
              <a:off x="0" y="0"/>
              <a:ext cx="2447925" cy="700088"/>
            </a:xfrm>
            <a:prstGeom prst="rect">
              <a:avLst/>
            </a:prstGeom>
            <a:ln w="12700" cap="flat">
              <a:noFill/>
              <a:miter lim="400000"/>
            </a:ln>
            <a:effectLst/>
          </p:spPr>
        </p:pic>
      </p:grpSp>
      <p:sp>
        <p:nvSpPr>
          <p:cNvPr id="475" name="式中，Rδ为气隙总磁阻。"/>
          <p:cNvSpPr txBox="1"/>
          <p:nvPr/>
        </p:nvSpPr>
        <p:spPr>
          <a:xfrm>
            <a:off x="6420339" y="5333652"/>
            <a:ext cx="3453893" cy="6060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just" defTabSz="914400">
              <a:spcBef>
                <a:spcPts val="600"/>
              </a:spcBef>
              <a:buClr>
                <a:srgbClr val="3333CC"/>
              </a:buClr>
              <a:buFont typeface="Wingdings"/>
              <a:defRPr b="0">
                <a:latin typeface="Songti SC Regular"/>
                <a:ea typeface="Songti SC Regular"/>
                <a:cs typeface="Songti SC Regular"/>
                <a:sym typeface="Songti SC Regular"/>
              </a:defRPr>
            </a:pPr>
            <a:r>
              <a:t>式中，R</a:t>
            </a:r>
            <a:r>
              <a:rPr baseline="-34000"/>
              <a:t>δ</a:t>
            </a:r>
            <a:r>
              <a:t>为气隙总磁阻。</a:t>
            </a:r>
          </a:p>
        </p:txBody>
      </p:sp>
      <p:sp>
        <p:nvSpPr>
          <p:cNvPr id="476" name="1.线圈电感L"/>
          <p:cNvSpPr txBox="1"/>
          <p:nvPr/>
        </p:nvSpPr>
        <p:spPr>
          <a:xfrm>
            <a:off x="591380" y="1181175"/>
            <a:ext cx="2044143"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200"/>
              </a:spcBef>
              <a:defRPr sz="2800">
                <a:solidFill>
                  <a:schemeClr val="accent6">
                    <a:hueOff val="-146070"/>
                    <a:satOff val="-10048"/>
                    <a:lumOff val="-30626"/>
                  </a:schemeClr>
                </a:solidFill>
              </a:defRPr>
            </a:lvl1pPr>
          </a:lstStyle>
          <a:p>
            <a:r>
              <a:rPr dirty="0" err="1"/>
              <a:t>1.线圈电感L</a:t>
            </a:r>
            <a:endParaRPr dirty="0"/>
          </a:p>
        </p:txBody>
      </p:sp>
      <p:sp>
        <p:nvSpPr>
          <p:cNvPr id="477" name="为了分析方便，需要将各种形式的线圈的电感L用统一的式子表达。为此，引入等效磁导率概念，即将线圈等效成一封闭铁心线圈，其磁路等效磁导率为μｅ，磁通截面积为S，磁路长度为l，于是式(1)变为"/>
          <p:cNvSpPr txBox="1"/>
          <p:nvPr/>
        </p:nvSpPr>
        <p:spPr>
          <a:xfrm>
            <a:off x="587796" y="6099948"/>
            <a:ext cx="12032408" cy="1654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914400">
              <a:buClr>
                <a:srgbClr val="3333CC"/>
              </a:buClr>
              <a:buFont typeface="Wingdings"/>
              <a:defRPr sz="2800" b="0">
                <a:latin typeface="Songti SC Regular"/>
                <a:ea typeface="Songti SC Regular"/>
                <a:cs typeface="Songti SC Regular"/>
                <a:sym typeface="Songti SC Regular"/>
              </a:defRPr>
            </a:pPr>
            <a:r>
              <a:t>为了分析方便，需要将各种形式的线圈的电感L用统一的式子表达。为此，引入等效磁导率概念，即将</a:t>
            </a:r>
            <a:r>
              <a:rPr>
                <a:solidFill>
                  <a:schemeClr val="accent5">
                    <a:hueOff val="-82419"/>
                    <a:satOff val="-9513"/>
                    <a:lumOff val="-16343"/>
                  </a:schemeClr>
                </a:solidFill>
              </a:rPr>
              <a:t>线圈等效成一封闭铁心线圈</a:t>
            </a:r>
            <a:r>
              <a:t>，其磁路等效磁导率为μ</a:t>
            </a:r>
            <a:r>
              <a:rPr baseline="-14000"/>
              <a:t>ｅ</a:t>
            </a:r>
            <a:r>
              <a:t>，磁通截面积为S，磁路长度为</a:t>
            </a:r>
            <a:r>
              <a:rPr i="1">
                <a:latin typeface="Times New Roman"/>
                <a:ea typeface="Times New Roman"/>
                <a:cs typeface="Times New Roman"/>
                <a:sym typeface="Times New Roman"/>
              </a:rPr>
              <a:t>l</a:t>
            </a:r>
            <a:r>
              <a:t>，于是式(1)变为</a:t>
            </a:r>
          </a:p>
        </p:txBody>
      </p:sp>
      <p:grpSp>
        <p:nvGrpSpPr>
          <p:cNvPr id="480" name="image013"/>
          <p:cNvGrpSpPr/>
          <p:nvPr/>
        </p:nvGrpSpPr>
        <p:grpSpPr>
          <a:xfrm>
            <a:off x="1091781" y="7914248"/>
            <a:ext cx="4535488" cy="633414"/>
            <a:chOff x="0" y="0"/>
            <a:chExt cx="4535487" cy="633412"/>
          </a:xfrm>
        </p:grpSpPr>
        <p:sp>
          <p:nvSpPr>
            <p:cNvPr id="478" name="矩形"/>
            <p:cNvSpPr/>
            <p:nvPr/>
          </p:nvSpPr>
          <p:spPr>
            <a:xfrm>
              <a:off x="0" y="0"/>
              <a:ext cx="4535488" cy="633413"/>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479" name="image013.pdf" descr="image013.pdf"/>
            <p:cNvPicPr>
              <a:picLocks noChangeAspect="1"/>
            </p:cNvPicPr>
            <p:nvPr/>
          </p:nvPicPr>
          <p:blipFill>
            <a:blip r:embed="rId6">
              <a:extLst/>
            </a:blip>
            <a:stretch>
              <a:fillRect/>
            </a:stretch>
          </p:blipFill>
          <p:spPr>
            <a:xfrm>
              <a:off x="0" y="0"/>
              <a:ext cx="4535488" cy="633413"/>
            </a:xfrm>
            <a:prstGeom prst="rect">
              <a:avLst/>
            </a:prstGeom>
            <a:ln w="12700" cap="flat">
              <a:noFill/>
              <a:miter lim="400000"/>
            </a:ln>
            <a:effectLst/>
          </p:spPr>
        </p:pic>
      </p:grpSp>
      <p:sp>
        <p:nvSpPr>
          <p:cNvPr id="481" name="式中，μ0为真空磁导率，μ＝4π×10-7(H/ｍ))"/>
          <p:cNvSpPr txBox="1"/>
          <p:nvPr/>
        </p:nvSpPr>
        <p:spPr>
          <a:xfrm>
            <a:off x="5863739" y="8086390"/>
            <a:ext cx="5872278"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just" defTabSz="914400">
              <a:spcBef>
                <a:spcPts val="600"/>
              </a:spcBef>
              <a:buClr>
                <a:srgbClr val="3333CC"/>
              </a:buClr>
              <a:buFont typeface="Wingdings"/>
              <a:defRPr b="0">
                <a:latin typeface="Songti SC Regular"/>
                <a:ea typeface="Songti SC Regular"/>
                <a:cs typeface="Songti SC Regular"/>
                <a:sym typeface="Songti SC Regular"/>
              </a:defRPr>
            </a:pPr>
            <a:r>
              <a:t>式中，μ</a:t>
            </a:r>
            <a:r>
              <a:rPr baseline="-5999"/>
              <a:t>0</a:t>
            </a:r>
            <a:r>
              <a:t>为真空磁导率，μ＝4π×10</a:t>
            </a:r>
            <a:r>
              <a:rPr baseline="29666"/>
              <a:t>-7</a:t>
            </a:r>
            <a:r>
              <a:t>(H/ｍ)</a:t>
            </a:r>
            <a:r>
              <a:rPr>
                <a:solidFill>
                  <a:srgbClr val="CCECFF"/>
                </a:solidFill>
              </a:rPr>
              <a:t>)</a:t>
            </a:r>
          </a:p>
        </p:txBody>
      </p:sp>
      <p:sp>
        <p:nvSpPr>
          <p:cNvPr id="482" name="电气参数分析"/>
          <p:cNvSpPr>
            <a:spLocks noGrp="1"/>
          </p:cNvSpPr>
          <p:nvPr>
            <p:ph type="title"/>
          </p:nvPr>
        </p:nvSpPr>
        <p:spPr>
          <a:prstGeom prst="rect">
            <a:avLst/>
          </a:prstGeom>
        </p:spPr>
        <p:txBody>
          <a:bodyPr/>
          <a:lstStyle/>
          <a:p>
            <a:r>
              <a:t>电气参数分析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a:t>
            </a:fld>
            <a:endParaRPr lang="zh-CN" altLang="en-US"/>
          </a:p>
        </p:txBody>
      </p:sp>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8" name="成组"/>
          <p:cNvGrpSpPr/>
          <p:nvPr/>
        </p:nvGrpSpPr>
        <p:grpSpPr>
          <a:xfrm>
            <a:off x="1689268" y="7735146"/>
            <a:ext cx="8655871" cy="930206"/>
            <a:chOff x="0" y="0"/>
            <a:chExt cx="8655870" cy="930204"/>
          </a:xfrm>
        </p:grpSpPr>
        <p:grpSp>
          <p:nvGrpSpPr>
            <p:cNvPr id="1824" name="成组"/>
            <p:cNvGrpSpPr/>
            <p:nvPr/>
          </p:nvGrpSpPr>
          <p:grpSpPr>
            <a:xfrm>
              <a:off x="1841896" y="-1"/>
              <a:ext cx="6813975" cy="930206"/>
              <a:chOff x="0" y="0"/>
              <a:chExt cx="6813973" cy="930204"/>
            </a:xfrm>
          </p:grpSpPr>
          <p:sp>
            <p:nvSpPr>
              <p:cNvPr id="1819" name="形状"/>
              <p:cNvSpPr/>
              <p:nvPr/>
            </p:nvSpPr>
            <p:spPr>
              <a:xfrm>
                <a:off x="0" y="-1"/>
                <a:ext cx="6813974" cy="930206"/>
              </a:xfrm>
              <a:custGeom>
                <a:avLst/>
                <a:gdLst/>
                <a:ahLst/>
                <a:cxnLst>
                  <a:cxn ang="0">
                    <a:pos x="wd2" y="hd2"/>
                  </a:cxn>
                  <a:cxn ang="5400000">
                    <a:pos x="wd2" y="hd2"/>
                  </a:cxn>
                  <a:cxn ang="10800000">
                    <a:pos x="wd2" y="hd2"/>
                  </a:cxn>
                  <a:cxn ang="16200000">
                    <a:pos x="wd2" y="hd2"/>
                  </a:cxn>
                </a:cxnLst>
                <a:rect l="0" t="0" r="r" b="b"/>
                <a:pathLst>
                  <a:path w="21600" h="21600" extrusionOk="0">
                    <a:moveTo>
                      <a:pt x="0" y="4050"/>
                    </a:moveTo>
                    <a:cubicBezTo>
                      <a:pt x="0" y="3304"/>
                      <a:pt x="83" y="2700"/>
                      <a:pt x="184" y="2700"/>
                    </a:cubicBezTo>
                    <a:lnTo>
                      <a:pt x="21231" y="2700"/>
                    </a:lnTo>
                    <a:lnTo>
                      <a:pt x="21231" y="1350"/>
                    </a:lnTo>
                    <a:cubicBezTo>
                      <a:pt x="21231" y="604"/>
                      <a:pt x="21314" y="0"/>
                      <a:pt x="21416" y="0"/>
                    </a:cubicBezTo>
                    <a:cubicBezTo>
                      <a:pt x="21517" y="0"/>
                      <a:pt x="21600" y="604"/>
                      <a:pt x="21600" y="1350"/>
                    </a:cubicBezTo>
                    <a:lnTo>
                      <a:pt x="21600" y="17550"/>
                    </a:lnTo>
                    <a:cubicBezTo>
                      <a:pt x="21600" y="18296"/>
                      <a:pt x="21517" y="18900"/>
                      <a:pt x="21416" y="18900"/>
                    </a:cubicBezTo>
                    <a:lnTo>
                      <a:pt x="369" y="18900"/>
                    </a:lnTo>
                    <a:lnTo>
                      <a:pt x="369" y="20250"/>
                    </a:lnTo>
                    <a:cubicBezTo>
                      <a:pt x="369" y="20996"/>
                      <a:pt x="286" y="21600"/>
                      <a:pt x="184" y="21600"/>
                    </a:cubicBezTo>
                    <a:cubicBezTo>
                      <a:pt x="83" y="21600"/>
                      <a:pt x="0" y="20996"/>
                      <a:pt x="0" y="20250"/>
                    </a:cubicBezTo>
                    <a:close/>
                  </a:path>
                </a:pathLst>
              </a:custGeom>
              <a:solidFill>
                <a:srgbClr val="0000CC"/>
              </a:solidFill>
              <a:ln w="25400" cap="flat">
                <a:solidFill>
                  <a:srgbClr val="FFFF00"/>
                </a:solidFill>
                <a:prstDash val="solid"/>
                <a:round/>
              </a:ln>
              <a:effectLst/>
            </p:spPr>
            <p:txBody>
              <a:bodyPr wrap="square" lIns="65023" tIns="65023" rIns="65023" bIns="65023" numCol="1" anchor="t">
                <a:noAutofit/>
              </a:bodyPr>
              <a:lstStyle/>
              <a:p>
                <a:pPr defTabSz="1300480">
                  <a:lnSpc>
                    <a:spcPct val="130000"/>
                  </a:lnSpc>
                  <a:spcBef>
                    <a:spcPts val="600"/>
                  </a:spcBef>
                  <a:defRPr sz="2800">
                    <a:solidFill>
                      <a:srgbClr val="CCECFF"/>
                    </a:solidFill>
                    <a:effectLst>
                      <a:outerShdw blurRad="12700" dist="25400" dir="2700000" rotWithShape="0">
                        <a:srgbClr val="000000"/>
                      </a:outerShdw>
                    </a:effectLst>
                    <a:latin typeface="Tahoma"/>
                    <a:ea typeface="Tahoma"/>
                    <a:cs typeface="Tahoma"/>
                    <a:sym typeface="Tahoma"/>
                  </a:defRPr>
                </a:pPr>
                <a:endParaRPr/>
              </a:p>
            </p:txBody>
          </p:sp>
          <p:sp>
            <p:nvSpPr>
              <p:cNvPr id="1820" name="形状"/>
              <p:cNvSpPr/>
              <p:nvPr/>
            </p:nvSpPr>
            <p:spPr>
              <a:xfrm>
                <a:off x="58137" y="145344"/>
                <a:ext cx="58139" cy="872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929" y="21600"/>
                      <a:pt x="21600" y="15153"/>
                      <a:pt x="21600" y="7200"/>
                    </a:cubicBezTo>
                    <a:cubicBezTo>
                      <a:pt x="21600" y="3224"/>
                      <a:pt x="16765" y="0"/>
                      <a:pt x="10800" y="0"/>
                    </a:cubicBezTo>
                    <a:cubicBezTo>
                      <a:pt x="4835" y="0"/>
                      <a:pt x="0" y="3224"/>
                      <a:pt x="0" y="7200"/>
                    </a:cubicBezTo>
                    <a:lnTo>
                      <a:pt x="0" y="21600"/>
                    </a:lnTo>
                    <a:close/>
                  </a:path>
                </a:pathLst>
              </a:custGeom>
              <a:solidFill>
                <a:srgbClr val="0000A3"/>
              </a:solidFill>
              <a:ln w="12700" cap="flat">
                <a:noFill/>
                <a:miter lim="400000"/>
              </a:ln>
              <a:effectLst/>
            </p:spPr>
            <p:txBody>
              <a:bodyPr wrap="square" lIns="65023" tIns="65023" rIns="65023" bIns="65023" numCol="1" anchor="t">
                <a:noAutofit/>
              </a:bodyPr>
              <a:lstStyle/>
              <a:p>
                <a:pPr defTabSz="1300480">
                  <a:lnSpc>
                    <a:spcPct val="130000"/>
                  </a:lnSpc>
                  <a:spcBef>
                    <a:spcPts val="600"/>
                  </a:spcBef>
                  <a:defRPr sz="2800">
                    <a:solidFill>
                      <a:srgbClr val="CCECFF"/>
                    </a:solidFill>
                    <a:effectLst>
                      <a:outerShdw blurRad="12700" dist="25400" dir="2700000" rotWithShape="0">
                        <a:srgbClr val="000000"/>
                      </a:outerShdw>
                    </a:effectLst>
                    <a:latin typeface="Tahoma"/>
                    <a:ea typeface="Tahoma"/>
                    <a:cs typeface="Tahoma"/>
                    <a:sym typeface="Tahoma"/>
                  </a:defRPr>
                </a:pPr>
                <a:endParaRPr/>
              </a:p>
            </p:txBody>
          </p:sp>
          <p:sp>
            <p:nvSpPr>
              <p:cNvPr id="1821" name="形状"/>
              <p:cNvSpPr/>
              <p:nvPr/>
            </p:nvSpPr>
            <p:spPr>
              <a:xfrm>
                <a:off x="6697698" y="-1"/>
                <a:ext cx="116276" cy="11627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lnTo>
                      <a:pt x="10800" y="10800"/>
                    </a:lnTo>
                    <a:cubicBezTo>
                      <a:pt x="10800" y="13782"/>
                      <a:pt x="8382" y="16200"/>
                      <a:pt x="5400" y="16200"/>
                    </a:cubicBezTo>
                    <a:cubicBezTo>
                      <a:pt x="2418" y="16200"/>
                      <a:pt x="0" y="13782"/>
                      <a:pt x="0" y="10800"/>
                    </a:cubicBezTo>
                    <a:cubicBezTo>
                      <a:pt x="0" y="4835"/>
                      <a:pt x="4835" y="0"/>
                      <a:pt x="10800" y="0"/>
                    </a:cubicBezTo>
                    <a:cubicBezTo>
                      <a:pt x="16765" y="0"/>
                      <a:pt x="21600" y="4835"/>
                      <a:pt x="21600" y="10800"/>
                    </a:cubicBezTo>
                    <a:close/>
                  </a:path>
                </a:pathLst>
              </a:custGeom>
              <a:solidFill>
                <a:srgbClr val="0000A3"/>
              </a:solidFill>
              <a:ln w="12700" cap="flat">
                <a:noFill/>
                <a:miter lim="400000"/>
              </a:ln>
              <a:effectLst/>
            </p:spPr>
            <p:txBody>
              <a:bodyPr wrap="square" lIns="65023" tIns="65023" rIns="65023" bIns="65023" numCol="1" anchor="t">
                <a:noAutofit/>
              </a:bodyPr>
              <a:lstStyle/>
              <a:p>
                <a:pPr defTabSz="1300480">
                  <a:lnSpc>
                    <a:spcPct val="130000"/>
                  </a:lnSpc>
                  <a:spcBef>
                    <a:spcPts val="600"/>
                  </a:spcBef>
                  <a:defRPr sz="2800">
                    <a:solidFill>
                      <a:srgbClr val="CCECFF"/>
                    </a:solidFill>
                    <a:effectLst>
                      <a:outerShdw blurRad="12700" dist="25400" dir="2700000" rotWithShape="0">
                        <a:srgbClr val="000000"/>
                      </a:outerShdw>
                    </a:effectLst>
                    <a:latin typeface="Tahoma"/>
                    <a:ea typeface="Tahoma"/>
                    <a:cs typeface="Tahoma"/>
                    <a:sym typeface="Tahoma"/>
                  </a:defRPr>
                </a:pPr>
                <a:endParaRPr/>
              </a:p>
            </p:txBody>
          </p:sp>
          <p:sp>
            <p:nvSpPr>
              <p:cNvPr id="1822" name="形状"/>
              <p:cNvSpPr/>
              <p:nvPr/>
            </p:nvSpPr>
            <p:spPr>
              <a:xfrm>
                <a:off x="0" y="58137"/>
                <a:ext cx="6813974" cy="75579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cubicBezTo>
                      <a:pt x="0" y="4241"/>
                      <a:pt x="83" y="4985"/>
                      <a:pt x="184" y="4985"/>
                    </a:cubicBezTo>
                    <a:cubicBezTo>
                      <a:pt x="286" y="4985"/>
                      <a:pt x="369" y="4241"/>
                      <a:pt x="369" y="3323"/>
                    </a:cubicBezTo>
                    <a:cubicBezTo>
                      <a:pt x="369" y="2864"/>
                      <a:pt x="327" y="2492"/>
                      <a:pt x="276" y="2492"/>
                    </a:cubicBezTo>
                    <a:cubicBezTo>
                      <a:pt x="226" y="2492"/>
                      <a:pt x="184" y="2864"/>
                      <a:pt x="184" y="3323"/>
                    </a:cubicBezTo>
                    <a:lnTo>
                      <a:pt x="184" y="4985"/>
                    </a:lnTo>
                    <a:moveTo>
                      <a:pt x="369" y="3323"/>
                    </a:moveTo>
                    <a:lnTo>
                      <a:pt x="369" y="21600"/>
                    </a:lnTo>
                    <a:moveTo>
                      <a:pt x="21600" y="0"/>
                    </a:moveTo>
                    <a:cubicBezTo>
                      <a:pt x="21600" y="918"/>
                      <a:pt x="21517" y="1662"/>
                      <a:pt x="21416" y="1662"/>
                    </a:cubicBezTo>
                    <a:lnTo>
                      <a:pt x="21231" y="1662"/>
                    </a:lnTo>
                    <a:moveTo>
                      <a:pt x="21231" y="0"/>
                    </a:moveTo>
                    <a:cubicBezTo>
                      <a:pt x="21231" y="459"/>
                      <a:pt x="21273" y="831"/>
                      <a:pt x="21324" y="831"/>
                    </a:cubicBezTo>
                    <a:cubicBezTo>
                      <a:pt x="21374" y="831"/>
                      <a:pt x="21416" y="459"/>
                      <a:pt x="21416" y="0"/>
                    </a:cubicBezTo>
                    <a:lnTo>
                      <a:pt x="21416" y="1662"/>
                    </a:lnTo>
                  </a:path>
                </a:pathLst>
              </a:custGeom>
              <a:noFill/>
              <a:ln w="25400" cap="flat">
                <a:solidFill>
                  <a:srgbClr val="FFFF00"/>
                </a:solidFill>
                <a:prstDash val="solid"/>
                <a:round/>
              </a:ln>
              <a:effectLst/>
            </p:spPr>
            <p:txBody>
              <a:bodyPr wrap="square" lIns="65023" tIns="65023" rIns="65023" bIns="65023" numCol="1" anchor="t">
                <a:noAutofit/>
              </a:bodyPr>
              <a:lstStyle/>
              <a:p>
                <a:pPr defTabSz="1300480">
                  <a:lnSpc>
                    <a:spcPct val="130000"/>
                  </a:lnSpc>
                  <a:spcBef>
                    <a:spcPts val="600"/>
                  </a:spcBef>
                  <a:defRPr sz="2800">
                    <a:solidFill>
                      <a:srgbClr val="CCECFF"/>
                    </a:solidFill>
                    <a:effectLst>
                      <a:outerShdw blurRad="12700" dist="25400" dir="2700000" rotWithShape="0">
                        <a:srgbClr val="000000"/>
                      </a:outerShdw>
                    </a:effectLst>
                    <a:latin typeface="Tahoma"/>
                    <a:ea typeface="Tahoma"/>
                    <a:cs typeface="Tahoma"/>
                    <a:sym typeface="Tahoma"/>
                  </a:defRPr>
                </a:pPr>
                <a:endParaRPr/>
              </a:p>
            </p:txBody>
          </p:sp>
          <p:sp>
            <p:nvSpPr>
              <p:cNvPr id="1823" name="日常生活中哪项活动需用到这种设备？"/>
              <p:cNvSpPr txBox="1"/>
              <p:nvPr/>
            </p:nvSpPr>
            <p:spPr>
              <a:xfrm>
                <a:off x="116275" y="116275"/>
                <a:ext cx="6639561" cy="6380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lvl1pPr defTabSz="1300480">
                  <a:lnSpc>
                    <a:spcPct val="130000"/>
                  </a:lnSpc>
                  <a:spcBef>
                    <a:spcPts val="600"/>
                  </a:spcBef>
                  <a:defRPr sz="2800" b="0">
                    <a:solidFill>
                      <a:srgbClr val="CCECFF"/>
                    </a:solidFill>
                    <a:effectLst>
                      <a:outerShdw blurRad="12700" dist="25400" dir="2700000" rotWithShape="0">
                        <a:srgbClr val="000000"/>
                      </a:outerShdw>
                    </a:effectLst>
                    <a:latin typeface="黑体"/>
                    <a:ea typeface="黑体"/>
                    <a:cs typeface="黑体"/>
                    <a:sym typeface="黑体"/>
                  </a:defRPr>
                </a:lvl1pPr>
              </a:lstStyle>
              <a:p>
                <a:pPr>
                  <a:defRPr b="1">
                    <a:latin typeface="Tahoma"/>
                    <a:ea typeface="Tahoma"/>
                    <a:cs typeface="Tahoma"/>
                    <a:sym typeface="Tahoma"/>
                  </a:defRPr>
                </a:pPr>
                <a:r>
                  <a:rPr b="0">
                    <a:latin typeface="黑体"/>
                    <a:ea typeface="黑体"/>
                    <a:cs typeface="黑体"/>
                    <a:sym typeface="黑体"/>
                  </a:rPr>
                  <a:t>日常生活中哪项活动需用到这种设备？</a:t>
                </a:r>
              </a:p>
            </p:txBody>
          </p:sp>
        </p:grpSp>
        <p:grpSp>
          <p:nvGrpSpPr>
            <p:cNvPr id="1827" name="成组"/>
            <p:cNvGrpSpPr/>
            <p:nvPr/>
          </p:nvGrpSpPr>
          <p:grpSpPr>
            <a:xfrm>
              <a:off x="0" y="135466"/>
              <a:ext cx="1434595" cy="702170"/>
              <a:chOff x="0" y="0"/>
              <a:chExt cx="1434594" cy="702168"/>
            </a:xfrm>
          </p:grpSpPr>
          <p:pic>
            <p:nvPicPr>
              <p:cNvPr id="1825" name="image.png" descr="image.png"/>
              <p:cNvPicPr>
                <a:picLocks noChangeAspect="1"/>
              </p:cNvPicPr>
              <p:nvPr/>
            </p:nvPicPr>
            <p:blipFill>
              <a:blip r:embed="rId2">
                <a:extLst/>
              </a:blip>
              <a:stretch>
                <a:fillRect/>
              </a:stretch>
            </p:blipFill>
            <p:spPr>
              <a:xfrm>
                <a:off x="1807" y="0"/>
                <a:ext cx="1431432" cy="702169"/>
              </a:xfrm>
              <a:prstGeom prst="rect">
                <a:avLst/>
              </a:prstGeom>
              <a:ln w="12700" cap="flat">
                <a:noFill/>
                <a:miter lim="400000"/>
              </a:ln>
              <a:effectLst/>
            </p:spPr>
          </p:pic>
          <p:sp>
            <p:nvSpPr>
              <p:cNvPr id="1826" name="思考题"/>
              <p:cNvSpPr txBox="1"/>
              <p:nvPr/>
            </p:nvSpPr>
            <p:spPr>
              <a:xfrm>
                <a:off x="0" y="32602"/>
                <a:ext cx="1434595" cy="6380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ctr">
                <a:spAutoFit/>
              </a:bodyPr>
              <a:lstStyle>
                <a:lvl1pPr defTabSz="1300480">
                  <a:lnSpc>
                    <a:spcPct val="130000"/>
                  </a:lnSpc>
                  <a:spcBef>
                    <a:spcPts val="600"/>
                  </a:spcBef>
                  <a:defRPr sz="2800" b="0">
                    <a:solidFill>
                      <a:srgbClr val="FF0000"/>
                    </a:solidFill>
                    <a:effectLst>
                      <a:outerShdw blurRad="12700" dist="25400" dir="2700000" rotWithShape="0">
                        <a:srgbClr val="000000"/>
                      </a:outerShdw>
                    </a:effectLst>
                    <a:latin typeface="黑体"/>
                    <a:ea typeface="黑体"/>
                    <a:cs typeface="黑体"/>
                    <a:sym typeface="黑体"/>
                  </a:defRPr>
                </a:lvl1pPr>
              </a:lstStyle>
              <a:p>
                <a:pPr>
                  <a:defRPr b="1">
                    <a:latin typeface="Tahoma"/>
                    <a:ea typeface="Tahoma"/>
                    <a:cs typeface="Tahoma"/>
                    <a:sym typeface="Tahoma"/>
                  </a:defRPr>
                </a:pPr>
                <a:r>
                  <a:rPr b="0">
                    <a:latin typeface="黑体"/>
                    <a:ea typeface="黑体"/>
                    <a:cs typeface="黑体"/>
                    <a:sym typeface="黑体"/>
                  </a:rPr>
                  <a:t>思考题</a:t>
                </a:r>
              </a:p>
            </p:txBody>
          </p:sp>
        </p:grpSp>
      </p:grpSp>
      <p:grpSp>
        <p:nvGrpSpPr>
          <p:cNvPr id="1835" name="成组"/>
          <p:cNvGrpSpPr/>
          <p:nvPr/>
        </p:nvGrpSpPr>
        <p:grpSpPr>
          <a:xfrm>
            <a:off x="10151620" y="6809406"/>
            <a:ext cx="2496232" cy="2090600"/>
            <a:chOff x="0" y="0"/>
            <a:chExt cx="2496230" cy="2090598"/>
          </a:xfrm>
        </p:grpSpPr>
        <p:sp>
          <p:nvSpPr>
            <p:cNvPr id="1829" name="形状"/>
            <p:cNvSpPr/>
            <p:nvPr/>
          </p:nvSpPr>
          <p:spPr>
            <a:xfrm>
              <a:off x="651831" y="0"/>
              <a:ext cx="1844400" cy="1946029"/>
            </a:xfrm>
            <a:custGeom>
              <a:avLst/>
              <a:gdLst/>
              <a:ahLst/>
              <a:cxnLst>
                <a:cxn ang="0">
                  <a:pos x="wd2" y="hd2"/>
                </a:cxn>
                <a:cxn ang="5400000">
                  <a:pos x="wd2" y="hd2"/>
                </a:cxn>
                <a:cxn ang="10800000">
                  <a:pos x="wd2" y="hd2"/>
                </a:cxn>
                <a:cxn ang="16200000">
                  <a:pos x="wd2" y="hd2"/>
                </a:cxn>
              </a:cxnLst>
              <a:rect l="0" t="0" r="r" b="b"/>
              <a:pathLst>
                <a:path w="21264" h="20623" extrusionOk="0">
                  <a:moveTo>
                    <a:pt x="1919" y="6857"/>
                  </a:moveTo>
                  <a:cubicBezTo>
                    <a:pt x="744" y="7018"/>
                    <a:pt x="-110" y="8412"/>
                    <a:pt x="11" y="9971"/>
                  </a:cubicBezTo>
                  <a:cubicBezTo>
                    <a:pt x="81" y="10871"/>
                    <a:pt x="470" y="11672"/>
                    <a:pt x="1058" y="12130"/>
                  </a:cubicBezTo>
                  <a:lnTo>
                    <a:pt x="1047" y="12097"/>
                  </a:lnTo>
                  <a:cubicBezTo>
                    <a:pt x="237" y="13237"/>
                    <a:pt x="282" y="15025"/>
                    <a:pt x="1147" y="16091"/>
                  </a:cubicBezTo>
                  <a:cubicBezTo>
                    <a:pt x="1608" y="16659"/>
                    <a:pt x="2236" y="16931"/>
                    <a:pt x="2864" y="16834"/>
                  </a:cubicBezTo>
                  <a:lnTo>
                    <a:pt x="2853" y="16853"/>
                  </a:lnTo>
                  <a:cubicBezTo>
                    <a:pt x="3897" y="19265"/>
                    <a:pt x="6219" y="20100"/>
                    <a:pt x="8040" y="18718"/>
                  </a:cubicBezTo>
                  <a:cubicBezTo>
                    <a:pt x="8063" y="18700"/>
                    <a:pt x="8086" y="18683"/>
                    <a:pt x="8108" y="18665"/>
                  </a:cubicBezTo>
                  <a:lnTo>
                    <a:pt x="8102" y="18668"/>
                  </a:lnTo>
                  <a:cubicBezTo>
                    <a:pt x="9122" y="20688"/>
                    <a:pt x="11186" y="21231"/>
                    <a:pt x="12712" y="19881"/>
                  </a:cubicBezTo>
                  <a:cubicBezTo>
                    <a:pt x="13352" y="19315"/>
                    <a:pt x="13823" y="18473"/>
                    <a:pt x="14046" y="17498"/>
                  </a:cubicBezTo>
                  <a:lnTo>
                    <a:pt x="14050" y="17522"/>
                  </a:lnTo>
                  <a:cubicBezTo>
                    <a:pt x="15384" y="18621"/>
                    <a:pt x="17141" y="18085"/>
                    <a:pt x="17974" y="16325"/>
                  </a:cubicBezTo>
                  <a:cubicBezTo>
                    <a:pt x="18256" y="15729"/>
                    <a:pt x="18406" y="15039"/>
                    <a:pt x="18406" y="14336"/>
                  </a:cubicBezTo>
                  <a:lnTo>
                    <a:pt x="18400" y="14357"/>
                  </a:lnTo>
                  <a:cubicBezTo>
                    <a:pt x="20223" y="14013"/>
                    <a:pt x="21490" y="11783"/>
                    <a:pt x="21229" y="9377"/>
                  </a:cubicBezTo>
                  <a:cubicBezTo>
                    <a:pt x="21148" y="8627"/>
                    <a:pt x="20922" y="7918"/>
                    <a:pt x="20573" y="7318"/>
                  </a:cubicBezTo>
                  <a:lnTo>
                    <a:pt x="20566" y="7316"/>
                  </a:lnTo>
                  <a:cubicBezTo>
                    <a:pt x="21137" y="5554"/>
                    <a:pt x="20520" y="3512"/>
                    <a:pt x="19188" y="2756"/>
                  </a:cubicBezTo>
                  <a:cubicBezTo>
                    <a:pt x="19076" y="2693"/>
                    <a:pt x="18961" y="2640"/>
                    <a:pt x="18843" y="2597"/>
                  </a:cubicBezTo>
                  <a:lnTo>
                    <a:pt x="18852" y="2591"/>
                  </a:lnTo>
                  <a:cubicBezTo>
                    <a:pt x="18618" y="879"/>
                    <a:pt x="17375" y="-258"/>
                    <a:pt x="16075" y="50"/>
                  </a:cubicBezTo>
                  <a:cubicBezTo>
                    <a:pt x="15529" y="180"/>
                    <a:pt x="15034" y="555"/>
                    <a:pt x="14675" y="1113"/>
                  </a:cubicBezTo>
                  <a:lnTo>
                    <a:pt x="14679" y="1117"/>
                  </a:lnTo>
                  <a:cubicBezTo>
                    <a:pt x="13960" y="-129"/>
                    <a:pt x="12611" y="-369"/>
                    <a:pt x="11668" y="582"/>
                  </a:cubicBezTo>
                  <a:cubicBezTo>
                    <a:pt x="11406" y="845"/>
                    <a:pt x="11194" y="1183"/>
                    <a:pt x="11048" y="1572"/>
                  </a:cubicBezTo>
                  <a:lnTo>
                    <a:pt x="11055" y="1618"/>
                  </a:lnTo>
                  <a:cubicBezTo>
                    <a:pt x="10022" y="274"/>
                    <a:pt x="8360" y="291"/>
                    <a:pt x="7343" y="1657"/>
                  </a:cubicBezTo>
                  <a:cubicBezTo>
                    <a:pt x="7165" y="1895"/>
                    <a:pt x="7014" y="2167"/>
                    <a:pt x="6895" y="2463"/>
                  </a:cubicBezTo>
                  <a:lnTo>
                    <a:pt x="6887" y="2485"/>
                  </a:lnTo>
                  <a:cubicBezTo>
                    <a:pt x="5303" y="1260"/>
                    <a:pt x="3266" y="1962"/>
                    <a:pt x="2338" y="4053"/>
                  </a:cubicBezTo>
                  <a:cubicBezTo>
                    <a:pt x="1962" y="4900"/>
                    <a:pt x="1812" y="5889"/>
                    <a:pt x="1913" y="6862"/>
                  </a:cubicBezTo>
                  <a:close/>
                </a:path>
              </a:pathLst>
            </a:custGeom>
            <a:gradFill flip="none" rotWithShape="1">
              <a:gsLst>
                <a:gs pos="0">
                  <a:srgbClr val="99CC00"/>
                </a:gs>
                <a:gs pos="100000">
                  <a:srgbClr val="475E00"/>
                </a:gs>
              </a:gsLst>
              <a:path path="circle">
                <a:fillToRect l="37721" t="-19636" r="62278" b="119636"/>
              </a:path>
            </a:gradFill>
            <a:ln w="25400" cap="flat">
              <a:solidFill>
                <a:srgbClr val="808000"/>
              </a:solidFill>
              <a:prstDash val="solid"/>
              <a:round/>
            </a:ln>
            <a:effectLst/>
          </p:spPr>
          <p:txBody>
            <a:bodyPr wrap="square" lIns="65023" tIns="65023" rIns="65023" bIns="65023" numCol="1" anchor="ctr">
              <a:noAutofit/>
            </a:bodyPr>
            <a:lstStyle/>
            <a:p>
              <a:pPr defTabSz="1300480">
                <a:lnSpc>
                  <a:spcPct val="130000"/>
                </a:lnSpc>
                <a:spcBef>
                  <a:spcPts val="600"/>
                </a:spcBef>
                <a:defRPr sz="3400">
                  <a:effectLst>
                    <a:outerShdw blurRad="12700" dist="25400" dir="2700000" rotWithShape="0">
                      <a:srgbClr val="FFFFFF"/>
                    </a:outerShdw>
                  </a:effectLst>
                  <a:latin typeface="Tahoma"/>
                  <a:ea typeface="Tahoma"/>
                  <a:cs typeface="Tahoma"/>
                  <a:sym typeface="Tahoma"/>
                </a:defRPr>
              </a:pPr>
              <a:endParaRPr/>
            </a:p>
          </p:txBody>
        </p:sp>
        <p:sp>
          <p:nvSpPr>
            <p:cNvPr id="1830" name="椭圆形"/>
            <p:cNvSpPr/>
            <p:nvPr/>
          </p:nvSpPr>
          <p:spPr>
            <a:xfrm>
              <a:off x="428528" y="1503583"/>
              <a:ext cx="307436" cy="324369"/>
            </a:xfrm>
            <a:prstGeom prst="ellipse">
              <a:avLst/>
            </a:prstGeom>
            <a:gradFill flip="none" rotWithShape="1">
              <a:gsLst>
                <a:gs pos="0">
                  <a:srgbClr val="99CC00"/>
                </a:gs>
                <a:gs pos="100000">
                  <a:srgbClr val="475E00"/>
                </a:gs>
              </a:gsLst>
              <a:path path="circle">
                <a:fillToRect l="37721" t="-19636" r="62278" b="119636"/>
              </a:path>
            </a:gradFill>
            <a:ln w="25400" cap="flat">
              <a:solidFill>
                <a:srgbClr val="808000"/>
              </a:solidFill>
              <a:prstDash val="solid"/>
              <a:round/>
            </a:ln>
            <a:effectLst/>
          </p:spPr>
          <p:txBody>
            <a:bodyPr wrap="square" lIns="65023" tIns="65023" rIns="65023" bIns="65023" numCol="1" anchor="ctr">
              <a:noAutofit/>
            </a:bodyPr>
            <a:lstStyle/>
            <a:p>
              <a:pPr defTabSz="1300480">
                <a:lnSpc>
                  <a:spcPct val="130000"/>
                </a:lnSpc>
                <a:spcBef>
                  <a:spcPts val="600"/>
                </a:spcBef>
                <a:defRPr sz="3400">
                  <a:effectLst>
                    <a:outerShdw blurRad="12700" dist="25400" dir="2700000" rotWithShape="0">
                      <a:srgbClr val="FFFFFF"/>
                    </a:outerShdw>
                  </a:effectLst>
                  <a:latin typeface="Tahoma"/>
                  <a:ea typeface="Tahoma"/>
                  <a:cs typeface="Tahoma"/>
                  <a:sym typeface="Tahoma"/>
                </a:defRPr>
              </a:pPr>
              <a:endParaRPr/>
            </a:p>
          </p:txBody>
        </p:sp>
        <p:sp>
          <p:nvSpPr>
            <p:cNvPr id="1831" name="椭圆形"/>
            <p:cNvSpPr/>
            <p:nvPr/>
          </p:nvSpPr>
          <p:spPr>
            <a:xfrm>
              <a:off x="171565" y="1772899"/>
              <a:ext cx="204957" cy="216246"/>
            </a:xfrm>
            <a:prstGeom prst="ellipse">
              <a:avLst/>
            </a:prstGeom>
            <a:gradFill flip="none" rotWithShape="1">
              <a:gsLst>
                <a:gs pos="0">
                  <a:srgbClr val="99CC00"/>
                </a:gs>
                <a:gs pos="100000">
                  <a:srgbClr val="475E00"/>
                </a:gs>
              </a:gsLst>
              <a:path path="circle">
                <a:fillToRect l="37721" t="-19636" r="62278" b="119636"/>
              </a:path>
            </a:gradFill>
            <a:ln w="25400" cap="flat">
              <a:solidFill>
                <a:srgbClr val="808000"/>
              </a:solidFill>
              <a:prstDash val="solid"/>
              <a:round/>
            </a:ln>
            <a:effectLst/>
          </p:spPr>
          <p:txBody>
            <a:bodyPr wrap="square" lIns="65023" tIns="65023" rIns="65023" bIns="65023" numCol="1" anchor="ctr">
              <a:noAutofit/>
            </a:bodyPr>
            <a:lstStyle/>
            <a:p>
              <a:pPr defTabSz="1300480">
                <a:lnSpc>
                  <a:spcPct val="130000"/>
                </a:lnSpc>
                <a:spcBef>
                  <a:spcPts val="600"/>
                </a:spcBef>
                <a:defRPr sz="3400">
                  <a:effectLst>
                    <a:outerShdw blurRad="12700" dist="25400" dir="2700000" rotWithShape="0">
                      <a:srgbClr val="FFFFFF"/>
                    </a:outerShdw>
                  </a:effectLst>
                  <a:latin typeface="Tahoma"/>
                  <a:ea typeface="Tahoma"/>
                  <a:cs typeface="Tahoma"/>
                  <a:sym typeface="Tahoma"/>
                </a:defRPr>
              </a:pPr>
              <a:endParaRPr/>
            </a:p>
          </p:txBody>
        </p:sp>
        <p:sp>
          <p:nvSpPr>
            <p:cNvPr id="1832" name="椭圆形"/>
            <p:cNvSpPr/>
            <p:nvPr/>
          </p:nvSpPr>
          <p:spPr>
            <a:xfrm>
              <a:off x="0" y="1982476"/>
              <a:ext cx="102479" cy="108123"/>
            </a:xfrm>
            <a:prstGeom prst="ellipse">
              <a:avLst/>
            </a:prstGeom>
            <a:gradFill flip="none" rotWithShape="1">
              <a:gsLst>
                <a:gs pos="0">
                  <a:srgbClr val="99CC00"/>
                </a:gs>
                <a:gs pos="100000">
                  <a:srgbClr val="475E00"/>
                </a:gs>
              </a:gsLst>
              <a:path path="circle">
                <a:fillToRect l="37721" t="-19636" r="62278" b="119636"/>
              </a:path>
            </a:gradFill>
            <a:ln w="25400" cap="flat">
              <a:solidFill>
                <a:srgbClr val="808000"/>
              </a:solidFill>
              <a:prstDash val="solid"/>
              <a:round/>
            </a:ln>
            <a:effectLst/>
          </p:spPr>
          <p:txBody>
            <a:bodyPr wrap="square" lIns="65023" tIns="65023" rIns="65023" bIns="65023" numCol="1" anchor="ctr">
              <a:noAutofit/>
            </a:bodyPr>
            <a:lstStyle/>
            <a:p>
              <a:pPr defTabSz="1300480">
                <a:lnSpc>
                  <a:spcPct val="130000"/>
                </a:lnSpc>
                <a:spcBef>
                  <a:spcPts val="600"/>
                </a:spcBef>
                <a:defRPr sz="3400">
                  <a:effectLst>
                    <a:outerShdw blurRad="12700" dist="25400" dir="2700000" rotWithShape="0">
                      <a:srgbClr val="FFFFFF"/>
                    </a:outerShdw>
                  </a:effectLst>
                  <a:latin typeface="Tahoma"/>
                  <a:ea typeface="Tahoma"/>
                  <a:cs typeface="Tahoma"/>
                  <a:sym typeface="Tahoma"/>
                </a:defRPr>
              </a:pPr>
              <a:endParaRPr/>
            </a:p>
          </p:txBody>
        </p:sp>
        <p:sp>
          <p:nvSpPr>
            <p:cNvPr id="1833" name="形状"/>
            <p:cNvSpPr/>
            <p:nvPr/>
          </p:nvSpPr>
          <p:spPr>
            <a:xfrm>
              <a:off x="743618" y="105051"/>
              <a:ext cx="1692132" cy="1656508"/>
            </a:xfrm>
            <a:custGeom>
              <a:avLst/>
              <a:gdLst/>
              <a:ahLst/>
              <a:cxnLst>
                <a:cxn ang="0">
                  <a:pos x="wd2" y="hd2"/>
                </a:cxn>
                <a:cxn ang="5400000">
                  <a:pos x="wd2" y="hd2"/>
                </a:cxn>
                <a:cxn ang="10800000">
                  <a:pos x="wd2" y="hd2"/>
                </a:cxn>
                <a:cxn ang="16200000">
                  <a:pos x="wd2" y="hd2"/>
                </a:cxn>
              </a:cxnLst>
              <a:rect l="0" t="0" r="r" b="b"/>
              <a:pathLst>
                <a:path w="21600" h="21600" extrusionOk="0">
                  <a:moveTo>
                    <a:pt x="0" y="13555"/>
                  </a:moveTo>
                  <a:cubicBezTo>
                    <a:pt x="417" y="13915"/>
                    <a:pt x="899" y="14078"/>
                    <a:pt x="1381" y="14023"/>
                  </a:cubicBezTo>
                  <a:moveTo>
                    <a:pt x="2000" y="19344"/>
                  </a:moveTo>
                  <a:cubicBezTo>
                    <a:pt x="2207" y="19308"/>
                    <a:pt x="2410" y="19233"/>
                    <a:pt x="2604" y="19120"/>
                  </a:cubicBezTo>
                  <a:moveTo>
                    <a:pt x="7435" y="20578"/>
                  </a:moveTo>
                  <a:cubicBezTo>
                    <a:pt x="7532" y="20937"/>
                    <a:pt x="7654" y="21279"/>
                    <a:pt x="7799" y="21600"/>
                  </a:cubicBezTo>
                  <a:moveTo>
                    <a:pt x="14381" y="20160"/>
                  </a:moveTo>
                  <a:cubicBezTo>
                    <a:pt x="14456" y="19795"/>
                    <a:pt x="14505" y="19419"/>
                    <a:pt x="14527" y="19039"/>
                  </a:cubicBezTo>
                  <a:moveTo>
                    <a:pt x="19208" y="16270"/>
                  </a:moveTo>
                  <a:cubicBezTo>
                    <a:pt x="19208" y="14502"/>
                    <a:pt x="18520" y="12889"/>
                    <a:pt x="17436" y="12115"/>
                  </a:cubicBezTo>
                  <a:moveTo>
                    <a:pt x="20811" y="9204"/>
                  </a:moveTo>
                  <a:cubicBezTo>
                    <a:pt x="21153" y="8777"/>
                    <a:pt x="21423" y="8239"/>
                    <a:pt x="21600" y="7632"/>
                  </a:cubicBezTo>
                  <a:moveTo>
                    <a:pt x="19744" y="2561"/>
                  </a:moveTo>
                  <a:cubicBezTo>
                    <a:pt x="19747" y="2312"/>
                    <a:pt x="19733" y="2063"/>
                    <a:pt x="19702" y="1818"/>
                  </a:cubicBezTo>
                  <a:moveTo>
                    <a:pt x="15078" y="0"/>
                  </a:moveTo>
                  <a:cubicBezTo>
                    <a:pt x="14912" y="285"/>
                    <a:pt x="14776" y="604"/>
                    <a:pt x="14673" y="947"/>
                  </a:cubicBezTo>
                  <a:moveTo>
                    <a:pt x="11061" y="564"/>
                  </a:moveTo>
                  <a:cubicBezTo>
                    <a:pt x="10973" y="823"/>
                    <a:pt x="10907" y="1098"/>
                    <a:pt x="10865" y="1381"/>
                  </a:cubicBezTo>
                  <a:moveTo>
                    <a:pt x="7163" y="2480"/>
                  </a:moveTo>
                  <a:cubicBezTo>
                    <a:pt x="6949" y="2175"/>
                    <a:pt x="6711" y="1909"/>
                    <a:pt x="6454" y="1688"/>
                  </a:cubicBezTo>
                  <a:moveTo>
                    <a:pt x="946" y="7074"/>
                  </a:moveTo>
                  <a:cubicBezTo>
                    <a:pt x="973" y="7356"/>
                    <a:pt x="1014" y="7635"/>
                    <a:pt x="1070" y="7907"/>
                  </a:cubicBezTo>
                </a:path>
              </a:pathLst>
            </a:custGeom>
            <a:noFill/>
            <a:ln w="25400" cap="flat">
              <a:solidFill>
                <a:srgbClr val="808000"/>
              </a:solidFill>
              <a:prstDash val="solid"/>
              <a:round/>
            </a:ln>
            <a:effectLst/>
          </p:spPr>
          <p:txBody>
            <a:bodyPr wrap="square" lIns="65023" tIns="65023" rIns="65023" bIns="65023" numCol="1" anchor="ctr">
              <a:noAutofit/>
            </a:bodyPr>
            <a:lstStyle/>
            <a:p>
              <a:pPr defTabSz="1300480">
                <a:lnSpc>
                  <a:spcPct val="130000"/>
                </a:lnSpc>
                <a:spcBef>
                  <a:spcPts val="600"/>
                </a:spcBef>
                <a:defRPr sz="3400">
                  <a:effectLst>
                    <a:outerShdw blurRad="12700" dist="25400" dir="2700000" rotWithShape="0">
                      <a:srgbClr val="FFFFFF"/>
                    </a:outerShdw>
                  </a:effectLst>
                  <a:latin typeface="Tahoma"/>
                  <a:ea typeface="Tahoma"/>
                  <a:cs typeface="Tahoma"/>
                  <a:sym typeface="Tahoma"/>
                </a:defRPr>
              </a:pPr>
              <a:endParaRPr/>
            </a:p>
          </p:txBody>
        </p:sp>
        <p:sp>
          <p:nvSpPr>
            <p:cNvPr id="1834" name="配钥匙"/>
            <p:cNvSpPr txBox="1"/>
            <p:nvPr/>
          </p:nvSpPr>
          <p:spPr>
            <a:xfrm>
              <a:off x="789487" y="558233"/>
              <a:ext cx="1438149" cy="739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numCol="1" anchor="ctr">
              <a:spAutoFit/>
            </a:bodyPr>
            <a:lstStyle>
              <a:lvl1pPr defTabSz="1300480">
                <a:lnSpc>
                  <a:spcPct val="130000"/>
                </a:lnSpc>
                <a:spcBef>
                  <a:spcPts val="800"/>
                </a:spcBef>
                <a:defRPr sz="3400">
                  <a:effectLst>
                    <a:outerShdw blurRad="12700" dist="25400" dir="2700000" rotWithShape="0">
                      <a:srgbClr val="FFFFFF"/>
                    </a:outerShdw>
                  </a:effectLst>
                  <a:latin typeface="华文行楷"/>
                  <a:ea typeface="华文行楷"/>
                  <a:cs typeface="华文行楷"/>
                  <a:sym typeface="华文行楷"/>
                </a:defRPr>
              </a:lvl1pPr>
            </a:lstStyle>
            <a:p>
              <a:pPr>
                <a:defRPr>
                  <a:latin typeface="Tahoma"/>
                  <a:ea typeface="Tahoma"/>
                  <a:cs typeface="Tahoma"/>
                  <a:sym typeface="Tahoma"/>
                </a:defRPr>
              </a:pPr>
              <a:r>
                <a:rPr>
                  <a:latin typeface="华文行楷"/>
                  <a:ea typeface="华文行楷"/>
                  <a:cs typeface="华文行楷"/>
                  <a:sym typeface="华文行楷"/>
                </a:rPr>
                <a:t>配钥匙</a:t>
              </a:r>
            </a:p>
          </p:txBody>
        </p:sp>
      </p:grpSp>
      <p:pic>
        <p:nvPicPr>
          <p:cNvPr id="1836" name="image.png" descr="image.png"/>
          <p:cNvPicPr>
            <a:picLocks noChangeAspect="1"/>
          </p:cNvPicPr>
          <p:nvPr/>
        </p:nvPicPr>
        <p:blipFill>
          <a:blip r:embed="rId3">
            <a:extLst/>
          </a:blip>
          <a:stretch>
            <a:fillRect/>
          </a:stretch>
        </p:blipFill>
        <p:spPr>
          <a:xfrm>
            <a:off x="1943966" y="1335346"/>
            <a:ext cx="8759236" cy="6049845"/>
          </a:xfrm>
          <a:prstGeom prst="rect">
            <a:avLst/>
          </a:prstGeom>
          <a:ln w="12700">
            <a:miter lim="400000"/>
          </a:ln>
        </p:spPr>
      </p:pic>
      <p:sp>
        <p:nvSpPr>
          <p:cNvPr id="1837" name="电感式传感器应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电感式传感器应用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70</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iterate>
                                    <p:tmAbs val="0"/>
                                  </p:iterate>
                                  <p:childTnLst>
                                    <p:set>
                                      <p:cBhvr>
                                        <p:cTn id="6" fill="hold"/>
                                        <p:tgtEl>
                                          <p:spTgt spid="1828"/>
                                        </p:tgtEl>
                                        <p:attrNameLst>
                                          <p:attrName>style.visibility</p:attrName>
                                        </p:attrNameLst>
                                      </p:cBhvr>
                                      <p:to>
                                        <p:strVal val="visible"/>
                                      </p:to>
                                    </p:set>
                                    <p:animEffect transition="in" filter="wipe(down)">
                                      <p:cBhvr>
                                        <p:cTn id="7" dur="500"/>
                                        <p:tgtEl>
                                          <p:spTgt spid="18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2" nodeType="clickEffect">
                                  <p:stCondLst>
                                    <p:cond delay="0"/>
                                  </p:stCondLst>
                                  <p:iterate>
                                    <p:tmAbs val="0"/>
                                  </p:iterate>
                                  <p:childTnLst>
                                    <p:set>
                                      <p:cBhvr>
                                        <p:cTn id="11" fill="hold"/>
                                        <p:tgtEl>
                                          <p:spTgt spid="1835"/>
                                        </p:tgtEl>
                                        <p:attrNameLst>
                                          <p:attrName>style.visibility</p:attrName>
                                        </p:attrNameLst>
                                      </p:cBhvr>
                                      <p:to>
                                        <p:strVal val="visible"/>
                                      </p:to>
                                    </p:set>
                                    <p:anim calcmode="lin" valueType="num">
                                      <p:cBhvr>
                                        <p:cTn id="12" dur="1000" fill="hold"/>
                                        <p:tgtEl>
                                          <p:spTgt spid="1835"/>
                                        </p:tgtEl>
                                        <p:attrNameLst>
                                          <p:attrName>ppt_x</p:attrName>
                                        </p:attrNameLst>
                                      </p:cBhvr>
                                      <p:tavLst>
                                        <p:tav tm="0">
                                          <p:val>
                                            <p:strVal val="#ppt_x"/>
                                          </p:val>
                                        </p:tav>
                                        <p:tav tm="100000">
                                          <p:val>
                                            <p:strVal val="#ppt_x"/>
                                          </p:val>
                                        </p:tav>
                                      </p:tavLst>
                                    </p:anim>
                                    <p:anim calcmode="lin" valueType="num">
                                      <p:cBhvr>
                                        <p:cTn id="13" dur="1000" fill="hold"/>
                                        <p:tgtEl>
                                          <p:spTgt spid="18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8" grpId="1" animBg="1" advAuto="0"/>
      <p:bldP spid="1835" grpId="2"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9" name="正文"/>
          <p:cNvSpPr txBox="1">
            <a:spLocks noGrp="1"/>
          </p:cNvSpPr>
          <p:nvPr>
            <p:ph type="body" idx="1"/>
          </p:nvPr>
        </p:nvSpPr>
        <p:spPr>
          <a:prstGeom prst="rect">
            <a:avLst/>
          </a:prstGeom>
        </p:spPr>
        <p:txBody>
          <a:bodyPr/>
          <a:lstStyle/>
          <a:p>
            <a:endParaRPr/>
          </a:p>
        </p:txBody>
      </p:sp>
      <p:sp>
        <p:nvSpPr>
          <p:cNvPr id="1840" name="矩形"/>
          <p:cNvSpPr/>
          <p:nvPr/>
        </p:nvSpPr>
        <p:spPr>
          <a:xfrm>
            <a:off x="9577493" y="8794044"/>
            <a:ext cx="2973495" cy="959557"/>
          </a:xfrm>
          <a:prstGeom prst="rect">
            <a:avLst/>
          </a:prstGeom>
          <a:solidFill>
            <a:srgbClr val="CCECFF"/>
          </a:solidFill>
          <a:ln w="12700">
            <a:miter lim="400000"/>
          </a:ln>
        </p:spPr>
        <p:txBody>
          <a:bodyPr lIns="65023" tIns="65023" rIns="65023" bIns="65023" anchor="ctr"/>
          <a:lstStyle/>
          <a:p>
            <a:pPr algn="l" defTabSz="1300480">
              <a:defRPr b="0">
                <a:latin typeface="Tahoma"/>
                <a:ea typeface="Tahoma"/>
                <a:cs typeface="Tahoma"/>
                <a:sym typeface="Tahoma"/>
              </a:defRPr>
            </a:pPr>
            <a:endParaRPr/>
          </a:p>
        </p:txBody>
      </p:sp>
      <p:pic>
        <p:nvPicPr>
          <p:cNvPr id="1841" name="image.png" descr="image.png"/>
          <p:cNvPicPr>
            <a:picLocks noChangeAspect="1"/>
          </p:cNvPicPr>
          <p:nvPr/>
        </p:nvPicPr>
        <p:blipFill>
          <a:blip r:embed="rId2">
            <a:extLst/>
          </a:blip>
          <a:stretch>
            <a:fillRect/>
          </a:stretch>
        </p:blipFill>
        <p:spPr>
          <a:xfrm>
            <a:off x="913628" y="1323823"/>
            <a:ext cx="12259735" cy="8611166"/>
          </a:xfrm>
          <a:prstGeom prst="rect">
            <a:avLst/>
          </a:prstGeom>
          <a:ln w="12700">
            <a:miter lim="400000"/>
          </a:ln>
        </p:spPr>
      </p:pic>
      <p:sp>
        <p:nvSpPr>
          <p:cNvPr id="1842" name="电感式传感器应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电感式传感器应用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71</a:t>
            </a:fld>
            <a:endParaRPr lang="zh-CN" altLang="en-US"/>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 name="矩形"/>
          <p:cNvSpPr/>
          <p:nvPr/>
        </p:nvSpPr>
        <p:spPr>
          <a:xfrm>
            <a:off x="9331395" y="8958862"/>
            <a:ext cx="2849317" cy="794739"/>
          </a:xfrm>
          <a:prstGeom prst="rect">
            <a:avLst/>
          </a:prstGeom>
          <a:solidFill>
            <a:srgbClr val="CCECFF"/>
          </a:solidFill>
          <a:ln w="12700">
            <a:miter lim="400000"/>
          </a:ln>
        </p:spPr>
        <p:txBody>
          <a:bodyPr lIns="65023" tIns="65023" rIns="65023" bIns="65023" anchor="ctr"/>
          <a:lstStyle/>
          <a:p>
            <a:pPr algn="l" defTabSz="1300480">
              <a:defRPr b="0">
                <a:latin typeface="Tahoma"/>
                <a:ea typeface="Tahoma"/>
                <a:cs typeface="Tahoma"/>
                <a:sym typeface="Tahoma"/>
              </a:defRPr>
            </a:pPr>
            <a:endParaRPr/>
          </a:p>
        </p:txBody>
      </p:sp>
      <p:pic>
        <p:nvPicPr>
          <p:cNvPr id="1845" name="image.png" descr="image.png"/>
          <p:cNvPicPr>
            <a:picLocks noChangeAspect="1"/>
          </p:cNvPicPr>
          <p:nvPr/>
        </p:nvPicPr>
        <p:blipFill>
          <a:blip r:embed="rId2">
            <a:extLst/>
          </a:blip>
          <a:stretch>
            <a:fillRect/>
          </a:stretch>
        </p:blipFill>
        <p:spPr>
          <a:xfrm>
            <a:off x="1588332" y="1549109"/>
            <a:ext cx="10297262" cy="7291523"/>
          </a:xfrm>
          <a:prstGeom prst="rect">
            <a:avLst/>
          </a:prstGeom>
          <a:ln w="12700">
            <a:miter lim="400000"/>
          </a:ln>
        </p:spPr>
      </p:pic>
      <p:sp>
        <p:nvSpPr>
          <p:cNvPr id="1846" name="电感式传感器应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电感式传感器应用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72</a:t>
            </a:fld>
            <a:endParaRPr lang="zh-CN" altLang="en-US"/>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8" name="image.png" descr="image.png"/>
          <p:cNvPicPr>
            <a:picLocks noChangeAspect="1"/>
          </p:cNvPicPr>
          <p:nvPr/>
        </p:nvPicPr>
        <p:blipFill>
          <a:blip r:embed="rId2">
            <a:extLst/>
          </a:blip>
          <a:stretch>
            <a:fillRect/>
          </a:stretch>
        </p:blipFill>
        <p:spPr>
          <a:xfrm>
            <a:off x="2179455" y="1329830"/>
            <a:ext cx="10854245" cy="7358100"/>
          </a:xfrm>
          <a:prstGeom prst="rect">
            <a:avLst/>
          </a:prstGeom>
          <a:ln w="12700">
            <a:miter lim="400000"/>
          </a:ln>
        </p:spPr>
      </p:pic>
      <p:sp>
        <p:nvSpPr>
          <p:cNvPr id="1849" name="电感式传感器应用"/>
          <p:cNvSpPr txBox="1">
            <a:spLocks noGrp="1"/>
          </p:cNvSpPr>
          <p:nvPr>
            <p:ph type="title"/>
          </p:nvPr>
        </p:nvSpPr>
        <p:spPr>
          <a:xfrm>
            <a:off x="0" y="0"/>
            <a:ext cx="4443999" cy="1097220"/>
          </a:xfrm>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dirty="0" err="1">
                <a:latin typeface="黑体"/>
                <a:ea typeface="黑体"/>
                <a:cs typeface="黑体"/>
                <a:sym typeface="黑体"/>
              </a:rPr>
              <a:t>电感式传感器应用</a:t>
            </a:r>
            <a:endParaRPr dirty="0">
              <a:latin typeface="黑体"/>
              <a:ea typeface="黑体"/>
              <a:cs typeface="黑体"/>
              <a:sym typeface="黑体"/>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73</a:t>
            </a:fld>
            <a:endParaRPr lang="zh-CN" altLang="en-US"/>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851" name="电涡流式传感器"/>
          <p:cNvSpPr txBox="1"/>
          <p:nvPr/>
        </p:nvSpPr>
        <p:spPr>
          <a:xfrm>
            <a:off x="4573219" y="4868056"/>
            <a:ext cx="313690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vl1pPr>
          </a:lstStyle>
          <a:p>
            <a:r>
              <a:t>电涡流式传感器</a:t>
            </a:r>
          </a:p>
        </p:txBody>
      </p:sp>
      <p:sp>
        <p:nvSpPr>
          <p:cNvPr id="1852" name="雪人"/>
          <p:cNvSpPr/>
          <p:nvPr/>
        </p:nvSpPr>
        <p:spPr>
          <a:xfrm>
            <a:off x="1827053" y="2627618"/>
            <a:ext cx="2787379" cy="3234997"/>
          </a:xfrm>
          <a:custGeom>
            <a:avLst/>
            <a:gdLst/>
            <a:ahLst/>
            <a:cxnLst>
              <a:cxn ang="0">
                <a:pos x="wd2" y="hd2"/>
              </a:cxn>
              <a:cxn ang="5400000">
                <a:pos x="wd2" y="hd2"/>
              </a:cxn>
              <a:cxn ang="10800000">
                <a:pos x="wd2" y="hd2"/>
              </a:cxn>
              <a:cxn ang="16200000">
                <a:pos x="wd2" y="hd2"/>
              </a:cxn>
            </a:cxnLst>
            <a:rect l="0" t="0" r="r" b="b"/>
            <a:pathLst>
              <a:path w="21600" h="21600" extrusionOk="0">
                <a:moveTo>
                  <a:pt x="8358" y="0"/>
                </a:moveTo>
                <a:lnTo>
                  <a:pt x="8807" y="2829"/>
                </a:lnTo>
                <a:lnTo>
                  <a:pt x="7753" y="2829"/>
                </a:lnTo>
                <a:lnTo>
                  <a:pt x="7753" y="3401"/>
                </a:lnTo>
                <a:lnTo>
                  <a:pt x="8598" y="3401"/>
                </a:lnTo>
                <a:cubicBezTo>
                  <a:pt x="8153" y="3856"/>
                  <a:pt x="7885" y="4442"/>
                  <a:pt x="7885" y="5083"/>
                </a:cubicBezTo>
                <a:cubicBezTo>
                  <a:pt x="7885" y="5757"/>
                  <a:pt x="8182" y="6373"/>
                  <a:pt x="8669" y="6836"/>
                </a:cubicBezTo>
                <a:cubicBezTo>
                  <a:pt x="7685" y="7351"/>
                  <a:pt x="6957" y="8193"/>
                  <a:pt x="6689" y="9187"/>
                </a:cubicBezTo>
                <a:lnTo>
                  <a:pt x="5220" y="9674"/>
                </a:lnTo>
                <a:lnTo>
                  <a:pt x="2523" y="9021"/>
                </a:lnTo>
                <a:lnTo>
                  <a:pt x="2139" y="7795"/>
                </a:lnTo>
                <a:lnTo>
                  <a:pt x="1775" y="7821"/>
                </a:lnTo>
                <a:lnTo>
                  <a:pt x="1804" y="8810"/>
                </a:lnTo>
                <a:lnTo>
                  <a:pt x="104" y="8404"/>
                </a:lnTo>
                <a:lnTo>
                  <a:pt x="0" y="8618"/>
                </a:lnTo>
                <a:lnTo>
                  <a:pt x="1517" y="9165"/>
                </a:lnTo>
                <a:lnTo>
                  <a:pt x="530" y="9723"/>
                </a:lnTo>
                <a:lnTo>
                  <a:pt x="780" y="9939"/>
                </a:lnTo>
                <a:lnTo>
                  <a:pt x="2368" y="9519"/>
                </a:lnTo>
                <a:lnTo>
                  <a:pt x="5267" y="10672"/>
                </a:lnTo>
                <a:lnTo>
                  <a:pt x="6593" y="10370"/>
                </a:lnTo>
                <a:cubicBezTo>
                  <a:pt x="6666" y="11090"/>
                  <a:pt x="6977" y="11753"/>
                  <a:pt x="7457" y="12298"/>
                </a:cubicBezTo>
                <a:cubicBezTo>
                  <a:pt x="5949" y="13228"/>
                  <a:pt x="4966" y="14751"/>
                  <a:pt x="4966" y="16471"/>
                </a:cubicBezTo>
                <a:cubicBezTo>
                  <a:pt x="4966" y="19304"/>
                  <a:pt x="7630" y="21600"/>
                  <a:pt x="10918" y="21600"/>
                </a:cubicBezTo>
                <a:cubicBezTo>
                  <a:pt x="14206" y="21600"/>
                  <a:pt x="16871" y="19304"/>
                  <a:pt x="16871" y="16471"/>
                </a:cubicBezTo>
                <a:cubicBezTo>
                  <a:pt x="16871" y="14751"/>
                  <a:pt x="15888" y="13228"/>
                  <a:pt x="14379" y="12298"/>
                </a:cubicBezTo>
                <a:cubicBezTo>
                  <a:pt x="14847" y="11766"/>
                  <a:pt x="15155" y="11122"/>
                  <a:pt x="15238" y="10422"/>
                </a:cubicBezTo>
                <a:lnTo>
                  <a:pt x="16333" y="10672"/>
                </a:lnTo>
                <a:lnTo>
                  <a:pt x="19232" y="9519"/>
                </a:lnTo>
                <a:lnTo>
                  <a:pt x="20820" y="9939"/>
                </a:lnTo>
                <a:lnTo>
                  <a:pt x="21070" y="9723"/>
                </a:lnTo>
                <a:lnTo>
                  <a:pt x="20083" y="9165"/>
                </a:lnTo>
                <a:lnTo>
                  <a:pt x="21600" y="8618"/>
                </a:lnTo>
                <a:lnTo>
                  <a:pt x="21496" y="8404"/>
                </a:lnTo>
                <a:lnTo>
                  <a:pt x="19796" y="8810"/>
                </a:lnTo>
                <a:lnTo>
                  <a:pt x="19825" y="7821"/>
                </a:lnTo>
                <a:lnTo>
                  <a:pt x="19461" y="7795"/>
                </a:lnTo>
                <a:lnTo>
                  <a:pt x="19077" y="9021"/>
                </a:lnTo>
                <a:lnTo>
                  <a:pt x="16380" y="9674"/>
                </a:lnTo>
                <a:lnTo>
                  <a:pt x="15171" y="9273"/>
                </a:lnTo>
                <a:cubicBezTo>
                  <a:pt x="14922" y="8242"/>
                  <a:pt x="14182" y="7366"/>
                  <a:pt x="13170" y="6836"/>
                </a:cubicBezTo>
                <a:cubicBezTo>
                  <a:pt x="13656" y="6373"/>
                  <a:pt x="13952" y="5757"/>
                  <a:pt x="13952" y="5083"/>
                </a:cubicBezTo>
                <a:cubicBezTo>
                  <a:pt x="13952" y="4442"/>
                  <a:pt x="13683" y="3856"/>
                  <a:pt x="13239" y="3401"/>
                </a:cubicBezTo>
                <a:lnTo>
                  <a:pt x="14084" y="3401"/>
                </a:lnTo>
                <a:lnTo>
                  <a:pt x="14084" y="2829"/>
                </a:lnTo>
                <a:lnTo>
                  <a:pt x="13030" y="2829"/>
                </a:lnTo>
                <a:lnTo>
                  <a:pt x="13479" y="0"/>
                </a:lnTo>
                <a:lnTo>
                  <a:pt x="8358" y="0"/>
                </a:lnTo>
                <a:close/>
                <a:moveTo>
                  <a:pt x="10085" y="3841"/>
                </a:moveTo>
                <a:cubicBezTo>
                  <a:pt x="10275" y="3841"/>
                  <a:pt x="10430" y="3974"/>
                  <a:pt x="10430" y="4138"/>
                </a:cubicBezTo>
                <a:cubicBezTo>
                  <a:pt x="10430" y="4301"/>
                  <a:pt x="10275" y="4433"/>
                  <a:pt x="10085" y="4433"/>
                </a:cubicBezTo>
                <a:cubicBezTo>
                  <a:pt x="9895" y="4433"/>
                  <a:pt x="9742" y="4301"/>
                  <a:pt x="9742" y="4138"/>
                </a:cubicBezTo>
                <a:cubicBezTo>
                  <a:pt x="9742" y="3974"/>
                  <a:pt x="9895" y="3841"/>
                  <a:pt x="10085" y="3841"/>
                </a:cubicBezTo>
                <a:close/>
                <a:moveTo>
                  <a:pt x="11812" y="3841"/>
                </a:moveTo>
                <a:cubicBezTo>
                  <a:pt x="12002" y="3841"/>
                  <a:pt x="12157" y="3974"/>
                  <a:pt x="12157" y="4138"/>
                </a:cubicBezTo>
                <a:cubicBezTo>
                  <a:pt x="12157" y="4301"/>
                  <a:pt x="12002" y="4433"/>
                  <a:pt x="11812" y="4433"/>
                </a:cubicBezTo>
                <a:cubicBezTo>
                  <a:pt x="11623" y="4433"/>
                  <a:pt x="11470" y="4301"/>
                  <a:pt x="11470" y="4138"/>
                </a:cubicBezTo>
                <a:cubicBezTo>
                  <a:pt x="11470" y="3974"/>
                  <a:pt x="11623" y="3841"/>
                  <a:pt x="11812" y="3841"/>
                </a:cubicBezTo>
                <a:close/>
                <a:moveTo>
                  <a:pt x="10932" y="4725"/>
                </a:moveTo>
                <a:lnTo>
                  <a:pt x="12719" y="4966"/>
                </a:lnTo>
                <a:cubicBezTo>
                  <a:pt x="12815" y="4966"/>
                  <a:pt x="12894" y="5034"/>
                  <a:pt x="12894" y="5117"/>
                </a:cubicBezTo>
                <a:cubicBezTo>
                  <a:pt x="12894" y="5200"/>
                  <a:pt x="12815" y="5268"/>
                  <a:pt x="12719" y="5268"/>
                </a:cubicBezTo>
                <a:cubicBezTo>
                  <a:pt x="12719" y="5268"/>
                  <a:pt x="11028" y="5494"/>
                  <a:pt x="10932" y="5507"/>
                </a:cubicBezTo>
                <a:cubicBezTo>
                  <a:pt x="10684" y="5541"/>
                  <a:pt x="10479" y="5333"/>
                  <a:pt x="10479" y="5117"/>
                </a:cubicBezTo>
                <a:cubicBezTo>
                  <a:pt x="10479" y="4901"/>
                  <a:pt x="10681" y="4725"/>
                  <a:pt x="10932" y="4725"/>
                </a:cubicBezTo>
                <a:close/>
                <a:moveTo>
                  <a:pt x="9725" y="5808"/>
                </a:moveTo>
                <a:cubicBezTo>
                  <a:pt x="9848" y="5784"/>
                  <a:pt x="9971" y="5852"/>
                  <a:pt x="9998" y="5959"/>
                </a:cubicBezTo>
                <a:cubicBezTo>
                  <a:pt x="10026" y="6065"/>
                  <a:pt x="9946" y="6170"/>
                  <a:pt x="9823" y="6193"/>
                </a:cubicBezTo>
                <a:cubicBezTo>
                  <a:pt x="9700" y="6217"/>
                  <a:pt x="9578" y="6150"/>
                  <a:pt x="9551" y="6044"/>
                </a:cubicBezTo>
                <a:cubicBezTo>
                  <a:pt x="9524" y="5937"/>
                  <a:pt x="9601" y="5831"/>
                  <a:pt x="9725" y="5808"/>
                </a:cubicBezTo>
                <a:close/>
                <a:moveTo>
                  <a:pt x="12092" y="5808"/>
                </a:moveTo>
                <a:cubicBezTo>
                  <a:pt x="12216" y="5784"/>
                  <a:pt x="12339" y="5852"/>
                  <a:pt x="12366" y="5959"/>
                </a:cubicBezTo>
                <a:cubicBezTo>
                  <a:pt x="12393" y="6065"/>
                  <a:pt x="12316" y="6170"/>
                  <a:pt x="12193" y="6193"/>
                </a:cubicBezTo>
                <a:cubicBezTo>
                  <a:pt x="12069" y="6217"/>
                  <a:pt x="11946" y="6150"/>
                  <a:pt x="11919" y="6044"/>
                </a:cubicBezTo>
                <a:cubicBezTo>
                  <a:pt x="11892" y="5937"/>
                  <a:pt x="11969" y="5831"/>
                  <a:pt x="12092" y="5808"/>
                </a:cubicBezTo>
                <a:close/>
                <a:moveTo>
                  <a:pt x="10540" y="6113"/>
                </a:moveTo>
                <a:cubicBezTo>
                  <a:pt x="10628" y="6127"/>
                  <a:pt x="10701" y="6186"/>
                  <a:pt x="10721" y="6266"/>
                </a:cubicBezTo>
                <a:cubicBezTo>
                  <a:pt x="10749" y="6372"/>
                  <a:pt x="10671" y="6477"/>
                  <a:pt x="10548" y="6500"/>
                </a:cubicBezTo>
                <a:cubicBezTo>
                  <a:pt x="10424" y="6524"/>
                  <a:pt x="10301" y="6457"/>
                  <a:pt x="10274" y="6351"/>
                </a:cubicBezTo>
                <a:cubicBezTo>
                  <a:pt x="10247" y="6244"/>
                  <a:pt x="10326" y="6138"/>
                  <a:pt x="10449" y="6115"/>
                </a:cubicBezTo>
                <a:cubicBezTo>
                  <a:pt x="10480" y="6109"/>
                  <a:pt x="10511" y="6109"/>
                  <a:pt x="10540" y="6113"/>
                </a:cubicBezTo>
                <a:close/>
                <a:moveTo>
                  <a:pt x="11395" y="6113"/>
                </a:moveTo>
                <a:cubicBezTo>
                  <a:pt x="11483" y="6127"/>
                  <a:pt x="11558" y="6186"/>
                  <a:pt x="11578" y="6266"/>
                </a:cubicBezTo>
                <a:cubicBezTo>
                  <a:pt x="11605" y="6372"/>
                  <a:pt x="11526" y="6477"/>
                  <a:pt x="11403" y="6500"/>
                </a:cubicBezTo>
                <a:cubicBezTo>
                  <a:pt x="11279" y="6524"/>
                  <a:pt x="11158" y="6457"/>
                  <a:pt x="11131" y="6351"/>
                </a:cubicBezTo>
                <a:cubicBezTo>
                  <a:pt x="11104" y="6244"/>
                  <a:pt x="11181" y="6138"/>
                  <a:pt x="11304" y="6115"/>
                </a:cubicBezTo>
                <a:cubicBezTo>
                  <a:pt x="11335" y="6109"/>
                  <a:pt x="11366" y="6109"/>
                  <a:pt x="11395" y="6113"/>
                </a:cubicBezTo>
                <a:close/>
                <a:moveTo>
                  <a:pt x="10918" y="7822"/>
                </a:moveTo>
                <a:cubicBezTo>
                  <a:pt x="11107" y="7822"/>
                  <a:pt x="11261" y="7953"/>
                  <a:pt x="11261" y="8116"/>
                </a:cubicBezTo>
                <a:cubicBezTo>
                  <a:pt x="11261" y="8279"/>
                  <a:pt x="11107" y="8411"/>
                  <a:pt x="10918" y="8411"/>
                </a:cubicBezTo>
                <a:cubicBezTo>
                  <a:pt x="10729" y="8411"/>
                  <a:pt x="10575" y="8279"/>
                  <a:pt x="10575" y="8116"/>
                </a:cubicBezTo>
                <a:cubicBezTo>
                  <a:pt x="10575" y="7953"/>
                  <a:pt x="10729" y="7822"/>
                  <a:pt x="10918" y="7822"/>
                </a:cubicBezTo>
                <a:close/>
                <a:moveTo>
                  <a:pt x="10918" y="9170"/>
                </a:moveTo>
                <a:cubicBezTo>
                  <a:pt x="11107" y="9170"/>
                  <a:pt x="11261" y="9302"/>
                  <a:pt x="11261" y="9465"/>
                </a:cubicBezTo>
                <a:cubicBezTo>
                  <a:pt x="11261" y="9628"/>
                  <a:pt x="11107" y="9760"/>
                  <a:pt x="10918" y="9760"/>
                </a:cubicBezTo>
                <a:cubicBezTo>
                  <a:pt x="10729" y="9760"/>
                  <a:pt x="10575" y="9628"/>
                  <a:pt x="10575" y="9465"/>
                </a:cubicBezTo>
                <a:cubicBezTo>
                  <a:pt x="10575" y="9302"/>
                  <a:pt x="10729" y="9170"/>
                  <a:pt x="10918" y="9170"/>
                </a:cubicBezTo>
                <a:close/>
                <a:moveTo>
                  <a:pt x="10918" y="10517"/>
                </a:moveTo>
                <a:cubicBezTo>
                  <a:pt x="11107" y="10517"/>
                  <a:pt x="11261" y="10650"/>
                  <a:pt x="11261" y="10813"/>
                </a:cubicBezTo>
                <a:cubicBezTo>
                  <a:pt x="11261" y="10976"/>
                  <a:pt x="11107" y="11108"/>
                  <a:pt x="10918" y="11108"/>
                </a:cubicBezTo>
                <a:cubicBezTo>
                  <a:pt x="10729" y="11108"/>
                  <a:pt x="10575" y="10976"/>
                  <a:pt x="10575" y="10813"/>
                </a:cubicBezTo>
                <a:cubicBezTo>
                  <a:pt x="10575" y="10650"/>
                  <a:pt x="10729" y="10517"/>
                  <a:pt x="10918" y="10517"/>
                </a:cubicBezTo>
                <a:close/>
              </a:path>
            </a:pathLst>
          </a:cu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74</a:t>
            </a:fld>
            <a:endParaRPr lang="zh-CN" altLang="en-US"/>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电涡流式传感器是利用电涡流效应进行工作的。由于结构简单、灵敏度高、频响范围宽、不受油污等介质的影响，并能进行非接触测量，适用范围广，它一问世就受到各国的重视。目前，这种传感器已广泛用来测量位移、振动、厚度、转速、温度、硬度等参数，以及用于无损探伤领域。"/>
          <p:cNvSpPr txBox="1">
            <a:spLocks noGrp="1"/>
          </p:cNvSpPr>
          <p:nvPr>
            <p:ph type="body" sz="half" idx="1"/>
          </p:nvPr>
        </p:nvSpPr>
        <p:spPr>
          <a:xfrm>
            <a:off x="827108" y="2527300"/>
            <a:ext cx="11350584" cy="2868042"/>
          </a:xfrm>
          <a:prstGeom prst="rect">
            <a:avLst/>
          </a:prstGeom>
        </p:spPr>
        <p:txBody>
          <a:bodyPr>
            <a:normAutofit fontScale="92500"/>
          </a:bodyPr>
          <a:lstStyle/>
          <a:p>
            <a:pPr marL="0" indent="0">
              <a:lnSpc>
                <a:spcPct val="150000"/>
              </a:lnSpc>
              <a:spcBef>
                <a:spcPts val="900"/>
              </a:spcBef>
              <a:buSzTx/>
              <a:buNone/>
              <a:defRPr sz="2800">
                <a:solidFill>
                  <a:srgbClr val="D60093"/>
                </a:solidFill>
                <a:latin typeface="黑体"/>
                <a:ea typeface="黑体"/>
                <a:cs typeface="黑体"/>
                <a:sym typeface="黑体"/>
              </a:defRPr>
            </a:pPr>
            <a:r>
              <a:rPr dirty="0"/>
              <a:t>电涡流式传感器是利用电涡流效应进行工作的。</a:t>
            </a:r>
            <a:r>
              <a:rPr dirty="0">
                <a:solidFill>
                  <a:srgbClr val="000000"/>
                </a:solidFill>
              </a:rPr>
              <a:t>由于结构简单、灵敏度高、频响范围宽、不受油污等介质的影响，并能进行非接触测量，适用范围广，它一问世就受到各国的重视。目前，这种传感器已广泛用来测量位移、振动、厚度、转速、温度、硬度等参数，以及用于无损探伤领域。</a:t>
            </a:r>
          </a:p>
        </p:txBody>
      </p:sp>
      <p:sp>
        <p:nvSpPr>
          <p:cNvPr id="1855"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75</a:t>
            </a:fld>
            <a:endParaRPr lang="zh-CN" altLang="en-US"/>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7" name="一.电涡流效应"/>
          <p:cNvSpPr txBox="1"/>
          <p:nvPr/>
        </p:nvSpPr>
        <p:spPr>
          <a:xfrm>
            <a:off x="1199996" y="1690814"/>
            <a:ext cx="266561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4200"/>
              </a:spcBef>
              <a:defRPr sz="3200">
                <a:solidFill>
                  <a:srgbClr val="993300"/>
                </a:solidFill>
                <a:latin typeface="楷体_GB2312"/>
                <a:ea typeface="楷体_GB2312"/>
                <a:cs typeface="楷体_GB2312"/>
                <a:sym typeface="楷体_GB2312"/>
              </a:defRPr>
            </a:pPr>
            <a:r>
              <a:t>一.电涡流效应</a:t>
            </a:r>
          </a:p>
        </p:txBody>
      </p:sp>
      <p:sp>
        <p:nvSpPr>
          <p:cNvPr id="1858" name="如图所示，有一通以交变电流的传感器线圈。由于电流的存在，线圈周围就产生一个交变磁场H1。若被测导体置于该磁场范围内，导体内便产生电涡流，也将产生一个新磁场H2，H2与H1方向相反，力图削弱原磁场H1,从而导致线圈的电感、阻抗和品质因数发生变化。这些参数变化与导体的几何形状、电导率、磁导率、线圈的几何参数、电流的频率以及线圈到被测导体间的距离有关。如果控制上述参数中一个参数改变，余者皆不变，就能构成测量该参数的传感器。"/>
          <p:cNvSpPr txBox="1">
            <a:spLocks noGrp="1"/>
          </p:cNvSpPr>
          <p:nvPr>
            <p:ph type="body" sz="half" idx="1"/>
          </p:nvPr>
        </p:nvSpPr>
        <p:spPr>
          <a:xfrm>
            <a:off x="498615" y="2268758"/>
            <a:ext cx="6128732" cy="7103346"/>
          </a:xfrm>
          <a:prstGeom prst="rect">
            <a:avLst/>
          </a:prstGeom>
        </p:spPr>
        <p:txBody>
          <a:bodyPr/>
          <a:lstStyle/>
          <a:p>
            <a:pPr marL="0" indent="0">
              <a:spcBef>
                <a:spcPts val="900"/>
              </a:spcBef>
              <a:buSzTx/>
              <a:buNone/>
              <a:defRPr sz="2800">
                <a:latin typeface="Songti SC Regular"/>
                <a:ea typeface="Songti SC Regular"/>
                <a:cs typeface="Songti SC Regular"/>
                <a:sym typeface="Songti SC Regular"/>
              </a:defRPr>
            </a:pPr>
            <a:r>
              <a:t>如图所示，有一通以交变电流的传感器线圈。由于电流的存在，线圈周围就产生一个交变磁场H</a:t>
            </a:r>
            <a:r>
              <a:rPr baseline="-30000"/>
              <a:t>1</a:t>
            </a:r>
            <a:r>
              <a:t>。若被测导体置于该磁场范围内，导体内便产生电涡流，也将产生一个新磁场H</a:t>
            </a:r>
            <a:r>
              <a:rPr baseline="-30000"/>
              <a:t>2</a:t>
            </a:r>
            <a:r>
              <a:t>，H</a:t>
            </a:r>
            <a:r>
              <a:rPr baseline="-30000"/>
              <a:t>2</a:t>
            </a:r>
            <a:r>
              <a:t>与H</a:t>
            </a:r>
            <a:r>
              <a:rPr baseline="-30000"/>
              <a:t>1</a:t>
            </a:r>
            <a:r>
              <a:t>方向相反，力图削弱原磁场H</a:t>
            </a:r>
            <a:r>
              <a:rPr baseline="-30000"/>
              <a:t>1</a:t>
            </a:r>
            <a:r>
              <a:t>,从而导致线圈的电感、阻抗和品质因数发生变化。这些参数变化与导体的几何形状、电导率、磁导率、线圈的几何参数、电流的频率以及线圈到被测导体间的距离有关。如果控制上述参数中一个参数改变，余者皆不变，就能构成测量该参数的传感器。</a:t>
            </a:r>
          </a:p>
        </p:txBody>
      </p:sp>
      <p:sp>
        <p:nvSpPr>
          <p:cNvPr id="1859"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pic>
        <p:nvPicPr>
          <p:cNvPr id="1860" name="4d90f433h7c3f1bd1d78c&amp;690.gif" descr="4d90f433h7c3f1bd1d78c&amp;690.gif"/>
          <p:cNvPicPr>
            <a:picLocks/>
          </p:cNvPicPr>
          <p:nvPr/>
        </p:nvPicPr>
        <p:blipFill>
          <a:blip r:embed="rId2">
            <a:extLst/>
          </a:blip>
          <a:stretch>
            <a:fillRect/>
          </a:stretch>
        </p:blipFill>
        <p:spPr>
          <a:xfrm>
            <a:off x="6627347" y="2667904"/>
            <a:ext cx="6985001" cy="5080001"/>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76</a:t>
            </a:fld>
            <a:endParaRPr lang="zh-CN" altLang="en-US"/>
          </a:p>
        </p:txBody>
      </p:sp>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5" name="成组"/>
          <p:cNvGrpSpPr/>
          <p:nvPr/>
        </p:nvGrpSpPr>
        <p:grpSpPr>
          <a:xfrm>
            <a:off x="999708" y="3239977"/>
            <a:ext cx="11624092" cy="5294423"/>
            <a:chOff x="0" y="0"/>
            <a:chExt cx="10255328" cy="3909785"/>
          </a:xfrm>
        </p:grpSpPr>
        <p:pic>
          <p:nvPicPr>
            <p:cNvPr id="1862" name="电涡流电磁炉线圈" descr="电涡流电磁炉线圈"/>
            <p:cNvPicPr>
              <a:picLocks noChangeAspect="1"/>
            </p:cNvPicPr>
            <p:nvPr/>
          </p:nvPicPr>
          <p:blipFill>
            <a:blip r:embed="rId3">
              <a:extLst/>
            </a:blip>
            <a:stretch>
              <a:fillRect/>
            </a:stretch>
          </p:blipFill>
          <p:spPr>
            <a:xfrm>
              <a:off x="6056073" y="755944"/>
              <a:ext cx="4199256" cy="3135262"/>
            </a:xfrm>
            <a:prstGeom prst="rect">
              <a:avLst/>
            </a:prstGeom>
            <a:ln w="12700" cap="flat">
              <a:noFill/>
              <a:miter lim="400000"/>
            </a:ln>
            <a:effectLst/>
          </p:spPr>
        </p:pic>
        <p:pic>
          <p:nvPicPr>
            <p:cNvPr id="1863" name="电涡流电磁炉原理A" descr="电涡流电磁炉原理A"/>
            <p:cNvPicPr>
              <a:picLocks noChangeAspect="1"/>
            </p:cNvPicPr>
            <p:nvPr/>
          </p:nvPicPr>
          <p:blipFill>
            <a:blip r:embed="rId4">
              <a:extLst/>
            </a:blip>
            <a:stretch>
              <a:fillRect/>
            </a:stretch>
          </p:blipFill>
          <p:spPr>
            <a:xfrm>
              <a:off x="0" y="0"/>
              <a:ext cx="5756129" cy="3909786"/>
            </a:xfrm>
            <a:prstGeom prst="rect">
              <a:avLst/>
            </a:prstGeom>
            <a:ln w="12700" cap="flat">
              <a:noFill/>
              <a:miter lim="400000"/>
            </a:ln>
            <a:effectLst/>
          </p:spPr>
        </p:pic>
        <p:sp>
          <p:nvSpPr>
            <p:cNvPr id="1864" name="线条"/>
            <p:cNvSpPr/>
            <p:nvPr/>
          </p:nvSpPr>
          <p:spPr>
            <a:xfrm>
              <a:off x="5796844" y="1954892"/>
              <a:ext cx="2127988" cy="1"/>
            </a:xfrm>
            <a:prstGeom prst="line">
              <a:avLst/>
            </a:prstGeom>
            <a:noFill/>
            <a:ln w="63500" cap="flat">
              <a:solidFill>
                <a:srgbClr val="008000"/>
              </a:solidFill>
              <a:prstDash val="solid"/>
              <a:round/>
              <a:tailEnd type="triangle" w="med" len="me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sp>
        <p:nvSpPr>
          <p:cNvPr id="1866" name="电流通过励磁线圈，产生交变磁场，在铁质锅底会产生无数的电涡流，使锅底自行发热，烧开锅内的食物。"/>
          <p:cNvSpPr txBox="1"/>
          <p:nvPr/>
        </p:nvSpPr>
        <p:spPr>
          <a:xfrm>
            <a:off x="781887" y="2032695"/>
            <a:ext cx="11675151"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900"/>
              </a:spcBef>
              <a:defRPr sz="2800" b="0">
                <a:latin typeface="微软雅黑"/>
                <a:ea typeface="微软雅黑"/>
                <a:cs typeface="微软雅黑"/>
                <a:sym typeface="微软雅黑"/>
              </a:defRPr>
            </a:lvl1pPr>
          </a:lstStyle>
          <a:p>
            <a:r>
              <a:t>     电流通过励磁线圈，产生交变磁场，在铁质锅底会产生无数的电涡流，使锅底自行发热，烧开锅内的食物。</a:t>
            </a:r>
          </a:p>
        </p:txBody>
      </p:sp>
      <p:sp>
        <p:nvSpPr>
          <p:cNvPr id="1867"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1868" name="电涡流在我们日常生活中应用—电磁炉"/>
          <p:cNvSpPr txBox="1"/>
          <p:nvPr/>
        </p:nvSpPr>
        <p:spPr>
          <a:xfrm>
            <a:off x="3373251" y="1380921"/>
            <a:ext cx="625829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900"/>
              </a:spcBef>
              <a:defRPr sz="2800">
                <a:latin typeface="微软雅黑"/>
                <a:ea typeface="微软雅黑"/>
                <a:cs typeface="微软雅黑"/>
                <a:sym typeface="微软雅黑"/>
              </a:defRPr>
            </a:pPr>
            <a:r>
              <a:t>电涡流在我们日常生活中应用—电磁炉 </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77</a:t>
            </a:fld>
            <a:endParaRPr lang="zh-CN" altLang="en-US"/>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7" name="成组"/>
          <p:cNvGrpSpPr/>
          <p:nvPr/>
        </p:nvGrpSpPr>
        <p:grpSpPr>
          <a:xfrm>
            <a:off x="2584904" y="4504103"/>
            <a:ext cx="9545433" cy="3371220"/>
            <a:chOff x="0" y="0"/>
            <a:chExt cx="9545430" cy="3371218"/>
          </a:xfrm>
        </p:grpSpPr>
        <p:pic>
          <p:nvPicPr>
            <p:cNvPr id="1875" name="image009" descr="image009"/>
            <p:cNvPicPr>
              <a:picLocks noChangeAspect="1"/>
            </p:cNvPicPr>
            <p:nvPr/>
          </p:nvPicPr>
          <p:blipFill>
            <a:blip r:embed="rId2">
              <a:extLst/>
            </a:blip>
            <a:stretch>
              <a:fillRect/>
            </a:stretch>
          </p:blipFill>
          <p:spPr>
            <a:xfrm>
              <a:off x="0" y="0"/>
              <a:ext cx="6712530" cy="2921065"/>
            </a:xfrm>
            <a:prstGeom prst="rect">
              <a:avLst/>
            </a:prstGeom>
            <a:ln w="12700" cap="flat">
              <a:noFill/>
              <a:miter lim="400000"/>
            </a:ln>
            <a:effectLst/>
          </p:spPr>
        </p:pic>
        <p:sp>
          <p:nvSpPr>
            <p:cNvPr id="1876" name="等效电路"/>
            <p:cNvSpPr txBox="1"/>
            <p:nvPr/>
          </p:nvSpPr>
          <p:spPr>
            <a:xfrm>
              <a:off x="2069928" y="2733170"/>
              <a:ext cx="7475503" cy="6380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algn="just" defTabSz="1300480">
                <a:lnSpc>
                  <a:spcPct val="90000"/>
                </a:lnSpc>
                <a:spcBef>
                  <a:spcPts val="800"/>
                </a:spcBef>
                <a:defRPr sz="2800" b="0">
                  <a:latin typeface="宋体"/>
                  <a:ea typeface="宋体"/>
                  <a:cs typeface="宋体"/>
                  <a:sym typeface="宋体"/>
                </a:defRPr>
              </a:pPr>
              <a:r>
                <a:rPr>
                  <a:latin typeface="黑体"/>
                  <a:ea typeface="黑体"/>
                  <a:cs typeface="黑体"/>
                  <a:sym typeface="黑体"/>
                </a:rPr>
                <a:t>等效电路</a:t>
              </a:r>
              <a:r>
                <a:rPr>
                  <a:solidFill>
                    <a:srgbClr val="CCECFF"/>
                  </a:solidFill>
                </a:rPr>
                <a:t> </a:t>
              </a:r>
            </a:p>
          </p:txBody>
        </p:sp>
      </p:grpSp>
      <p:sp>
        <p:nvSpPr>
          <p:cNvPr id="1878" name="为分析方便，我们将被测导体上形成的电涡流等效为一个短路环中的电流。这样，线圈与被测导体便等效为相互耦合的两个线圈，如图所示。线圈与导体间存在一个互感M，它随线圈与导体间距x的减小而增大。"/>
          <p:cNvSpPr txBox="1"/>
          <p:nvPr/>
        </p:nvSpPr>
        <p:spPr>
          <a:xfrm>
            <a:off x="651449" y="2118127"/>
            <a:ext cx="11701903" cy="1755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lnSpc>
                <a:spcPct val="110000"/>
              </a:lnSpc>
              <a:spcBef>
                <a:spcPts val="800"/>
              </a:spcBef>
              <a:defRPr sz="2800" b="0">
                <a:latin typeface="Times New Roman"/>
                <a:ea typeface="Times New Roman"/>
                <a:cs typeface="Times New Roman"/>
                <a:sym typeface="Times New Roman"/>
              </a:defRPr>
            </a:pPr>
            <a:r>
              <a:rPr>
                <a:latin typeface="微软雅黑"/>
                <a:ea typeface="微软雅黑"/>
                <a:cs typeface="微软雅黑"/>
                <a:sym typeface="微软雅黑"/>
              </a:rPr>
              <a:t>    为分析方便，</a:t>
            </a:r>
            <a:r>
              <a:rPr>
                <a:solidFill>
                  <a:srgbClr val="333399"/>
                </a:solidFill>
                <a:latin typeface="微软雅黑"/>
                <a:ea typeface="微软雅黑"/>
                <a:cs typeface="微软雅黑"/>
                <a:sym typeface="微软雅黑"/>
              </a:rPr>
              <a:t>我们将被测导体上形成的电涡流等效为一个短路环中的电流。</a:t>
            </a:r>
            <a:r>
              <a:rPr>
                <a:latin typeface="微软雅黑"/>
                <a:ea typeface="微软雅黑"/>
                <a:cs typeface="微软雅黑"/>
                <a:sym typeface="微软雅黑"/>
              </a:rPr>
              <a:t>这样，线圈与被测导体便等效为相互耦合的两个线圈，如图所示。线圈与导体间存在一个互感</a:t>
            </a:r>
            <a:r>
              <a:t>M</a:t>
            </a:r>
            <a:r>
              <a:rPr>
                <a:latin typeface="微软雅黑"/>
                <a:ea typeface="微软雅黑"/>
                <a:cs typeface="微软雅黑"/>
                <a:sym typeface="微软雅黑"/>
              </a:rPr>
              <a:t>，它随线圈与导体间距</a:t>
            </a:r>
            <a:r>
              <a:t>x</a:t>
            </a:r>
            <a:r>
              <a:rPr>
                <a:latin typeface="微软雅黑"/>
                <a:ea typeface="微软雅黑"/>
                <a:cs typeface="微软雅黑"/>
                <a:sym typeface="微软雅黑"/>
              </a:rPr>
              <a:t>的减小而增大。</a:t>
            </a:r>
          </a:p>
        </p:txBody>
      </p:sp>
      <p:sp>
        <p:nvSpPr>
          <p:cNvPr id="1879"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78</a:t>
            </a:fld>
            <a:endParaRPr lang="zh-CN" altLang="en-US"/>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1" name="电桥电路：传感线圈、电容、电阻组成电桥四臂；传感器线圈的阻抗发生变化，电桥失去平衡，输出电压。…"/>
          <p:cNvSpPr txBox="1"/>
          <p:nvPr/>
        </p:nvSpPr>
        <p:spPr>
          <a:xfrm>
            <a:off x="818444" y="5002286"/>
            <a:ext cx="11367912" cy="2162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l" defTabSz="1300480">
              <a:defRPr sz="2800">
                <a:solidFill>
                  <a:srgbClr val="C00000"/>
                </a:solidFill>
                <a:latin typeface="微软雅黑"/>
                <a:ea typeface="微软雅黑"/>
                <a:cs typeface="微软雅黑"/>
                <a:sym typeface="微软雅黑"/>
              </a:defRPr>
            </a:pPr>
            <a:r>
              <a:t>电桥电路：</a:t>
            </a:r>
            <a:r>
              <a:rPr b="0">
                <a:solidFill>
                  <a:srgbClr val="000000"/>
                </a:solidFill>
              </a:rPr>
              <a:t>传感线圈、电容、电阻组成电桥四臂；传感器线圈的阻抗发生变化，电桥失去平衡，输出电压。</a:t>
            </a:r>
          </a:p>
          <a:p>
            <a:pPr algn="l" defTabSz="1300480">
              <a:defRPr sz="2800">
                <a:solidFill>
                  <a:srgbClr val="C00000"/>
                </a:solidFill>
                <a:latin typeface="微软雅黑"/>
                <a:ea typeface="微软雅黑"/>
                <a:cs typeface="微软雅黑"/>
                <a:sym typeface="微软雅黑"/>
              </a:defRPr>
            </a:pPr>
            <a:r>
              <a:t>谐振电路：</a:t>
            </a:r>
            <a:r>
              <a:rPr b="0">
                <a:solidFill>
                  <a:srgbClr val="000000"/>
                </a:solidFill>
              </a:rPr>
              <a:t>由电感和电容构成，输出信号可为调制波、调幅波、调谐波（须鉴频才可获得被测电压）。</a:t>
            </a:r>
          </a:p>
        </p:txBody>
      </p:sp>
      <p:sp>
        <p:nvSpPr>
          <p:cNvPr id="1882" name="二.测量电路"/>
          <p:cNvSpPr txBox="1"/>
          <p:nvPr/>
        </p:nvSpPr>
        <p:spPr>
          <a:xfrm>
            <a:off x="922511" y="2089172"/>
            <a:ext cx="225921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4200"/>
              </a:spcBef>
              <a:defRPr sz="3200">
                <a:solidFill>
                  <a:srgbClr val="993300"/>
                </a:solidFill>
                <a:latin typeface="楷体_GB2312"/>
                <a:ea typeface="楷体_GB2312"/>
                <a:cs typeface="楷体_GB2312"/>
                <a:sym typeface="楷体_GB2312"/>
              </a:defRPr>
            </a:pPr>
            <a:r>
              <a:t>二.测量电路</a:t>
            </a:r>
          </a:p>
        </p:txBody>
      </p:sp>
      <p:sp>
        <p:nvSpPr>
          <p:cNvPr id="1883" name="根据电涡流式传感器的工作原理，其测量电路有三种：谐振电路、电桥电路与Q值测试电路。"/>
          <p:cNvSpPr txBox="1"/>
          <p:nvPr/>
        </p:nvSpPr>
        <p:spPr>
          <a:xfrm>
            <a:off x="869227" y="3107207"/>
            <a:ext cx="11494946"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900"/>
              </a:spcBef>
              <a:defRPr sz="2800" b="0">
                <a:latin typeface="微软雅黑"/>
                <a:ea typeface="微软雅黑"/>
                <a:cs typeface="微软雅黑"/>
                <a:sym typeface="微软雅黑"/>
              </a:defRPr>
            </a:pPr>
            <a:r>
              <a:t>根据电涡流式传感器的工作原理，其测量电路有三种：</a:t>
            </a:r>
            <a:r>
              <a:rPr>
                <a:solidFill>
                  <a:srgbClr val="D60093"/>
                </a:solidFill>
              </a:rPr>
              <a:t>谐振电路</a:t>
            </a:r>
            <a:r>
              <a:t>、</a:t>
            </a:r>
            <a:r>
              <a:rPr>
                <a:solidFill>
                  <a:srgbClr val="D60093"/>
                </a:solidFill>
              </a:rPr>
              <a:t>电桥电路</a:t>
            </a:r>
            <a:r>
              <a:t>与</a:t>
            </a:r>
            <a:r>
              <a:rPr>
                <a:solidFill>
                  <a:srgbClr val="D60093"/>
                </a:solidFill>
              </a:rPr>
              <a:t>Q值测试电路</a:t>
            </a:r>
            <a:r>
              <a:t>。</a:t>
            </a:r>
          </a:p>
        </p:txBody>
      </p:sp>
      <p:sp>
        <p:nvSpPr>
          <p:cNvPr id="1884"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79</a:t>
            </a:fld>
            <a:endParaRPr lang="zh-CN" altLang="en-US"/>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6" name="image.pdf" descr="image.pdf"/>
          <p:cNvPicPr>
            <a:picLocks noChangeAspect="1"/>
          </p:cNvPicPr>
          <p:nvPr/>
        </p:nvPicPr>
        <p:blipFill>
          <a:blip r:embed="rId2">
            <a:extLst/>
          </a:blip>
          <a:stretch>
            <a:fillRect/>
          </a:stretch>
        </p:blipFill>
        <p:spPr>
          <a:xfrm>
            <a:off x="7159625" y="1921268"/>
            <a:ext cx="2681377" cy="726411"/>
          </a:xfrm>
          <a:prstGeom prst="rect">
            <a:avLst/>
          </a:prstGeom>
          <a:ln w="12700">
            <a:miter lim="400000"/>
          </a:ln>
        </p:spPr>
      </p:pic>
      <p:sp>
        <p:nvSpPr>
          <p:cNvPr id="487" name="其中：…"/>
          <p:cNvSpPr txBox="1"/>
          <p:nvPr/>
        </p:nvSpPr>
        <p:spPr>
          <a:xfrm>
            <a:off x="1028700" y="4211620"/>
            <a:ext cx="5526177" cy="4667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lvl="1" indent="171450" algn="l" defTabSz="914400">
              <a:lnSpc>
                <a:spcPct val="90000"/>
              </a:lnSpc>
              <a:spcBef>
                <a:spcPts val="500"/>
              </a:spcBef>
              <a:defRPr>
                <a:latin typeface="Times New Roman"/>
                <a:ea typeface="Times New Roman"/>
                <a:cs typeface="Times New Roman"/>
                <a:sym typeface="Times New Roman"/>
              </a:defRPr>
            </a:pPr>
            <a:r>
              <a:rPr i="1"/>
              <a:t>其中：</a:t>
            </a:r>
          </a:p>
          <a:p>
            <a:pPr marL="285750" lvl="1" indent="171450" algn="l" defTabSz="914400">
              <a:lnSpc>
                <a:spcPct val="90000"/>
              </a:lnSpc>
              <a:spcBef>
                <a:spcPts val="500"/>
              </a:spcBef>
              <a:defRPr>
                <a:latin typeface="Times New Roman"/>
                <a:ea typeface="Times New Roman"/>
                <a:cs typeface="Times New Roman"/>
                <a:sym typeface="Times New Roman"/>
              </a:defRPr>
            </a:pPr>
            <a:r>
              <a:rPr i="1"/>
              <a:t>μ</a:t>
            </a:r>
            <a:r>
              <a:rPr i="1" baseline="-5999"/>
              <a:t>1</a:t>
            </a:r>
            <a:r>
              <a:t>——</a:t>
            </a:r>
            <a:r>
              <a:rPr b="0">
                <a:latin typeface="黑体"/>
                <a:ea typeface="黑体"/>
                <a:cs typeface="黑体"/>
                <a:sym typeface="黑体"/>
              </a:rPr>
              <a:t>铁芯材料的导磁率</a:t>
            </a:r>
            <a:r>
              <a:t>(H/m)</a:t>
            </a:r>
            <a:r>
              <a:rPr b="0">
                <a:latin typeface="黑体"/>
                <a:ea typeface="黑体"/>
                <a:cs typeface="黑体"/>
                <a:sym typeface="黑体"/>
              </a:rPr>
              <a:t>；</a:t>
            </a:r>
          </a:p>
          <a:p>
            <a:pPr marL="285750" lvl="1" indent="171450" algn="l" defTabSz="914400">
              <a:lnSpc>
                <a:spcPct val="90000"/>
              </a:lnSpc>
              <a:spcBef>
                <a:spcPts val="500"/>
              </a:spcBef>
              <a:defRPr>
                <a:latin typeface="Times New Roman"/>
                <a:ea typeface="Times New Roman"/>
                <a:cs typeface="Times New Roman"/>
                <a:sym typeface="Times New Roman"/>
              </a:defRPr>
            </a:pPr>
            <a:r>
              <a:rPr i="1"/>
              <a:t>μ</a:t>
            </a:r>
            <a:r>
              <a:rPr i="1" baseline="-5999"/>
              <a:t>2</a:t>
            </a:r>
            <a:r>
              <a:t>——</a:t>
            </a:r>
            <a:r>
              <a:rPr b="0">
                <a:latin typeface="黑体"/>
                <a:ea typeface="黑体"/>
                <a:cs typeface="黑体"/>
                <a:sym typeface="黑体"/>
              </a:rPr>
              <a:t>衔铁材料的导磁率</a:t>
            </a:r>
            <a:r>
              <a:t>(H/m)</a:t>
            </a:r>
            <a:r>
              <a:rPr b="0">
                <a:latin typeface="黑体"/>
                <a:ea typeface="黑体"/>
                <a:cs typeface="黑体"/>
                <a:sym typeface="黑体"/>
              </a:rPr>
              <a:t>；</a:t>
            </a:r>
          </a:p>
          <a:p>
            <a:pPr marL="285750" lvl="1" indent="171450" algn="l" defTabSz="914400">
              <a:lnSpc>
                <a:spcPct val="90000"/>
              </a:lnSpc>
              <a:spcBef>
                <a:spcPts val="500"/>
              </a:spcBef>
              <a:defRPr>
                <a:latin typeface="Times New Roman"/>
                <a:ea typeface="Times New Roman"/>
                <a:cs typeface="Times New Roman"/>
                <a:sym typeface="Times New Roman"/>
              </a:defRPr>
            </a:pPr>
            <a:r>
              <a:rPr i="1"/>
              <a:t>l</a:t>
            </a:r>
            <a:r>
              <a:rPr i="1" baseline="-5999"/>
              <a:t>1</a:t>
            </a:r>
            <a:r>
              <a:t>——</a:t>
            </a:r>
            <a:r>
              <a:rPr b="0">
                <a:latin typeface="黑体"/>
                <a:ea typeface="黑体"/>
                <a:cs typeface="黑体"/>
                <a:sym typeface="黑体"/>
              </a:rPr>
              <a:t>铁芯的磁路总长度</a:t>
            </a:r>
            <a:r>
              <a:t>(m)</a:t>
            </a:r>
            <a:r>
              <a:rPr b="0">
                <a:latin typeface="黑体"/>
                <a:ea typeface="黑体"/>
                <a:cs typeface="黑体"/>
                <a:sym typeface="黑体"/>
              </a:rPr>
              <a:t>；</a:t>
            </a:r>
          </a:p>
          <a:p>
            <a:pPr marL="285750" lvl="1" indent="171450" algn="l" defTabSz="914400">
              <a:lnSpc>
                <a:spcPct val="90000"/>
              </a:lnSpc>
              <a:spcBef>
                <a:spcPts val="500"/>
              </a:spcBef>
              <a:defRPr>
                <a:latin typeface="Times New Roman"/>
                <a:ea typeface="Times New Roman"/>
                <a:cs typeface="Times New Roman"/>
                <a:sym typeface="Times New Roman"/>
              </a:defRPr>
            </a:pPr>
            <a:r>
              <a:rPr i="1"/>
              <a:t>l</a:t>
            </a:r>
            <a:r>
              <a:rPr i="1" baseline="-5999"/>
              <a:t>2</a:t>
            </a:r>
            <a:r>
              <a:t>——</a:t>
            </a:r>
            <a:r>
              <a:rPr b="0">
                <a:latin typeface="黑体"/>
                <a:ea typeface="黑体"/>
                <a:cs typeface="黑体"/>
                <a:sym typeface="黑体"/>
              </a:rPr>
              <a:t>衔铁的磁路总长度</a:t>
            </a:r>
            <a:r>
              <a:t>(m)</a:t>
            </a:r>
            <a:r>
              <a:rPr b="0">
                <a:latin typeface="黑体"/>
                <a:ea typeface="黑体"/>
                <a:cs typeface="黑体"/>
                <a:sym typeface="黑体"/>
              </a:rPr>
              <a:t>； </a:t>
            </a:r>
          </a:p>
          <a:p>
            <a:pPr marL="285750" lvl="1" indent="171450" algn="l" defTabSz="914400">
              <a:lnSpc>
                <a:spcPct val="90000"/>
              </a:lnSpc>
              <a:spcBef>
                <a:spcPts val="500"/>
              </a:spcBef>
              <a:defRPr>
                <a:latin typeface="Times New Roman"/>
                <a:ea typeface="Times New Roman"/>
                <a:cs typeface="Times New Roman"/>
                <a:sym typeface="Times New Roman"/>
              </a:defRPr>
            </a:pPr>
            <a:r>
              <a:rPr i="1"/>
              <a:t>S</a:t>
            </a:r>
            <a:r>
              <a:rPr baseline="-5999"/>
              <a:t>1</a:t>
            </a:r>
            <a:r>
              <a:t>——</a:t>
            </a:r>
            <a:r>
              <a:rPr b="0">
                <a:latin typeface="黑体"/>
                <a:ea typeface="黑体"/>
                <a:cs typeface="黑体"/>
                <a:sym typeface="黑体"/>
              </a:rPr>
              <a:t>铁芯的截面积</a:t>
            </a:r>
            <a:r>
              <a:t>(m</a:t>
            </a:r>
            <a:r>
              <a:rPr baseline="31999"/>
              <a:t>2</a:t>
            </a:r>
            <a:r>
              <a:t>)</a:t>
            </a:r>
            <a:r>
              <a:rPr b="0">
                <a:latin typeface="黑体"/>
                <a:ea typeface="黑体"/>
                <a:cs typeface="黑体"/>
                <a:sym typeface="黑体"/>
              </a:rPr>
              <a:t>；</a:t>
            </a:r>
          </a:p>
          <a:p>
            <a:pPr marL="285750" lvl="1" indent="171450" algn="l" defTabSz="914400">
              <a:lnSpc>
                <a:spcPct val="90000"/>
              </a:lnSpc>
              <a:spcBef>
                <a:spcPts val="500"/>
              </a:spcBef>
              <a:defRPr>
                <a:latin typeface="Times New Roman"/>
                <a:ea typeface="Times New Roman"/>
                <a:cs typeface="Times New Roman"/>
                <a:sym typeface="Times New Roman"/>
              </a:defRPr>
            </a:pPr>
            <a:r>
              <a:rPr i="1"/>
              <a:t>S</a:t>
            </a:r>
            <a:r>
              <a:rPr i="1" baseline="-5999"/>
              <a:t>2</a:t>
            </a:r>
            <a:r>
              <a:t>——</a:t>
            </a:r>
            <a:r>
              <a:rPr b="0">
                <a:latin typeface="黑体"/>
                <a:ea typeface="黑体"/>
                <a:cs typeface="黑体"/>
                <a:sym typeface="黑体"/>
              </a:rPr>
              <a:t>衔铁的截面积</a:t>
            </a:r>
            <a:r>
              <a:t>(m</a:t>
            </a:r>
            <a:r>
              <a:rPr baseline="31999"/>
              <a:t>2</a:t>
            </a:r>
            <a:r>
              <a:t>)</a:t>
            </a:r>
            <a:r>
              <a:rPr b="0">
                <a:latin typeface="黑体"/>
                <a:ea typeface="黑体"/>
                <a:cs typeface="黑体"/>
                <a:sym typeface="黑体"/>
              </a:rPr>
              <a:t>；</a:t>
            </a:r>
          </a:p>
          <a:p>
            <a:pPr marL="285750" lvl="1" indent="171450" algn="l" defTabSz="914400">
              <a:lnSpc>
                <a:spcPct val="90000"/>
              </a:lnSpc>
              <a:spcBef>
                <a:spcPts val="500"/>
              </a:spcBef>
              <a:defRPr>
                <a:latin typeface="Times New Roman"/>
                <a:ea typeface="Times New Roman"/>
                <a:cs typeface="Times New Roman"/>
                <a:sym typeface="Times New Roman"/>
              </a:defRPr>
            </a:pPr>
            <a:r>
              <a:rPr i="1"/>
              <a:t>μ</a:t>
            </a:r>
            <a:r>
              <a:rPr i="1" baseline="-5999"/>
              <a:t>0</a:t>
            </a:r>
            <a:r>
              <a:t>——</a:t>
            </a:r>
            <a:r>
              <a:rPr b="0">
                <a:latin typeface="黑体"/>
                <a:ea typeface="黑体"/>
                <a:cs typeface="黑体"/>
                <a:sym typeface="黑体"/>
              </a:rPr>
              <a:t>空气的导磁率</a:t>
            </a:r>
            <a:r>
              <a:t>(4π×10</a:t>
            </a:r>
            <a:r>
              <a:rPr baseline="29666"/>
              <a:t>-7</a:t>
            </a:r>
            <a:r>
              <a:t>H/m)</a:t>
            </a:r>
            <a:r>
              <a:rPr b="0">
                <a:latin typeface="黑体"/>
                <a:ea typeface="黑体"/>
                <a:cs typeface="黑体"/>
                <a:sym typeface="黑体"/>
              </a:rPr>
              <a:t>；</a:t>
            </a:r>
          </a:p>
          <a:p>
            <a:pPr marL="285750" lvl="1" indent="171450" algn="l" defTabSz="914400">
              <a:lnSpc>
                <a:spcPct val="90000"/>
              </a:lnSpc>
              <a:spcBef>
                <a:spcPts val="500"/>
              </a:spcBef>
              <a:defRPr>
                <a:latin typeface="Times New Roman"/>
                <a:ea typeface="Times New Roman"/>
                <a:cs typeface="Times New Roman"/>
                <a:sym typeface="Times New Roman"/>
              </a:defRPr>
            </a:pPr>
            <a:r>
              <a:t>S——</a:t>
            </a:r>
            <a:r>
              <a:rPr b="0">
                <a:latin typeface="黑体"/>
                <a:ea typeface="黑体"/>
                <a:cs typeface="黑体"/>
                <a:sym typeface="黑体"/>
              </a:rPr>
              <a:t>气隙的截面积</a:t>
            </a:r>
            <a:r>
              <a:t>(m</a:t>
            </a:r>
            <a:r>
              <a:rPr baseline="31999"/>
              <a:t>2</a:t>
            </a:r>
            <a:r>
              <a:t>)</a:t>
            </a:r>
            <a:r>
              <a:rPr b="0">
                <a:latin typeface="黑体"/>
                <a:ea typeface="黑体"/>
                <a:cs typeface="黑体"/>
                <a:sym typeface="黑体"/>
              </a:rPr>
              <a:t>；</a:t>
            </a:r>
          </a:p>
          <a:p>
            <a:pPr marL="285750" lvl="1" indent="171450" algn="l" defTabSz="914400">
              <a:lnSpc>
                <a:spcPct val="90000"/>
              </a:lnSpc>
              <a:spcBef>
                <a:spcPts val="500"/>
              </a:spcBef>
              <a:defRPr>
                <a:latin typeface="Times New Roman"/>
                <a:ea typeface="Times New Roman"/>
                <a:cs typeface="Times New Roman"/>
                <a:sym typeface="Times New Roman"/>
              </a:defRPr>
            </a:pPr>
            <a:r>
              <a:rPr i="1"/>
              <a:t>l</a:t>
            </a:r>
            <a:r>
              <a:rPr i="1" baseline="-5999"/>
              <a:t>δ</a:t>
            </a:r>
            <a:r>
              <a:t>——</a:t>
            </a:r>
            <a:r>
              <a:rPr b="0">
                <a:latin typeface="黑体"/>
                <a:ea typeface="黑体"/>
                <a:cs typeface="黑体"/>
                <a:sym typeface="黑体"/>
              </a:rPr>
              <a:t>气隙的长度</a:t>
            </a:r>
            <a:r>
              <a:t>(m)</a:t>
            </a:r>
            <a:r>
              <a:rPr b="0">
                <a:latin typeface="黑体"/>
                <a:ea typeface="黑体"/>
                <a:cs typeface="黑体"/>
                <a:sym typeface="黑体"/>
              </a:rPr>
              <a:t>。</a:t>
            </a:r>
          </a:p>
        </p:txBody>
      </p:sp>
      <p:sp>
        <p:nvSpPr>
          <p:cNvPr id="488" name="若忽略磁路磁损，则磁路总磁阻为:"/>
          <p:cNvSpPr txBox="1"/>
          <p:nvPr/>
        </p:nvSpPr>
        <p:spPr>
          <a:xfrm>
            <a:off x="1296987" y="1942269"/>
            <a:ext cx="552617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914400">
              <a:spcBef>
                <a:spcPts val="600"/>
              </a:spcBef>
              <a:buClr>
                <a:srgbClr val="3333CC"/>
              </a:buClr>
              <a:buFont typeface="Wingdings"/>
              <a:defRPr sz="2800" b="0">
                <a:latin typeface="Songti SC Regular"/>
                <a:ea typeface="Songti SC Regular"/>
                <a:cs typeface="Songti SC Regular"/>
                <a:sym typeface="Songti SC Regular"/>
              </a:defRPr>
            </a:lvl1pPr>
          </a:lstStyle>
          <a:p>
            <a:r>
              <a:t>若忽略磁路磁损，则磁路总磁阻为:</a:t>
            </a:r>
          </a:p>
        </p:txBody>
      </p:sp>
      <p:pic>
        <p:nvPicPr>
          <p:cNvPr id="489" name="image.pdf" descr="image.pdf"/>
          <p:cNvPicPr>
            <a:picLocks noChangeAspect="1"/>
          </p:cNvPicPr>
          <p:nvPr/>
        </p:nvPicPr>
        <p:blipFill>
          <a:blip r:embed="rId3">
            <a:extLst/>
          </a:blip>
          <a:stretch>
            <a:fillRect/>
          </a:stretch>
        </p:blipFill>
        <p:spPr>
          <a:xfrm>
            <a:off x="4027487" y="2704433"/>
            <a:ext cx="2681377" cy="1039266"/>
          </a:xfrm>
          <a:prstGeom prst="rect">
            <a:avLst/>
          </a:prstGeom>
          <a:ln w="12700">
            <a:miter lim="400000"/>
          </a:ln>
        </p:spPr>
      </p:pic>
      <p:pic>
        <p:nvPicPr>
          <p:cNvPr id="490" name="image.pdf" descr="image.pdf"/>
          <p:cNvPicPr>
            <a:picLocks noChangeAspect="1"/>
          </p:cNvPicPr>
          <p:nvPr/>
        </p:nvPicPr>
        <p:blipFill>
          <a:blip r:embed="rId4">
            <a:extLst/>
          </a:blip>
          <a:stretch>
            <a:fillRect/>
          </a:stretch>
        </p:blipFill>
        <p:spPr>
          <a:xfrm>
            <a:off x="9485312" y="2729160"/>
            <a:ext cx="1603696" cy="1104506"/>
          </a:xfrm>
          <a:prstGeom prst="rect">
            <a:avLst/>
          </a:prstGeom>
          <a:ln w="12700">
            <a:miter lim="400000"/>
          </a:ln>
        </p:spPr>
      </p:pic>
      <p:sp>
        <p:nvSpPr>
          <p:cNvPr id="491" name="铁芯和衔铁磁阻:"/>
          <p:cNvSpPr txBox="1"/>
          <p:nvPr/>
        </p:nvSpPr>
        <p:spPr>
          <a:xfrm>
            <a:off x="1308010" y="2903910"/>
            <a:ext cx="268137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914400">
              <a:spcBef>
                <a:spcPts val="600"/>
              </a:spcBef>
              <a:buClr>
                <a:srgbClr val="3333CC"/>
              </a:buClr>
              <a:buFont typeface="Wingdings"/>
              <a:defRPr sz="2800" b="0">
                <a:latin typeface="Songti SC Regular"/>
                <a:ea typeface="Songti SC Regular"/>
                <a:cs typeface="Songti SC Regular"/>
                <a:sym typeface="Songti SC Regular"/>
              </a:defRPr>
            </a:lvl1pPr>
          </a:lstStyle>
          <a:p>
            <a:r>
              <a:t>铁芯和衔铁磁阻:</a:t>
            </a:r>
          </a:p>
        </p:txBody>
      </p:sp>
      <p:sp>
        <p:nvSpPr>
          <p:cNvPr id="492" name="空气气隙磁阻:"/>
          <p:cNvSpPr txBox="1"/>
          <p:nvPr/>
        </p:nvSpPr>
        <p:spPr>
          <a:xfrm>
            <a:off x="7102430" y="2903910"/>
            <a:ext cx="232577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914400">
              <a:spcBef>
                <a:spcPts val="600"/>
              </a:spcBef>
              <a:buClr>
                <a:srgbClr val="3333CC"/>
              </a:buClr>
              <a:buFont typeface="Wingdings"/>
              <a:defRPr sz="2800" b="0">
                <a:latin typeface="Songti SC Regular"/>
                <a:ea typeface="Songti SC Regular"/>
                <a:cs typeface="Songti SC Regular"/>
                <a:sym typeface="Songti SC Regular"/>
              </a:defRPr>
            </a:lvl1pPr>
          </a:lstStyle>
          <a:p>
            <a:r>
              <a:t>空气气隙磁阻:</a:t>
            </a:r>
          </a:p>
        </p:txBody>
      </p:sp>
      <p:grpSp>
        <p:nvGrpSpPr>
          <p:cNvPr id="511" name="成组"/>
          <p:cNvGrpSpPr/>
          <p:nvPr/>
        </p:nvGrpSpPr>
        <p:grpSpPr>
          <a:xfrm>
            <a:off x="7598675" y="3965676"/>
            <a:ext cx="4412701" cy="4611165"/>
            <a:chOff x="0" y="0"/>
            <a:chExt cx="4412699" cy="4611163"/>
          </a:xfrm>
        </p:grpSpPr>
        <p:grpSp>
          <p:nvGrpSpPr>
            <p:cNvPr id="495" name="4-01"/>
            <p:cNvGrpSpPr/>
            <p:nvPr/>
          </p:nvGrpSpPr>
          <p:grpSpPr>
            <a:xfrm>
              <a:off x="0" y="-1"/>
              <a:ext cx="4412700" cy="4611165"/>
              <a:chOff x="0" y="0"/>
              <a:chExt cx="4412699" cy="4611163"/>
            </a:xfrm>
          </p:grpSpPr>
          <p:sp>
            <p:nvSpPr>
              <p:cNvPr id="493" name="矩形"/>
              <p:cNvSpPr/>
              <p:nvPr/>
            </p:nvSpPr>
            <p:spPr>
              <a:xfrm>
                <a:off x="76619" y="72966"/>
                <a:ext cx="4259461" cy="4465232"/>
              </a:xfrm>
              <a:prstGeom prst="rect">
                <a:avLst/>
              </a:prstGeom>
              <a:solidFill>
                <a:srgbClr val="FFFFFF"/>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494" name="4-01.png" descr="4-01.png"/>
              <p:cNvPicPr>
                <a:picLocks noChangeAspect="1"/>
              </p:cNvPicPr>
              <p:nvPr/>
            </p:nvPicPr>
            <p:blipFill>
              <a:blip r:embed="rId5">
                <a:extLst/>
              </a:blip>
              <a:stretch>
                <a:fillRect/>
              </a:stretch>
            </p:blipFill>
            <p:spPr>
              <a:xfrm rot="120000">
                <a:off x="76619" y="72966"/>
                <a:ext cx="4259461" cy="4465232"/>
              </a:xfrm>
              <a:prstGeom prst="rect">
                <a:avLst/>
              </a:prstGeom>
              <a:ln w="12700" cap="flat">
                <a:noFill/>
                <a:miter lim="400000"/>
              </a:ln>
              <a:effectLst/>
            </p:spPr>
          </p:pic>
        </p:grpSp>
        <p:pic>
          <p:nvPicPr>
            <p:cNvPr id="496" name="image.pdf" descr="image.pdf"/>
            <p:cNvPicPr>
              <a:picLocks noChangeAspect="1"/>
            </p:cNvPicPr>
            <p:nvPr/>
          </p:nvPicPr>
          <p:blipFill>
            <a:blip r:embed="rId6">
              <a:extLst/>
            </a:blip>
            <a:stretch>
              <a:fillRect/>
            </a:stretch>
          </p:blipFill>
          <p:spPr>
            <a:xfrm>
              <a:off x="1469003" y="166706"/>
              <a:ext cx="400111" cy="450411"/>
            </a:xfrm>
            <a:prstGeom prst="rect">
              <a:avLst/>
            </a:prstGeom>
            <a:ln w="12700" cap="flat">
              <a:noFill/>
              <a:miter lim="400000"/>
            </a:ln>
            <a:effectLst/>
          </p:spPr>
        </p:pic>
        <p:pic>
          <p:nvPicPr>
            <p:cNvPr id="497" name="image.pdf" descr="image.pdf"/>
            <p:cNvPicPr>
              <a:picLocks noChangeAspect="1"/>
            </p:cNvPicPr>
            <p:nvPr/>
          </p:nvPicPr>
          <p:blipFill>
            <a:blip r:embed="rId7">
              <a:extLst/>
            </a:blip>
            <a:stretch>
              <a:fillRect/>
            </a:stretch>
          </p:blipFill>
          <p:spPr>
            <a:xfrm>
              <a:off x="3670753" y="2715980"/>
              <a:ext cx="354384" cy="557869"/>
            </a:xfrm>
            <a:prstGeom prst="rect">
              <a:avLst/>
            </a:prstGeom>
            <a:ln w="12700" cap="flat">
              <a:noFill/>
              <a:miter lim="400000"/>
            </a:ln>
            <a:effectLst/>
          </p:spPr>
        </p:pic>
        <p:pic>
          <p:nvPicPr>
            <p:cNvPr id="498" name="image.pdf" descr="image.pdf"/>
            <p:cNvPicPr>
              <a:picLocks noChangeAspect="1"/>
            </p:cNvPicPr>
            <p:nvPr/>
          </p:nvPicPr>
          <p:blipFill>
            <a:blip r:embed="rId8">
              <a:extLst/>
            </a:blip>
            <a:stretch>
              <a:fillRect/>
            </a:stretch>
          </p:blipFill>
          <p:spPr>
            <a:xfrm>
              <a:off x="2303519" y="3943747"/>
              <a:ext cx="603596" cy="576160"/>
            </a:xfrm>
            <a:prstGeom prst="rect">
              <a:avLst/>
            </a:prstGeom>
            <a:ln w="12700" cap="flat">
              <a:noFill/>
              <a:miter lim="400000"/>
            </a:ln>
            <a:effectLst/>
          </p:spPr>
        </p:pic>
        <p:sp>
          <p:nvSpPr>
            <p:cNvPr id="499" name="线条"/>
            <p:cNvSpPr/>
            <p:nvPr/>
          </p:nvSpPr>
          <p:spPr>
            <a:xfrm>
              <a:off x="2127470" y="3879729"/>
              <a:ext cx="1" cy="562442"/>
            </a:xfrm>
            <a:prstGeom prst="line">
              <a:avLst/>
            </a:prstGeom>
            <a:noFill/>
            <a:ln w="38100" cap="sq">
              <a:solidFill>
                <a:srgbClr val="FF0066"/>
              </a:solidFill>
              <a:prstDash val="solid"/>
              <a:round/>
              <a:headEnd type="triangle" w="med" len="me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502" name="成组"/>
            <p:cNvGrpSpPr/>
            <p:nvPr/>
          </p:nvGrpSpPr>
          <p:grpSpPr>
            <a:xfrm>
              <a:off x="481302" y="2592518"/>
              <a:ext cx="2304637" cy="548723"/>
              <a:chOff x="0" y="0"/>
              <a:chExt cx="2304635" cy="548722"/>
            </a:xfrm>
          </p:grpSpPr>
          <p:sp>
            <p:nvSpPr>
              <p:cNvPr id="500" name="线条"/>
              <p:cNvSpPr/>
              <p:nvPr/>
            </p:nvSpPr>
            <p:spPr>
              <a:xfrm flipV="1">
                <a:off x="-1" y="-1"/>
                <a:ext cx="2" cy="548724"/>
              </a:xfrm>
              <a:prstGeom prst="line">
                <a:avLst/>
              </a:prstGeom>
              <a:noFill/>
              <a:ln w="38100" cap="flat">
                <a:solidFill>
                  <a:srgbClr val="FF0066"/>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501" name="线条"/>
              <p:cNvSpPr/>
              <p:nvPr/>
            </p:nvSpPr>
            <p:spPr>
              <a:xfrm flipV="1">
                <a:off x="2304635" y="0"/>
                <a:ext cx="1" cy="438979"/>
              </a:xfrm>
              <a:prstGeom prst="line">
                <a:avLst/>
              </a:prstGeom>
              <a:noFill/>
              <a:ln w="38100" cap="flat">
                <a:solidFill>
                  <a:srgbClr val="FF0066"/>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nvGrpSpPr>
            <p:cNvPr id="506" name="成组"/>
            <p:cNvGrpSpPr/>
            <p:nvPr/>
          </p:nvGrpSpPr>
          <p:grpSpPr>
            <a:xfrm>
              <a:off x="490448" y="836605"/>
              <a:ext cx="2304636" cy="1755914"/>
              <a:chOff x="0" y="0"/>
              <a:chExt cx="2304635" cy="1755912"/>
            </a:xfrm>
          </p:grpSpPr>
          <p:sp>
            <p:nvSpPr>
              <p:cNvPr id="503" name="线条"/>
              <p:cNvSpPr/>
              <p:nvPr/>
            </p:nvSpPr>
            <p:spPr>
              <a:xfrm flipV="1">
                <a:off x="-1" y="0"/>
                <a:ext cx="2" cy="1755913"/>
              </a:xfrm>
              <a:prstGeom prst="line">
                <a:avLst/>
              </a:prstGeom>
              <a:noFill/>
              <a:ln w="38100" cap="flat">
                <a:solidFill>
                  <a:srgbClr val="9F24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504" name="线条"/>
              <p:cNvSpPr/>
              <p:nvPr/>
            </p:nvSpPr>
            <p:spPr>
              <a:xfrm flipV="1">
                <a:off x="2304635" y="-1"/>
                <a:ext cx="1" cy="1646170"/>
              </a:xfrm>
              <a:prstGeom prst="line">
                <a:avLst/>
              </a:prstGeom>
              <a:noFill/>
              <a:ln w="38100" cap="flat">
                <a:solidFill>
                  <a:srgbClr val="9F24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505" name="线条"/>
              <p:cNvSpPr/>
              <p:nvPr/>
            </p:nvSpPr>
            <p:spPr>
              <a:xfrm flipH="1" flipV="1">
                <a:off x="0" y="1829"/>
                <a:ext cx="2304636" cy="1"/>
              </a:xfrm>
              <a:prstGeom prst="line">
                <a:avLst/>
              </a:prstGeom>
              <a:noFill/>
              <a:ln w="38100" cap="flat">
                <a:solidFill>
                  <a:srgbClr val="9F240B"/>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nvGrpSpPr>
            <p:cNvPr id="510" name="成组"/>
            <p:cNvGrpSpPr/>
            <p:nvPr/>
          </p:nvGrpSpPr>
          <p:grpSpPr>
            <a:xfrm>
              <a:off x="490448" y="3077223"/>
              <a:ext cx="2304636" cy="331063"/>
              <a:chOff x="0" y="0"/>
              <a:chExt cx="2304635" cy="331062"/>
            </a:xfrm>
          </p:grpSpPr>
          <p:sp>
            <p:nvSpPr>
              <p:cNvPr id="507" name="线条"/>
              <p:cNvSpPr/>
              <p:nvPr/>
            </p:nvSpPr>
            <p:spPr>
              <a:xfrm flipH="1" flipV="1">
                <a:off x="0" y="331062"/>
                <a:ext cx="2304636" cy="1"/>
              </a:xfrm>
              <a:prstGeom prst="line">
                <a:avLst/>
              </a:prstGeom>
              <a:noFill/>
              <a:ln w="38100" cap="flat">
                <a:solidFill>
                  <a:srgbClr val="FFCF01"/>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508" name="线条"/>
              <p:cNvSpPr/>
              <p:nvPr/>
            </p:nvSpPr>
            <p:spPr>
              <a:xfrm flipV="1">
                <a:off x="-1" y="109744"/>
                <a:ext cx="2" cy="219490"/>
              </a:xfrm>
              <a:prstGeom prst="line">
                <a:avLst/>
              </a:prstGeom>
              <a:noFill/>
              <a:ln w="38100" cap="flat">
                <a:solidFill>
                  <a:srgbClr val="FFCF01"/>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509" name="线条"/>
              <p:cNvSpPr/>
              <p:nvPr/>
            </p:nvSpPr>
            <p:spPr>
              <a:xfrm flipV="1">
                <a:off x="2304635" y="0"/>
                <a:ext cx="1" cy="329234"/>
              </a:xfrm>
              <a:prstGeom prst="line">
                <a:avLst/>
              </a:prstGeom>
              <a:noFill/>
              <a:ln w="38100" cap="flat">
                <a:solidFill>
                  <a:srgbClr val="FFCF01"/>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sp>
        <p:nvSpPr>
          <p:cNvPr id="512" name="电气参数分析"/>
          <p:cNvSpPr>
            <a:spLocks noGrp="1"/>
          </p:cNvSpPr>
          <p:nvPr>
            <p:ph type="title"/>
          </p:nvPr>
        </p:nvSpPr>
        <p:spPr>
          <a:prstGeom prst="rect">
            <a:avLst/>
          </a:prstGeom>
        </p:spPr>
        <p:txBody>
          <a:bodyPr/>
          <a:lstStyle/>
          <a:p>
            <a:r>
              <a:t>电气参数分析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a:t>
            </a:fld>
            <a:endParaRPr lang="zh-CN" altLang="en-US"/>
          </a:p>
        </p:txBody>
      </p:sp>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三.电涡流式传感器的结构类型"/>
          <p:cNvSpPr txBox="1"/>
          <p:nvPr/>
        </p:nvSpPr>
        <p:spPr>
          <a:xfrm>
            <a:off x="1701812" y="1868119"/>
            <a:ext cx="551041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4200"/>
              </a:spcBef>
              <a:defRPr sz="3200">
                <a:solidFill>
                  <a:srgbClr val="993300"/>
                </a:solidFill>
                <a:latin typeface="楷体_GB2312"/>
                <a:ea typeface="楷体_GB2312"/>
                <a:cs typeface="楷体_GB2312"/>
                <a:sym typeface="楷体_GB2312"/>
              </a:defRPr>
            </a:pPr>
            <a:r>
              <a:t>三.电涡流式传感器的结构类型</a:t>
            </a:r>
          </a:p>
        </p:txBody>
      </p:sp>
      <p:sp>
        <p:nvSpPr>
          <p:cNvPr id="1887" name="高频反射式（位移测量）…"/>
          <p:cNvSpPr txBox="1"/>
          <p:nvPr/>
        </p:nvSpPr>
        <p:spPr>
          <a:xfrm>
            <a:off x="2703807" y="3423948"/>
            <a:ext cx="5130801"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44500" indent="-444500" algn="l">
              <a:spcBef>
                <a:spcPts val="500"/>
              </a:spcBef>
              <a:buClr>
                <a:schemeClr val="accent3">
                  <a:hueOff val="914337"/>
                  <a:satOff val="31515"/>
                  <a:lumOff val="-30790"/>
                </a:schemeClr>
              </a:buClr>
              <a:buSzPct val="75000"/>
              <a:buChar char="•"/>
              <a:defRPr sz="3200" b="0"/>
            </a:pPr>
            <a:r>
              <a:rPr>
                <a:latin typeface="宋体"/>
                <a:ea typeface="宋体"/>
                <a:cs typeface="宋体"/>
                <a:sym typeface="宋体"/>
              </a:rPr>
              <a:t>高频反射式（位移测量）</a:t>
            </a:r>
          </a:p>
          <a:p>
            <a:pPr marL="444500" indent="-444500" algn="l">
              <a:spcBef>
                <a:spcPts val="500"/>
              </a:spcBef>
              <a:buClr>
                <a:schemeClr val="accent3">
                  <a:hueOff val="914337"/>
                  <a:satOff val="31515"/>
                  <a:lumOff val="-30790"/>
                </a:schemeClr>
              </a:buClr>
              <a:buSzPct val="75000"/>
              <a:buChar char="•"/>
              <a:defRPr sz="3200" b="0"/>
            </a:pPr>
            <a:r>
              <a:rPr>
                <a:latin typeface="宋体"/>
                <a:ea typeface="宋体"/>
                <a:cs typeface="宋体"/>
                <a:sym typeface="宋体"/>
              </a:rPr>
              <a:t>低频透射式（厚度测量）</a:t>
            </a:r>
          </a:p>
        </p:txBody>
      </p:sp>
      <p:sp>
        <p:nvSpPr>
          <p:cNvPr id="1888"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80</a:t>
            </a:fld>
            <a:endParaRPr lang="zh-CN" altLang="en-US"/>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矩形"/>
          <p:cNvSpPr/>
          <p:nvPr/>
        </p:nvSpPr>
        <p:spPr>
          <a:xfrm>
            <a:off x="801510" y="4917440"/>
            <a:ext cx="11584659" cy="4362027"/>
          </a:xfrm>
          <a:prstGeom prst="rect">
            <a:avLst/>
          </a:prstGeom>
          <a:solidFill>
            <a:srgbClr val="000000"/>
          </a:solidFill>
          <a:ln w="12700">
            <a:solidFill>
              <a:srgbClr val="000000"/>
            </a:solidFill>
          </a:ln>
        </p:spPr>
        <p:txBody>
          <a:bodyPr lIns="65023" tIns="65023" rIns="65023" bIns="65023" anchor="ctr"/>
          <a:lstStyle/>
          <a:p>
            <a:pPr algn="l" defTabSz="1300480">
              <a:defRPr b="0">
                <a:latin typeface="Tahoma"/>
                <a:ea typeface="Tahoma"/>
                <a:cs typeface="Tahoma"/>
                <a:sym typeface="Tahoma"/>
              </a:defRPr>
            </a:pPr>
            <a:endParaRPr/>
          </a:p>
        </p:txBody>
      </p:sp>
      <p:grpSp>
        <p:nvGrpSpPr>
          <p:cNvPr id="1935" name="成组"/>
          <p:cNvGrpSpPr/>
          <p:nvPr/>
        </p:nvGrpSpPr>
        <p:grpSpPr>
          <a:xfrm>
            <a:off x="1006969" y="4784231"/>
            <a:ext cx="10853138" cy="4496216"/>
            <a:chOff x="0" y="0"/>
            <a:chExt cx="10853137" cy="4496215"/>
          </a:xfrm>
        </p:grpSpPr>
        <p:grpSp>
          <p:nvGrpSpPr>
            <p:cNvPr id="1933" name="成组"/>
            <p:cNvGrpSpPr/>
            <p:nvPr/>
          </p:nvGrpSpPr>
          <p:grpSpPr>
            <a:xfrm>
              <a:off x="0" y="0"/>
              <a:ext cx="6350492" cy="4496216"/>
              <a:chOff x="0" y="0"/>
              <a:chExt cx="6350491" cy="4496215"/>
            </a:xfrm>
          </p:grpSpPr>
          <p:sp>
            <p:nvSpPr>
              <p:cNvPr id="1891" name="浅色下对角线"/>
              <p:cNvSpPr/>
              <p:nvPr/>
            </p:nvSpPr>
            <p:spPr>
              <a:xfrm>
                <a:off x="2585324" y="1162600"/>
                <a:ext cx="631035" cy="1697472"/>
              </a:xfrm>
              <a:prstGeom prst="rect">
                <a:avLst/>
              </a:prstGeom>
              <a:blipFill rotWithShape="1">
                <a:blip r:embed="rId2"/>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892" name="浅色上对角线"/>
              <p:cNvSpPr/>
              <p:nvPr/>
            </p:nvSpPr>
            <p:spPr>
              <a:xfrm>
                <a:off x="1904573" y="1493180"/>
                <a:ext cx="1722914" cy="1058599"/>
              </a:xfrm>
              <a:prstGeom prst="rect">
                <a:avLst/>
              </a:prstGeom>
              <a:blipFill rotWithShape="1">
                <a:blip r:embed="rId3"/>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893" name="轮廓式菱形"/>
              <p:cNvSpPr/>
              <p:nvPr/>
            </p:nvSpPr>
            <p:spPr>
              <a:xfrm>
                <a:off x="0" y="1015882"/>
                <a:ext cx="2657990" cy="19946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505" y="0"/>
                    </a:lnTo>
                    <a:lnTo>
                      <a:pt x="15505" y="8407"/>
                    </a:lnTo>
                    <a:lnTo>
                      <a:pt x="21600" y="8407"/>
                    </a:lnTo>
                    <a:lnTo>
                      <a:pt x="21600" y="13574"/>
                    </a:lnTo>
                    <a:lnTo>
                      <a:pt x="15505" y="13574"/>
                    </a:lnTo>
                    <a:lnTo>
                      <a:pt x="15505" y="21600"/>
                    </a:lnTo>
                    <a:lnTo>
                      <a:pt x="0" y="21600"/>
                    </a:lnTo>
                    <a:lnTo>
                      <a:pt x="0" y="0"/>
                    </a:lnTo>
                    <a:close/>
                  </a:path>
                </a:pathLst>
              </a:custGeom>
              <a:blipFill rotWithShape="1">
                <a:blip r:embed="rId4"/>
                <a:srcRect/>
                <a:tile tx="0" ty="0" sx="100000" sy="100000" flip="none" algn="tl"/>
              </a:blip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grpSp>
            <p:nvGrpSpPr>
              <p:cNvPr id="1897" name="成组"/>
              <p:cNvGrpSpPr/>
              <p:nvPr/>
            </p:nvGrpSpPr>
            <p:grpSpPr>
              <a:xfrm>
                <a:off x="357585" y="1015882"/>
                <a:ext cx="2849213" cy="1970479"/>
                <a:chOff x="0" y="0"/>
                <a:chExt cx="2849211" cy="1970478"/>
              </a:xfrm>
            </p:grpSpPr>
            <p:sp>
              <p:nvSpPr>
                <p:cNvPr id="1894" name="形状"/>
                <p:cNvSpPr/>
                <p:nvPr/>
              </p:nvSpPr>
              <p:spPr>
                <a:xfrm>
                  <a:off x="0" y="0"/>
                  <a:ext cx="2849212" cy="19704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65" y="10004"/>
                      </a:lnTo>
                      <a:lnTo>
                        <a:pt x="21220" y="10004"/>
                      </a:lnTo>
                      <a:lnTo>
                        <a:pt x="21600" y="11499"/>
                      </a:lnTo>
                      <a:lnTo>
                        <a:pt x="21600" y="12367"/>
                      </a:lnTo>
                      <a:lnTo>
                        <a:pt x="9443" y="12367"/>
                      </a:lnTo>
                      <a:lnTo>
                        <a:pt x="421" y="21600"/>
                      </a:lnTo>
                      <a:lnTo>
                        <a:pt x="421" y="19382"/>
                      </a:lnTo>
                      <a:lnTo>
                        <a:pt x="6811" y="13090"/>
                      </a:lnTo>
                      <a:lnTo>
                        <a:pt x="4993" y="13090"/>
                      </a:lnTo>
                      <a:lnTo>
                        <a:pt x="4993" y="9860"/>
                      </a:lnTo>
                      <a:lnTo>
                        <a:pt x="6390" y="9860"/>
                      </a:lnTo>
                      <a:lnTo>
                        <a:pt x="0" y="2387"/>
                      </a:lnTo>
                      <a:lnTo>
                        <a:pt x="0" y="0"/>
                      </a:lnTo>
                      <a:close/>
                    </a:path>
                  </a:pathLst>
                </a:custGeom>
                <a:solidFill>
                  <a:srgbClr val="FFFFFF"/>
                </a:solid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895" name="线条"/>
                <p:cNvSpPr/>
                <p:nvPr/>
              </p:nvSpPr>
              <p:spPr>
                <a:xfrm>
                  <a:off x="82326" y="147346"/>
                  <a:ext cx="2723933" cy="8664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671" y="21600"/>
                      </a:lnTo>
                      <a:lnTo>
                        <a:pt x="21600" y="2160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896" name="线条"/>
                <p:cNvSpPr/>
                <p:nvPr/>
              </p:nvSpPr>
              <p:spPr>
                <a:xfrm>
                  <a:off x="53691" y="1060011"/>
                  <a:ext cx="2775835" cy="7851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41" y="0"/>
                      </a:lnTo>
                      <a:lnTo>
                        <a:pt x="21600" y="0"/>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grpSp>
          <p:sp>
            <p:nvSpPr>
              <p:cNvPr id="1898" name="形状"/>
              <p:cNvSpPr/>
              <p:nvPr/>
            </p:nvSpPr>
            <p:spPr>
              <a:xfrm>
                <a:off x="3110058" y="1493180"/>
                <a:ext cx="517429" cy="1058599"/>
              </a:xfrm>
              <a:custGeom>
                <a:avLst/>
                <a:gdLst/>
                <a:ahLst/>
                <a:cxnLst>
                  <a:cxn ang="0">
                    <a:pos x="wd2" y="hd2"/>
                  </a:cxn>
                  <a:cxn ang="5400000">
                    <a:pos x="wd2" y="hd2"/>
                  </a:cxn>
                  <a:cxn ang="10800000">
                    <a:pos x="wd2" y="hd2"/>
                  </a:cxn>
                  <a:cxn ang="16200000">
                    <a:pos x="wd2" y="hd2"/>
                  </a:cxn>
                </a:cxnLst>
                <a:rect l="0" t="0" r="r" b="b"/>
                <a:pathLst>
                  <a:path w="21331" h="21600" extrusionOk="0">
                    <a:moveTo>
                      <a:pt x="394" y="0"/>
                    </a:moveTo>
                    <a:cubicBezTo>
                      <a:pt x="26" y="898"/>
                      <a:pt x="-269" y="1841"/>
                      <a:pt x="394" y="3997"/>
                    </a:cubicBezTo>
                    <a:cubicBezTo>
                      <a:pt x="1058" y="6152"/>
                      <a:pt x="3564" y="10778"/>
                      <a:pt x="4228" y="13068"/>
                    </a:cubicBezTo>
                    <a:cubicBezTo>
                      <a:pt x="4891" y="15358"/>
                      <a:pt x="3048" y="16301"/>
                      <a:pt x="4228" y="17738"/>
                    </a:cubicBezTo>
                    <a:cubicBezTo>
                      <a:pt x="5407" y="19175"/>
                      <a:pt x="8504" y="20971"/>
                      <a:pt x="11379" y="21600"/>
                    </a:cubicBezTo>
                    <a:lnTo>
                      <a:pt x="21331" y="21600"/>
                    </a:lnTo>
                    <a:lnTo>
                      <a:pt x="21331" y="0"/>
                    </a:lnTo>
                    <a:lnTo>
                      <a:pt x="394" y="0"/>
                    </a:lnTo>
                    <a:close/>
                  </a:path>
                </a:pathLst>
              </a:custGeom>
              <a:solidFill>
                <a:srgbClr val="969696"/>
              </a:solidFill>
              <a:ln w="12700" cap="flat">
                <a:solidFill>
                  <a:srgbClr val="969696"/>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899" name="矩形"/>
              <p:cNvSpPr/>
              <p:nvPr/>
            </p:nvSpPr>
            <p:spPr>
              <a:xfrm>
                <a:off x="3627486" y="1658470"/>
                <a:ext cx="548809" cy="741019"/>
              </a:xfrm>
              <a:prstGeom prst="rect">
                <a:avLst/>
              </a:prstGeom>
              <a:gradFill flip="none" rotWithShape="1">
                <a:gsLst>
                  <a:gs pos="0">
                    <a:srgbClr val="602000"/>
                  </a:gs>
                  <a:gs pos="50000">
                    <a:srgbClr val="CC6600"/>
                  </a:gs>
                  <a:gs pos="100000">
                    <a:srgbClr val="602000"/>
                  </a:gs>
                </a:gsLst>
                <a:lin ang="16200000" scaled="0"/>
              </a:grad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900" name="矩形"/>
              <p:cNvSpPr/>
              <p:nvPr/>
            </p:nvSpPr>
            <p:spPr>
              <a:xfrm>
                <a:off x="1047897" y="3199937"/>
                <a:ext cx="195048" cy="878452"/>
              </a:xfrm>
              <a:prstGeom prst="rect">
                <a:avLst/>
              </a:prstGeom>
              <a:solidFill>
                <a:srgbClr val="009999"/>
              </a:solid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901" name="矩形"/>
              <p:cNvSpPr/>
              <p:nvPr/>
            </p:nvSpPr>
            <p:spPr>
              <a:xfrm>
                <a:off x="1242944" y="3335512"/>
                <a:ext cx="910219" cy="590587"/>
              </a:xfrm>
              <a:prstGeom prst="rect">
                <a:avLst/>
              </a:prstGeom>
              <a:solidFill>
                <a:srgbClr val="006666"/>
              </a:solid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902" name="矩形"/>
              <p:cNvSpPr/>
              <p:nvPr/>
            </p:nvSpPr>
            <p:spPr>
              <a:xfrm>
                <a:off x="1503006" y="3255653"/>
                <a:ext cx="212258" cy="741019"/>
              </a:xfrm>
              <a:prstGeom prst="rect">
                <a:avLst/>
              </a:prstGeom>
              <a:gradFill flip="none" rotWithShape="1">
                <a:gsLst>
                  <a:gs pos="0">
                    <a:srgbClr val="602000"/>
                  </a:gs>
                  <a:gs pos="50000">
                    <a:srgbClr val="CC6600"/>
                  </a:gs>
                  <a:gs pos="100000">
                    <a:srgbClr val="602000"/>
                  </a:gs>
                </a:gsLst>
                <a:lin ang="16200000" scaled="0"/>
              </a:grad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903" name="线条"/>
              <p:cNvSpPr/>
              <p:nvPr/>
            </p:nvSpPr>
            <p:spPr>
              <a:xfrm>
                <a:off x="1242944" y="3406085"/>
                <a:ext cx="156803" cy="410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69" y="12077"/>
                    </a:lnTo>
                    <a:lnTo>
                      <a:pt x="21600" y="21600"/>
                    </a:lnTo>
                    <a:lnTo>
                      <a:pt x="8690" y="21600"/>
                    </a:lnTo>
                    <a:lnTo>
                      <a:pt x="8690" y="15677"/>
                    </a:lnTo>
                    <a:lnTo>
                      <a:pt x="0" y="9058"/>
                    </a:ln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904" name="矩形"/>
              <p:cNvSpPr/>
              <p:nvPr/>
            </p:nvSpPr>
            <p:spPr>
              <a:xfrm>
                <a:off x="2149338" y="3428372"/>
                <a:ext cx="128120" cy="410439"/>
              </a:xfrm>
              <a:prstGeom prst="rect">
                <a:avLst/>
              </a:prstGeom>
              <a:solidFill>
                <a:srgbClr val="993300"/>
              </a:solid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905" name="矩形"/>
              <p:cNvSpPr/>
              <p:nvPr/>
            </p:nvSpPr>
            <p:spPr>
              <a:xfrm>
                <a:off x="2277457" y="3335512"/>
                <a:ext cx="126207" cy="590587"/>
              </a:xfrm>
              <a:prstGeom prst="rect">
                <a:avLst/>
              </a:prstGeom>
              <a:solidFill>
                <a:srgbClr val="009999"/>
              </a:solidFill>
              <a:ln w="12700" cap="flat">
                <a:solidFill>
                  <a:srgbClr val="000000"/>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grpSp>
            <p:nvGrpSpPr>
              <p:cNvPr id="1912" name="成组"/>
              <p:cNvGrpSpPr/>
              <p:nvPr/>
            </p:nvGrpSpPr>
            <p:grpSpPr>
              <a:xfrm>
                <a:off x="2403663" y="1931477"/>
                <a:ext cx="3946829" cy="1769902"/>
                <a:chOff x="0" y="0"/>
                <a:chExt cx="3946827" cy="1769901"/>
              </a:xfrm>
            </p:grpSpPr>
            <p:sp>
              <p:nvSpPr>
                <p:cNvPr id="1906" name="线条"/>
                <p:cNvSpPr/>
                <p:nvPr/>
              </p:nvSpPr>
              <p:spPr>
                <a:xfrm>
                  <a:off x="1794500" y="0"/>
                  <a:ext cx="2030667" cy="729947"/>
                </a:xfrm>
                <a:custGeom>
                  <a:avLst/>
                  <a:gdLst/>
                  <a:ahLst/>
                  <a:cxnLst>
                    <a:cxn ang="0">
                      <a:pos x="wd2" y="hd2"/>
                    </a:cxn>
                    <a:cxn ang="5400000">
                      <a:pos x="wd2" y="hd2"/>
                    </a:cxn>
                    <a:cxn ang="10800000">
                      <a:pos x="wd2" y="hd2"/>
                    </a:cxn>
                    <a:cxn ang="16200000">
                      <a:pos x="wd2" y="hd2"/>
                    </a:cxn>
                  </a:cxnLst>
                  <a:rect l="0" t="0" r="r" b="b"/>
                  <a:pathLst>
                    <a:path w="21355" h="21600" extrusionOk="0">
                      <a:moveTo>
                        <a:pt x="0" y="0"/>
                      </a:moveTo>
                      <a:lnTo>
                        <a:pt x="18157" y="0"/>
                      </a:lnTo>
                      <a:cubicBezTo>
                        <a:pt x="21600" y="2017"/>
                        <a:pt x="20829" y="8523"/>
                        <a:pt x="21355" y="12101"/>
                      </a:cubicBezTo>
                      <a:lnTo>
                        <a:pt x="21355" y="21600"/>
                      </a:lnTo>
                      <a:lnTo>
                        <a:pt x="19681" y="21600"/>
                      </a:lnTo>
                      <a:lnTo>
                        <a:pt x="19549" y="9824"/>
                      </a:lnTo>
                      <a:cubicBezTo>
                        <a:pt x="18815" y="7157"/>
                        <a:pt x="18495" y="6376"/>
                        <a:pt x="15240" y="5725"/>
                      </a:cubicBezTo>
                      <a:lnTo>
                        <a:pt x="0" y="5725"/>
                      </a:lnTo>
                    </a:path>
                  </a:pathLst>
                </a:custGeom>
                <a:noFill/>
                <a:ln w="12700" cap="flat">
                  <a:solidFill>
                    <a:srgbClr val="FF66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907" name="轮廓式菱形"/>
                <p:cNvSpPr/>
                <p:nvPr/>
              </p:nvSpPr>
              <p:spPr>
                <a:xfrm>
                  <a:off x="1794500" y="0"/>
                  <a:ext cx="597571" cy="1648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810" y="21600"/>
                      </a:lnTo>
                      <a:lnTo>
                        <a:pt x="21600" y="0"/>
                      </a:lnTo>
                      <a:lnTo>
                        <a:pt x="0" y="0"/>
                      </a:lnTo>
                      <a:close/>
                    </a:path>
                  </a:pathLst>
                </a:custGeom>
                <a:blipFill rotWithShape="1">
                  <a:blip r:embed="rId5"/>
                  <a:srcRect/>
                  <a:tile tx="0" ty="0" sx="100000" sy="100000" flip="none" algn="tl"/>
                </a:blipFill>
                <a:ln w="12700" cap="flat">
                  <a:solidFill>
                    <a:srgbClr val="333399"/>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908" name="线条"/>
                <p:cNvSpPr/>
                <p:nvPr/>
              </p:nvSpPr>
              <p:spPr>
                <a:xfrm>
                  <a:off x="0" y="1039954"/>
                  <a:ext cx="3866317" cy="729948"/>
                </a:xfrm>
                <a:custGeom>
                  <a:avLst/>
                  <a:gdLst/>
                  <a:ahLst/>
                  <a:cxnLst>
                    <a:cxn ang="0">
                      <a:pos x="wd2" y="hd2"/>
                    </a:cxn>
                    <a:cxn ang="5400000">
                      <a:pos x="wd2" y="hd2"/>
                    </a:cxn>
                    <a:cxn ang="10800000">
                      <a:pos x="wd2" y="hd2"/>
                    </a:cxn>
                    <a:cxn ang="16200000">
                      <a:pos x="wd2" y="hd2"/>
                    </a:cxn>
                  </a:cxnLst>
                  <a:rect l="0" t="0" r="r" b="b"/>
                  <a:pathLst>
                    <a:path w="21353" h="21600" extrusionOk="0">
                      <a:moveTo>
                        <a:pt x="0" y="21600"/>
                      </a:moveTo>
                      <a:lnTo>
                        <a:pt x="18161" y="21600"/>
                      </a:lnTo>
                      <a:cubicBezTo>
                        <a:pt x="21600" y="19583"/>
                        <a:pt x="20829" y="13077"/>
                        <a:pt x="21353" y="9499"/>
                      </a:cubicBezTo>
                      <a:lnTo>
                        <a:pt x="21353" y="0"/>
                      </a:lnTo>
                      <a:lnTo>
                        <a:pt x="20286" y="65"/>
                      </a:lnTo>
                      <a:lnTo>
                        <a:pt x="20286" y="9824"/>
                      </a:lnTo>
                      <a:cubicBezTo>
                        <a:pt x="19782" y="12427"/>
                        <a:pt x="20651" y="14573"/>
                        <a:pt x="17272" y="15549"/>
                      </a:cubicBezTo>
                      <a:lnTo>
                        <a:pt x="0" y="15875"/>
                      </a:lnTo>
                    </a:path>
                  </a:pathLst>
                </a:custGeom>
                <a:noFill/>
                <a:ln w="12700" cap="flat">
                  <a:solidFill>
                    <a:srgbClr val="FF6600"/>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909" name="轮廓式菱形"/>
                <p:cNvSpPr/>
                <p:nvPr/>
              </p:nvSpPr>
              <p:spPr>
                <a:xfrm>
                  <a:off x="1789" y="1594010"/>
                  <a:ext cx="597571" cy="1648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810" y="21600"/>
                      </a:lnTo>
                      <a:lnTo>
                        <a:pt x="21600" y="0"/>
                      </a:lnTo>
                      <a:lnTo>
                        <a:pt x="0" y="0"/>
                      </a:lnTo>
                      <a:close/>
                    </a:path>
                  </a:pathLst>
                </a:custGeom>
                <a:blipFill rotWithShape="1">
                  <a:blip r:embed="rId5"/>
                  <a:srcRect/>
                  <a:tile tx="0" ty="0" sx="100000" sy="100000" flip="none" algn="tl"/>
                </a:blipFill>
                <a:ln w="12700" cap="flat">
                  <a:solidFill>
                    <a:srgbClr val="333399"/>
                  </a:solidFill>
                  <a:prstDash val="solid"/>
                  <a:round/>
                </a:ln>
                <a:effectLst/>
              </p:spPr>
              <p:txBody>
                <a:bodyPr wrap="square" lIns="65023" tIns="65023" rIns="65023" bIns="65023" numCol="1" anchor="t">
                  <a:noAutofit/>
                </a:bodyPr>
                <a:lstStyle/>
                <a:p>
                  <a:pPr algn="l" defTabSz="1300480">
                    <a:defRPr sz="3800" b="0">
                      <a:latin typeface="黑体"/>
                      <a:ea typeface="黑体"/>
                      <a:cs typeface="黑体"/>
                      <a:sym typeface="黑体"/>
                    </a:defRPr>
                  </a:pPr>
                  <a:endParaRPr/>
                </a:p>
              </p:txBody>
            </p:sp>
            <p:sp>
              <p:nvSpPr>
                <p:cNvPr id="1910" name="线条"/>
                <p:cNvSpPr/>
                <p:nvPr/>
              </p:nvSpPr>
              <p:spPr>
                <a:xfrm>
                  <a:off x="3562163" y="729946"/>
                  <a:ext cx="348882" cy="1"/>
                </a:xfrm>
                <a:prstGeom prst="line">
                  <a:avLst/>
                </a:prstGeom>
                <a:noFill/>
                <a:ln w="12700" cap="flat">
                  <a:solidFill>
                    <a:srgbClr val="FF66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911" name="线条"/>
                <p:cNvSpPr/>
                <p:nvPr/>
              </p:nvSpPr>
              <p:spPr>
                <a:xfrm>
                  <a:off x="3597946" y="1039954"/>
                  <a:ext cx="348882" cy="1"/>
                </a:xfrm>
                <a:prstGeom prst="line">
                  <a:avLst/>
                </a:prstGeom>
                <a:noFill/>
                <a:ln w="12700" cap="flat">
                  <a:solidFill>
                    <a:srgbClr val="FF66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sp>
            <p:nvSpPr>
              <p:cNvPr id="1913" name="1"/>
              <p:cNvSpPr txBox="1"/>
              <p:nvPr/>
            </p:nvSpPr>
            <p:spPr>
              <a:xfrm>
                <a:off x="260062" y="39000"/>
                <a:ext cx="399655" cy="4642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a:solidFill>
                      <a:srgbClr val="00FF00"/>
                    </a:solidFill>
                    <a:latin typeface="Times New Roman"/>
                    <a:ea typeface="Times New Roman"/>
                    <a:cs typeface="Times New Roman"/>
                    <a:sym typeface="Times New Roman"/>
                  </a:defRPr>
                </a:lvl1pPr>
              </a:lstStyle>
              <a:p>
                <a:r>
                  <a:t>1</a:t>
                </a:r>
              </a:p>
            </p:txBody>
          </p:sp>
          <p:sp>
            <p:nvSpPr>
              <p:cNvPr id="1914" name="2"/>
              <p:cNvSpPr txBox="1"/>
              <p:nvPr/>
            </p:nvSpPr>
            <p:spPr>
              <a:xfrm>
                <a:off x="1323258" y="0"/>
                <a:ext cx="399655" cy="4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a:solidFill>
                      <a:srgbClr val="00FF00"/>
                    </a:solidFill>
                    <a:latin typeface="Times New Roman"/>
                    <a:ea typeface="Times New Roman"/>
                    <a:cs typeface="Times New Roman"/>
                    <a:sym typeface="Times New Roman"/>
                  </a:defRPr>
                </a:lvl1pPr>
              </a:lstStyle>
              <a:p>
                <a:r>
                  <a:t>2</a:t>
                </a:r>
              </a:p>
            </p:txBody>
          </p:sp>
          <p:sp>
            <p:nvSpPr>
              <p:cNvPr id="1915" name="3"/>
              <p:cNvSpPr txBox="1"/>
              <p:nvPr/>
            </p:nvSpPr>
            <p:spPr>
              <a:xfrm>
                <a:off x="2185670" y="163432"/>
                <a:ext cx="397743" cy="4642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a:solidFill>
                      <a:srgbClr val="00FF00"/>
                    </a:solidFill>
                    <a:latin typeface="Times New Roman"/>
                    <a:ea typeface="Times New Roman"/>
                    <a:cs typeface="Times New Roman"/>
                    <a:sym typeface="Times New Roman"/>
                  </a:defRPr>
                </a:lvl1pPr>
              </a:lstStyle>
              <a:p>
                <a:r>
                  <a:t>3</a:t>
                </a:r>
              </a:p>
            </p:txBody>
          </p:sp>
          <p:sp>
            <p:nvSpPr>
              <p:cNvPr id="1916" name="4"/>
              <p:cNvSpPr txBox="1"/>
              <p:nvPr/>
            </p:nvSpPr>
            <p:spPr>
              <a:xfrm>
                <a:off x="3057643" y="70573"/>
                <a:ext cx="399656" cy="4642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a:solidFill>
                      <a:srgbClr val="00FF00"/>
                    </a:solidFill>
                    <a:latin typeface="Times New Roman"/>
                    <a:ea typeface="Times New Roman"/>
                    <a:cs typeface="Times New Roman"/>
                    <a:sym typeface="Times New Roman"/>
                  </a:defRPr>
                </a:lvl1pPr>
              </a:lstStyle>
              <a:p>
                <a:r>
                  <a:t>4</a:t>
                </a:r>
              </a:p>
            </p:txBody>
          </p:sp>
          <p:sp>
            <p:nvSpPr>
              <p:cNvPr id="1917" name="5"/>
              <p:cNvSpPr txBox="1"/>
              <p:nvPr/>
            </p:nvSpPr>
            <p:spPr>
              <a:xfrm>
                <a:off x="3925792" y="3898240"/>
                <a:ext cx="399656" cy="4642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a:solidFill>
                      <a:srgbClr val="00FF00"/>
                    </a:solidFill>
                    <a:latin typeface="Times New Roman"/>
                    <a:ea typeface="Times New Roman"/>
                    <a:cs typeface="Times New Roman"/>
                    <a:sym typeface="Times New Roman"/>
                  </a:defRPr>
                </a:lvl1pPr>
              </a:lstStyle>
              <a:p>
                <a:r>
                  <a:t>5</a:t>
                </a:r>
              </a:p>
            </p:txBody>
          </p:sp>
          <p:sp>
            <p:nvSpPr>
              <p:cNvPr id="1918" name="6"/>
              <p:cNvSpPr txBox="1"/>
              <p:nvPr/>
            </p:nvSpPr>
            <p:spPr>
              <a:xfrm>
                <a:off x="2208617" y="4031958"/>
                <a:ext cx="399655" cy="4642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just" defTabSz="1300480">
                  <a:defRPr sz="3400">
                    <a:solidFill>
                      <a:srgbClr val="00FF00"/>
                    </a:solidFill>
                    <a:latin typeface="Times New Roman"/>
                    <a:ea typeface="Times New Roman"/>
                    <a:cs typeface="Times New Roman"/>
                    <a:sym typeface="Times New Roman"/>
                  </a:defRPr>
                </a:lvl1pPr>
              </a:lstStyle>
              <a:p>
                <a:r>
                  <a:t>6</a:t>
                </a:r>
              </a:p>
            </p:txBody>
          </p:sp>
          <p:sp>
            <p:nvSpPr>
              <p:cNvPr id="1919" name="线条"/>
              <p:cNvSpPr/>
              <p:nvPr/>
            </p:nvSpPr>
            <p:spPr>
              <a:xfrm>
                <a:off x="1902661" y="3816524"/>
                <a:ext cx="265800" cy="328723"/>
              </a:xfrm>
              <a:prstGeom prst="line">
                <a:avLst/>
              </a:prstGeom>
              <a:noFill/>
              <a:ln w="25400" cap="flat">
                <a:solidFill>
                  <a:srgbClr val="FFFFFF"/>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920" name="线条"/>
              <p:cNvSpPr/>
              <p:nvPr/>
            </p:nvSpPr>
            <p:spPr>
              <a:xfrm>
                <a:off x="3606451" y="3621519"/>
                <a:ext cx="296396" cy="356582"/>
              </a:xfrm>
              <a:prstGeom prst="line">
                <a:avLst/>
              </a:prstGeom>
              <a:noFill/>
              <a:ln w="25400" cap="flat">
                <a:solidFill>
                  <a:srgbClr val="FFFFFF"/>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nvGrpSpPr>
              <p:cNvPr id="1924" name="成组"/>
              <p:cNvGrpSpPr/>
              <p:nvPr/>
            </p:nvGrpSpPr>
            <p:grpSpPr>
              <a:xfrm>
                <a:off x="158714" y="1015882"/>
                <a:ext cx="252414" cy="884023"/>
                <a:chOff x="0" y="0"/>
                <a:chExt cx="252413" cy="884022"/>
              </a:xfrm>
            </p:grpSpPr>
            <p:sp>
              <p:nvSpPr>
                <p:cNvPr id="1921" name="矩形"/>
                <p:cNvSpPr/>
                <p:nvPr/>
              </p:nvSpPr>
              <p:spPr>
                <a:xfrm>
                  <a:off x="0" y="0"/>
                  <a:ext cx="252414" cy="884023"/>
                </a:xfrm>
                <a:prstGeom prst="rect">
                  <a:avLst/>
                </a:prstGeom>
                <a:solidFill>
                  <a:srgbClr val="FFCF01"/>
                </a:solidFill>
                <a:ln w="38100" cap="flat">
                  <a:solidFill>
                    <a:srgbClr val="00E4A8"/>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922" name="线条"/>
                <p:cNvSpPr/>
                <p:nvPr/>
              </p:nvSpPr>
              <p:spPr>
                <a:xfrm flipH="1">
                  <a:off x="0" y="0"/>
                  <a:ext cx="252414" cy="884023"/>
                </a:xfrm>
                <a:prstGeom prst="line">
                  <a:avLst/>
                </a:prstGeom>
                <a:noFill/>
                <a:ln w="38100" cap="flat">
                  <a:solidFill>
                    <a:srgbClr val="8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923" name="线条"/>
                <p:cNvSpPr/>
                <p:nvPr/>
              </p:nvSpPr>
              <p:spPr>
                <a:xfrm>
                  <a:off x="8790" y="0"/>
                  <a:ext cx="232950" cy="884023"/>
                </a:xfrm>
                <a:prstGeom prst="line">
                  <a:avLst/>
                </a:prstGeom>
                <a:noFill/>
                <a:ln w="38100" cap="flat">
                  <a:solidFill>
                    <a:srgbClr val="8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grpSp>
            <p:nvGrpSpPr>
              <p:cNvPr id="1928" name="成组"/>
              <p:cNvGrpSpPr/>
              <p:nvPr/>
            </p:nvGrpSpPr>
            <p:grpSpPr>
              <a:xfrm>
                <a:off x="160626" y="2152482"/>
                <a:ext cx="252415" cy="884023"/>
                <a:chOff x="0" y="0"/>
                <a:chExt cx="252413" cy="884022"/>
              </a:xfrm>
            </p:grpSpPr>
            <p:sp>
              <p:nvSpPr>
                <p:cNvPr id="1925" name="矩形"/>
                <p:cNvSpPr/>
                <p:nvPr/>
              </p:nvSpPr>
              <p:spPr>
                <a:xfrm>
                  <a:off x="0" y="0"/>
                  <a:ext cx="252414" cy="884023"/>
                </a:xfrm>
                <a:prstGeom prst="rect">
                  <a:avLst/>
                </a:prstGeom>
                <a:solidFill>
                  <a:srgbClr val="FFCF01"/>
                </a:solidFill>
                <a:ln w="38100" cap="flat">
                  <a:solidFill>
                    <a:srgbClr val="00E4A8"/>
                  </a:solidFill>
                  <a:prstDash val="solid"/>
                  <a:round/>
                </a:ln>
                <a:effectLst/>
              </p:spPr>
              <p:txBody>
                <a:bodyPr wrap="square" lIns="65023" tIns="65023" rIns="65023" bIns="65023" numCol="1" anchor="t">
                  <a:noAutofit/>
                </a:bodyPr>
                <a:lstStyle/>
                <a:p>
                  <a:pPr algn="l" defTabSz="1300480">
                    <a:defRPr b="0">
                      <a:latin typeface="Tahoma"/>
                      <a:ea typeface="Tahoma"/>
                      <a:cs typeface="Tahoma"/>
                      <a:sym typeface="Tahoma"/>
                    </a:defRPr>
                  </a:pPr>
                  <a:endParaRPr/>
                </a:p>
              </p:txBody>
            </p:sp>
            <p:sp>
              <p:nvSpPr>
                <p:cNvPr id="1926" name="线条"/>
                <p:cNvSpPr/>
                <p:nvPr/>
              </p:nvSpPr>
              <p:spPr>
                <a:xfrm flipH="1">
                  <a:off x="0" y="0"/>
                  <a:ext cx="252414" cy="884023"/>
                </a:xfrm>
                <a:prstGeom prst="line">
                  <a:avLst/>
                </a:prstGeom>
                <a:noFill/>
                <a:ln w="38100" cap="flat">
                  <a:solidFill>
                    <a:srgbClr val="8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927" name="线条"/>
                <p:cNvSpPr/>
                <p:nvPr/>
              </p:nvSpPr>
              <p:spPr>
                <a:xfrm>
                  <a:off x="8790" y="0"/>
                  <a:ext cx="232950" cy="884023"/>
                </a:xfrm>
                <a:prstGeom prst="line">
                  <a:avLst/>
                </a:prstGeom>
                <a:noFill/>
                <a:ln w="38100" cap="flat">
                  <a:solidFill>
                    <a:srgbClr val="800000"/>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sp>
            <p:nvSpPr>
              <p:cNvPr id="1929" name="线条"/>
              <p:cNvSpPr/>
              <p:nvPr/>
            </p:nvSpPr>
            <p:spPr>
              <a:xfrm flipH="1">
                <a:off x="290657" y="523727"/>
                <a:ext cx="55456" cy="638874"/>
              </a:xfrm>
              <a:prstGeom prst="line">
                <a:avLst/>
              </a:prstGeom>
              <a:noFill/>
              <a:ln w="25400" cap="flat">
                <a:solidFill>
                  <a:srgbClr val="FFFFFF"/>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930" name="线条"/>
              <p:cNvSpPr/>
              <p:nvPr/>
            </p:nvSpPr>
            <p:spPr>
              <a:xfrm flipH="1">
                <a:off x="1242944" y="440153"/>
                <a:ext cx="143418" cy="722448"/>
              </a:xfrm>
              <a:prstGeom prst="line">
                <a:avLst/>
              </a:prstGeom>
              <a:noFill/>
              <a:ln w="25400" cap="flat">
                <a:solidFill>
                  <a:srgbClr val="FFFFFF"/>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931" name="线条"/>
              <p:cNvSpPr/>
              <p:nvPr/>
            </p:nvSpPr>
            <p:spPr>
              <a:xfrm flipH="1">
                <a:off x="2218178" y="607300"/>
                <a:ext cx="36333" cy="1051171"/>
              </a:xfrm>
              <a:prstGeom prst="line">
                <a:avLst/>
              </a:prstGeom>
              <a:noFill/>
              <a:ln w="25400" cap="flat">
                <a:solidFill>
                  <a:srgbClr val="FFFFFF"/>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sp>
            <p:nvSpPr>
              <p:cNvPr id="1932" name="线条"/>
              <p:cNvSpPr/>
              <p:nvPr/>
            </p:nvSpPr>
            <p:spPr>
              <a:xfrm flipH="1">
                <a:off x="3002189" y="523727"/>
                <a:ext cx="120471" cy="638874"/>
              </a:xfrm>
              <a:prstGeom prst="line">
                <a:avLst/>
              </a:prstGeom>
              <a:noFill/>
              <a:ln w="25400" cap="flat">
                <a:solidFill>
                  <a:srgbClr val="FFFFFF"/>
                </a:solidFill>
                <a:prstDash val="solid"/>
                <a:round/>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grpSp>
        <p:sp>
          <p:nvSpPr>
            <p:cNvPr id="1934" name="1 线圈 2 框架 3 衬套…"/>
            <p:cNvSpPr txBox="1"/>
            <p:nvPr/>
          </p:nvSpPr>
          <p:spPr>
            <a:xfrm>
              <a:off x="6734654" y="1935262"/>
              <a:ext cx="4118484" cy="1219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defTabSz="1300480">
                <a:defRPr sz="3400">
                  <a:solidFill>
                    <a:srgbClr val="00FF00"/>
                  </a:solidFill>
                  <a:latin typeface="华文中宋"/>
                  <a:ea typeface="华文中宋"/>
                  <a:cs typeface="华文中宋"/>
                  <a:sym typeface="华文中宋"/>
                </a:defRPr>
              </a:pPr>
              <a:r>
                <a:t>1 线圈 2 框架 3 衬套</a:t>
              </a:r>
            </a:p>
            <a:p>
              <a:pPr defTabSz="1300480">
                <a:defRPr sz="3400">
                  <a:solidFill>
                    <a:srgbClr val="00FF00"/>
                  </a:solidFill>
                  <a:latin typeface="华文中宋"/>
                  <a:ea typeface="华文中宋"/>
                  <a:cs typeface="华文中宋"/>
                  <a:sym typeface="华文中宋"/>
                </a:defRPr>
              </a:pPr>
              <a:r>
                <a:t>4 支架 5 电缆 6 插头</a:t>
              </a:r>
            </a:p>
          </p:txBody>
        </p:sp>
      </p:grpSp>
      <p:sp>
        <p:nvSpPr>
          <p:cNvPr id="1936" name="高频反射式涡流传感器"/>
          <p:cNvSpPr txBox="1"/>
          <p:nvPr/>
        </p:nvSpPr>
        <p:spPr>
          <a:xfrm>
            <a:off x="6434666" y="5122897"/>
            <a:ext cx="3359574" cy="549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b="0">
                <a:solidFill>
                  <a:srgbClr val="CCECFF"/>
                </a:solidFill>
                <a:effectLst>
                  <a:outerShdw blurRad="12700" dist="25400" dir="2700000" rotWithShape="0">
                    <a:srgbClr val="000000"/>
                  </a:outerShdw>
                </a:effectLst>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高频反射式涡流传感器</a:t>
            </a:r>
          </a:p>
        </p:txBody>
      </p:sp>
      <p:sp>
        <p:nvSpPr>
          <p:cNvPr id="1937" name="高频反射式电涡流传感器"/>
          <p:cNvSpPr txBox="1"/>
          <p:nvPr/>
        </p:nvSpPr>
        <p:spPr>
          <a:xfrm>
            <a:off x="4229542" y="1311845"/>
            <a:ext cx="6016979" cy="638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2800">
                <a:solidFill>
                  <a:schemeClr val="accent5">
                    <a:lumOff val="-29866"/>
                  </a:schemeClr>
                </a:solidFill>
                <a:effectLst>
                  <a:outerShdw blurRad="12700" dist="25400" dir="2700000" rotWithShape="0">
                    <a:srgbClr val="FFFFFF"/>
                  </a:outerShdw>
                </a:effectLst>
                <a:latin typeface="宋体"/>
                <a:ea typeface="宋体"/>
                <a:cs typeface="宋体"/>
                <a:sym typeface="宋体"/>
              </a:defRPr>
            </a:lvl1pPr>
          </a:lstStyle>
          <a:p>
            <a:pPr>
              <a:defRPr>
                <a:latin typeface="Tahoma"/>
                <a:ea typeface="Tahoma"/>
                <a:cs typeface="Tahoma"/>
                <a:sym typeface="Tahoma"/>
              </a:defRPr>
            </a:pPr>
            <a:r>
              <a:rPr>
                <a:latin typeface="宋体"/>
                <a:ea typeface="宋体"/>
                <a:cs typeface="宋体"/>
                <a:sym typeface="宋体"/>
              </a:rPr>
              <a:t>高频反射式电涡流传感器</a:t>
            </a:r>
          </a:p>
        </p:txBody>
      </p:sp>
      <p:sp>
        <p:nvSpPr>
          <p:cNvPr id="1938" name="高频(&gt;1MHz)激励电流产生的高频磁场作用于金属板的表面，在金属板表面将形成涡电流。与此同时，该涡流产生的交变磁场又反作用于线圈，引起线圈自感L或阻抗ZL的变化。若只改变距离δ而保持其它参数不变，则可将位移的变化转换为线圈自感的变化，通过测量电路转换为电压输出。…"/>
          <p:cNvSpPr txBox="1"/>
          <p:nvPr/>
        </p:nvSpPr>
        <p:spPr>
          <a:xfrm>
            <a:off x="679040" y="2066342"/>
            <a:ext cx="11829600" cy="2728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spcBef>
                <a:spcPts val="600"/>
              </a:spcBef>
              <a:defRPr sz="2800" b="0">
                <a:latin typeface="Songti SC Regular"/>
                <a:ea typeface="Songti SC Regular"/>
                <a:cs typeface="Songti SC Regular"/>
                <a:sym typeface="Songti SC Regular"/>
              </a:defRPr>
            </a:pPr>
            <a:r>
              <a:rPr dirty="0"/>
              <a:t>      </a:t>
            </a:r>
            <a:r>
              <a:rPr dirty="0" err="1"/>
              <a:t>高频</a:t>
            </a:r>
            <a:r>
              <a:rPr dirty="0"/>
              <a:t>(&gt;</a:t>
            </a:r>
            <a:r>
              <a:rPr dirty="0" err="1"/>
              <a:t>1MHz</a:t>
            </a:r>
            <a:r>
              <a:rPr dirty="0"/>
              <a:t>)激励电流产生的高频磁场作用于金属板的表面，在金属板表面将形成涡电流。与此同时，该涡流产生的交变磁场又反作用于线圈，引起线圈自感L或阻抗ZL的变化。若只改变距离δ而保持其它参数不变，则可将位移的变化转换为线圈自感的变化，通过测量电路转换为电压输出。</a:t>
            </a:r>
          </a:p>
          <a:p>
            <a:pPr algn="just">
              <a:lnSpc>
                <a:spcPct val="110000"/>
              </a:lnSpc>
              <a:spcBef>
                <a:spcPts val="600"/>
              </a:spcBef>
              <a:defRPr sz="2800" b="0">
                <a:latin typeface="Songti SC Regular"/>
                <a:ea typeface="Songti SC Regular"/>
                <a:cs typeface="Songti SC Regular"/>
                <a:sym typeface="Songti SC Regular"/>
              </a:defRPr>
            </a:pPr>
            <a:r>
              <a:rPr dirty="0"/>
              <a:t>        </a:t>
            </a:r>
            <a:r>
              <a:rPr dirty="0" err="1" smtClean="0"/>
              <a:t>高频反射式涡流传感器多用于位移</a:t>
            </a:r>
            <a:r>
              <a:rPr lang="zh-CN" altLang="en-US" dirty="0" smtClean="0"/>
              <a:t>测量</a:t>
            </a:r>
            <a:r>
              <a:rPr dirty="0" smtClean="0"/>
              <a:t>。</a:t>
            </a:r>
            <a:endParaRPr dirty="0"/>
          </a:p>
        </p:txBody>
      </p:sp>
      <p:sp>
        <p:nvSpPr>
          <p:cNvPr id="1939"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81</a:t>
            </a:fld>
            <a:endParaRPr lang="zh-CN" altLang="en-US"/>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1" name="低频透射式电涡流传感器"/>
          <p:cNvSpPr txBox="1"/>
          <p:nvPr/>
        </p:nvSpPr>
        <p:spPr>
          <a:xfrm>
            <a:off x="4213401" y="1383275"/>
            <a:ext cx="6016979" cy="638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l" defTabSz="1300480">
              <a:defRPr sz="2800">
                <a:solidFill>
                  <a:schemeClr val="accent5">
                    <a:lumOff val="-29866"/>
                  </a:schemeClr>
                </a:solidFill>
                <a:effectLst>
                  <a:outerShdw blurRad="12700" dist="25400" dir="2700000" rotWithShape="0">
                    <a:srgbClr val="FFFFFF"/>
                  </a:outerShdw>
                </a:effectLst>
              </a:defRPr>
            </a:lvl1pPr>
          </a:lstStyle>
          <a:p>
            <a:r>
              <a:t>低频透射式电涡流传感器</a:t>
            </a:r>
          </a:p>
        </p:txBody>
      </p:sp>
      <p:sp>
        <p:nvSpPr>
          <p:cNvPr id="1942" name="当低频(音频范围)电压u1加到线圈L1的两端后，所产生磁力线的一部分透过金属板,使线圈L2产生感应电动势u2。但由于涡流消耗部分磁场能量，使感应电动势u2减少，当金属板越厚时，损耗的能量越大，输出电动势u2越小。即u2随材料厚度h的增加按负指数规律减少,因此，若金属板材料的性质一定，则利用u2的变化即可测厚度。"/>
          <p:cNvSpPr txBox="1"/>
          <p:nvPr/>
        </p:nvSpPr>
        <p:spPr>
          <a:xfrm>
            <a:off x="6671616" y="2471064"/>
            <a:ext cx="6130805" cy="5108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just" defTabSz="1300480">
              <a:lnSpc>
                <a:spcPct val="110000"/>
              </a:lnSpc>
              <a:spcBef>
                <a:spcPts val="600"/>
              </a:spcBef>
              <a:defRPr sz="2800" b="0">
                <a:latin typeface="微软雅黑"/>
                <a:ea typeface="微软雅黑"/>
                <a:cs typeface="微软雅黑"/>
                <a:sym typeface="微软雅黑"/>
              </a:defRPr>
            </a:pPr>
            <a:r>
              <a:t>当低频(音频范围)电压u</a:t>
            </a:r>
            <a:r>
              <a:rPr baseline="-5999"/>
              <a:t>1</a:t>
            </a:r>
            <a:r>
              <a:t>加到线圈L</a:t>
            </a:r>
            <a:r>
              <a:rPr baseline="-5999"/>
              <a:t>1</a:t>
            </a:r>
            <a:r>
              <a:t>的两端后，所产生磁力线的一部分透过金属板,使线圈L</a:t>
            </a:r>
            <a:r>
              <a:rPr baseline="-5999"/>
              <a:t>2</a:t>
            </a:r>
            <a:r>
              <a:t>产生感应电动势u</a:t>
            </a:r>
            <a:r>
              <a:rPr baseline="-5999"/>
              <a:t>2</a:t>
            </a:r>
            <a:r>
              <a:t>。但由于涡流消耗部分磁场能量，使感应电动势u</a:t>
            </a:r>
            <a:r>
              <a:rPr baseline="-5999"/>
              <a:t>2</a:t>
            </a:r>
            <a:r>
              <a:t>减少，当金属板越厚时，损耗的能量越大，输出电动势u</a:t>
            </a:r>
            <a:r>
              <a:rPr baseline="-5999"/>
              <a:t>2</a:t>
            </a:r>
            <a:r>
              <a:t>越小。即u</a:t>
            </a:r>
            <a:r>
              <a:rPr baseline="-5999"/>
              <a:t>2</a:t>
            </a:r>
            <a:r>
              <a:t>随材料厚度h的增加按负指数规律减少,因此，若金属板材料的性质一定，则利用u</a:t>
            </a:r>
            <a:r>
              <a:rPr baseline="-5999"/>
              <a:t>2</a:t>
            </a:r>
            <a:r>
              <a:t>的变化即可测厚度。</a:t>
            </a:r>
          </a:p>
        </p:txBody>
      </p:sp>
      <p:grpSp>
        <p:nvGrpSpPr>
          <p:cNvPr id="1949" name="成组"/>
          <p:cNvGrpSpPr/>
          <p:nvPr/>
        </p:nvGrpSpPr>
        <p:grpSpPr>
          <a:xfrm>
            <a:off x="678940" y="2419208"/>
            <a:ext cx="5937957" cy="4915184"/>
            <a:chOff x="0" y="0"/>
            <a:chExt cx="5937955" cy="4915182"/>
          </a:xfrm>
        </p:grpSpPr>
        <p:pic>
          <p:nvPicPr>
            <p:cNvPr id="1943" name="http://202.114.4.28/jpkc/gccsjs/956_web_course_lab/lesson/c3/c3_3_2_fig2.gif" descr="http://202.114.4.28/jpkc/gccsjs/956_web_course_lab/lesson/c3/c3_3_2_fig2.gif"/>
            <p:cNvPicPr>
              <a:picLocks noChangeAspect="1"/>
            </p:cNvPicPr>
            <p:nvPr/>
          </p:nvPicPr>
          <p:blipFill>
            <a:blip r:embed="rId2">
              <a:extLst/>
            </a:blip>
            <a:stretch>
              <a:fillRect/>
            </a:stretch>
          </p:blipFill>
          <p:spPr>
            <a:xfrm>
              <a:off x="0" y="0"/>
              <a:ext cx="5937956" cy="4915183"/>
            </a:xfrm>
            <a:prstGeom prst="rect">
              <a:avLst/>
            </a:prstGeom>
            <a:ln w="12700" cap="flat">
              <a:noFill/>
              <a:miter lim="400000"/>
            </a:ln>
            <a:effectLst/>
          </p:spPr>
        </p:pic>
        <p:sp>
          <p:nvSpPr>
            <p:cNvPr id="1944" name="L1"/>
            <p:cNvSpPr txBox="1"/>
            <p:nvPr/>
          </p:nvSpPr>
          <p:spPr>
            <a:xfrm>
              <a:off x="2238108" y="707813"/>
              <a:ext cx="664789" cy="650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numCol="1" anchor="t">
              <a:spAutoFit/>
            </a:bodyPr>
            <a:lstStyle>
              <a:lvl1pPr algn="l" defTabSz="1300480">
                <a:defRPr sz="3400">
                  <a:latin typeface="Tahoma"/>
                  <a:ea typeface="Tahoma"/>
                  <a:cs typeface="Tahoma"/>
                  <a:sym typeface="Tahoma"/>
                </a:defRPr>
              </a:lvl1pPr>
            </a:lstStyle>
            <a:p>
              <a:r>
                <a:t>L1</a:t>
              </a:r>
            </a:p>
          </p:txBody>
        </p:sp>
        <p:sp>
          <p:nvSpPr>
            <p:cNvPr id="1945" name="L2"/>
            <p:cNvSpPr txBox="1"/>
            <p:nvPr/>
          </p:nvSpPr>
          <p:spPr>
            <a:xfrm>
              <a:off x="2238108" y="3763276"/>
              <a:ext cx="664789" cy="650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numCol="1" anchor="t">
              <a:spAutoFit/>
            </a:bodyPr>
            <a:lstStyle>
              <a:lvl1pPr algn="l" defTabSz="1300480">
                <a:defRPr sz="3400">
                  <a:latin typeface="Tahoma"/>
                  <a:ea typeface="Tahoma"/>
                  <a:cs typeface="Tahoma"/>
                  <a:sym typeface="Tahoma"/>
                </a:defRPr>
              </a:lvl1pPr>
            </a:lstStyle>
            <a:p>
              <a:r>
                <a:t>L2</a:t>
              </a:r>
            </a:p>
          </p:txBody>
        </p:sp>
        <p:sp>
          <p:nvSpPr>
            <p:cNvPr id="1946" name="u2"/>
            <p:cNvSpPr txBox="1"/>
            <p:nvPr/>
          </p:nvSpPr>
          <p:spPr>
            <a:xfrm>
              <a:off x="2621930" y="165241"/>
              <a:ext cx="694095" cy="650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numCol="1" anchor="t">
              <a:spAutoFit/>
            </a:bodyPr>
            <a:lstStyle>
              <a:lvl1pPr algn="l" defTabSz="1300480">
                <a:defRPr sz="3400">
                  <a:effectLst>
                    <a:outerShdw blurRad="12700" dist="25400" dir="2700000" rotWithShape="0">
                      <a:srgbClr val="FFFFFF"/>
                    </a:outerShdw>
                  </a:effectLst>
                  <a:latin typeface="Tahoma"/>
                  <a:ea typeface="Tahoma"/>
                  <a:cs typeface="Tahoma"/>
                  <a:sym typeface="Tahoma"/>
                </a:defRPr>
              </a:lvl1pPr>
            </a:lstStyle>
            <a:p>
              <a:r>
                <a:t>u2</a:t>
              </a:r>
            </a:p>
          </p:txBody>
        </p:sp>
        <p:sp>
          <p:nvSpPr>
            <p:cNvPr id="1947" name="u2"/>
            <p:cNvSpPr txBox="1"/>
            <p:nvPr/>
          </p:nvSpPr>
          <p:spPr>
            <a:xfrm>
              <a:off x="618274" y="3575191"/>
              <a:ext cx="694095" cy="650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numCol="1" anchor="t">
              <a:spAutoFit/>
            </a:bodyPr>
            <a:lstStyle>
              <a:lvl1pPr algn="l" defTabSz="1300480">
                <a:defRPr sz="3400">
                  <a:effectLst>
                    <a:outerShdw blurRad="12700" dist="25400" dir="2700000" rotWithShape="0">
                      <a:srgbClr val="FFFFFF"/>
                    </a:outerShdw>
                  </a:effectLst>
                  <a:latin typeface="Tahoma"/>
                  <a:ea typeface="Tahoma"/>
                  <a:cs typeface="Tahoma"/>
                  <a:sym typeface="Tahoma"/>
                </a:defRPr>
              </a:lvl1pPr>
            </a:lstStyle>
            <a:p>
              <a:r>
                <a:t>u2</a:t>
              </a:r>
            </a:p>
          </p:txBody>
        </p:sp>
        <p:sp>
          <p:nvSpPr>
            <p:cNvPr id="1948" name="u1"/>
            <p:cNvSpPr txBox="1"/>
            <p:nvPr/>
          </p:nvSpPr>
          <p:spPr>
            <a:xfrm>
              <a:off x="497361" y="716844"/>
              <a:ext cx="694096" cy="650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numCol="1" anchor="t">
              <a:spAutoFit/>
            </a:bodyPr>
            <a:lstStyle>
              <a:lvl1pPr algn="l" defTabSz="1300480">
                <a:defRPr sz="3400">
                  <a:effectLst>
                    <a:outerShdw blurRad="12700" dist="25400" dir="2700000" rotWithShape="0">
                      <a:srgbClr val="FFFFFF"/>
                    </a:outerShdw>
                  </a:effectLst>
                  <a:latin typeface="Tahoma"/>
                  <a:ea typeface="Tahoma"/>
                  <a:cs typeface="Tahoma"/>
                  <a:sym typeface="Tahoma"/>
                </a:defRPr>
              </a:lvl1pPr>
            </a:lstStyle>
            <a:p>
              <a:r>
                <a:t>u1</a:t>
              </a:r>
            </a:p>
          </p:txBody>
        </p:sp>
      </p:grpSp>
      <p:sp>
        <p:nvSpPr>
          <p:cNvPr id="1950"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82</a:t>
            </a:fld>
            <a:endParaRPr lang="zh-CN" altLang="en-US"/>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测位移…"/>
          <p:cNvSpPr txBox="1"/>
          <p:nvPr/>
        </p:nvSpPr>
        <p:spPr>
          <a:xfrm>
            <a:off x="2857522" y="3321049"/>
            <a:ext cx="2387601" cy="311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44500" indent="-444500" algn="l">
              <a:spcBef>
                <a:spcPts val="300"/>
              </a:spcBef>
              <a:buClr>
                <a:schemeClr val="accent3">
                  <a:hueOff val="-274225"/>
                  <a:satOff val="26768"/>
                  <a:lumOff val="11368"/>
                </a:schemeClr>
              </a:buClr>
              <a:buSzPct val="75000"/>
              <a:buChar char="★"/>
              <a:defRPr sz="3200" b="0"/>
            </a:pPr>
            <a:r>
              <a:rPr>
                <a:latin typeface="宋体"/>
                <a:ea typeface="宋体"/>
                <a:cs typeface="宋体"/>
                <a:sym typeface="宋体"/>
              </a:rPr>
              <a:t>测位移</a:t>
            </a:r>
          </a:p>
          <a:p>
            <a:pPr marL="444500" indent="-444500" algn="l">
              <a:spcBef>
                <a:spcPts val="300"/>
              </a:spcBef>
              <a:buClr>
                <a:schemeClr val="accent3">
                  <a:hueOff val="-274225"/>
                  <a:satOff val="26768"/>
                  <a:lumOff val="11368"/>
                </a:schemeClr>
              </a:buClr>
              <a:buSzPct val="75000"/>
              <a:buChar char="★"/>
              <a:defRPr sz="3200" b="0"/>
            </a:pPr>
            <a:r>
              <a:rPr>
                <a:latin typeface="宋体"/>
                <a:ea typeface="宋体"/>
                <a:cs typeface="宋体"/>
                <a:sym typeface="宋体"/>
              </a:rPr>
              <a:t>测厚度</a:t>
            </a:r>
          </a:p>
          <a:p>
            <a:pPr marL="444500" indent="-444500" algn="l">
              <a:spcBef>
                <a:spcPts val="300"/>
              </a:spcBef>
              <a:buClr>
                <a:schemeClr val="accent3">
                  <a:hueOff val="-274225"/>
                  <a:satOff val="26768"/>
                  <a:lumOff val="11368"/>
                </a:schemeClr>
              </a:buClr>
              <a:buSzPct val="75000"/>
              <a:buChar char="★"/>
              <a:defRPr sz="3200" b="0"/>
            </a:pPr>
            <a:r>
              <a:rPr>
                <a:latin typeface="宋体"/>
                <a:ea typeface="宋体"/>
                <a:cs typeface="宋体"/>
                <a:sym typeface="宋体"/>
              </a:rPr>
              <a:t>测温度</a:t>
            </a:r>
          </a:p>
          <a:p>
            <a:pPr marL="444500" indent="-444500" algn="l">
              <a:spcBef>
                <a:spcPts val="300"/>
              </a:spcBef>
              <a:buClr>
                <a:schemeClr val="accent3">
                  <a:hueOff val="-274225"/>
                  <a:satOff val="26768"/>
                  <a:lumOff val="11368"/>
                </a:schemeClr>
              </a:buClr>
              <a:buSzPct val="75000"/>
              <a:buChar char="★"/>
              <a:defRPr sz="3200" b="0"/>
            </a:pPr>
            <a:r>
              <a:rPr>
                <a:latin typeface="宋体"/>
                <a:ea typeface="宋体"/>
                <a:cs typeface="宋体"/>
                <a:sym typeface="宋体"/>
              </a:rPr>
              <a:t>生产计件 </a:t>
            </a:r>
          </a:p>
          <a:p>
            <a:pPr marL="444500" indent="-444500" algn="l">
              <a:spcBef>
                <a:spcPts val="300"/>
              </a:spcBef>
              <a:buClr>
                <a:schemeClr val="accent3">
                  <a:hueOff val="-274225"/>
                  <a:satOff val="26768"/>
                  <a:lumOff val="11368"/>
                </a:schemeClr>
              </a:buClr>
              <a:buSzPct val="75000"/>
              <a:buChar char="★"/>
              <a:defRPr sz="3200" b="0"/>
            </a:pPr>
            <a:r>
              <a:rPr>
                <a:latin typeface="宋体"/>
                <a:ea typeface="宋体"/>
                <a:cs typeface="宋体"/>
                <a:sym typeface="宋体"/>
              </a:rPr>
              <a:t>金属探测</a:t>
            </a:r>
          </a:p>
        </p:txBody>
      </p:sp>
      <p:sp>
        <p:nvSpPr>
          <p:cNvPr id="1953" name="四.电涡流式传感器的应用"/>
          <p:cNvSpPr txBox="1"/>
          <p:nvPr/>
        </p:nvSpPr>
        <p:spPr>
          <a:xfrm>
            <a:off x="1520688" y="2055364"/>
            <a:ext cx="482461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4200"/>
              </a:spcBef>
              <a:defRPr sz="3200">
                <a:solidFill>
                  <a:srgbClr val="993300"/>
                </a:solidFill>
                <a:latin typeface="楷体_GB2312"/>
                <a:ea typeface="楷体_GB2312"/>
                <a:cs typeface="楷体_GB2312"/>
                <a:sym typeface="楷体_GB2312"/>
              </a:defRPr>
            </a:pPr>
            <a:r>
              <a:t>四.电涡流式传感器的应用</a:t>
            </a:r>
            <a:r>
              <a:rPr b="0">
                <a:solidFill>
                  <a:srgbClr val="000000"/>
                </a:solidFill>
                <a:latin typeface="Tahoma"/>
                <a:ea typeface="Tahoma"/>
                <a:cs typeface="Tahoma"/>
                <a:sym typeface="Tahoma"/>
              </a:rPr>
              <a:t> </a:t>
            </a:r>
          </a:p>
        </p:txBody>
      </p:sp>
      <p:sp>
        <p:nvSpPr>
          <p:cNvPr id="1954"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83</a:t>
            </a:fld>
            <a:endParaRPr lang="zh-CN" altLang="en-US"/>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2" name="image.png" descr="image.png"/>
          <p:cNvPicPr>
            <a:picLocks noChangeAspect="1"/>
          </p:cNvPicPr>
          <p:nvPr/>
        </p:nvPicPr>
        <p:blipFill rotWithShape="1">
          <a:blip r:embed="rId2">
            <a:extLst/>
          </a:blip>
          <a:srcRect t="14546" b="16351"/>
          <a:stretch/>
        </p:blipFill>
        <p:spPr>
          <a:xfrm>
            <a:off x="409722" y="1128431"/>
            <a:ext cx="12087078" cy="5340691"/>
          </a:xfrm>
          <a:prstGeom prst="rect">
            <a:avLst/>
          </a:prstGeom>
          <a:ln w="12700">
            <a:miter lim="400000"/>
          </a:ln>
        </p:spPr>
      </p:pic>
      <p:sp>
        <p:nvSpPr>
          <p:cNvPr id="1963"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84</a:t>
            </a:fld>
            <a:endParaRPr lang="zh-CN" altLang="en-US"/>
          </a:p>
        </p:txBody>
      </p:sp>
      <p:sp>
        <p:nvSpPr>
          <p:cNvPr id="3" name="矩形 2"/>
          <p:cNvSpPr/>
          <p:nvPr/>
        </p:nvSpPr>
        <p:spPr>
          <a:xfrm>
            <a:off x="914400" y="6873200"/>
            <a:ext cx="11582400" cy="1772793"/>
          </a:xfrm>
          <a:prstGeom prst="rect">
            <a:avLst/>
          </a:prstGeom>
        </p:spPr>
        <p:txBody>
          <a:bodyPr wrap="square">
            <a:spAutoFit/>
          </a:bodyPr>
          <a:lstStyle/>
          <a:p>
            <a:pPr algn="just" defTabSz="1300480">
              <a:lnSpc>
                <a:spcPct val="130000"/>
              </a:lnSpc>
              <a:spcBef>
                <a:spcPts val="1000"/>
              </a:spcBef>
              <a:defRPr sz="2800" b="0">
                <a:latin typeface="Tahoma"/>
                <a:ea typeface="Tahoma"/>
                <a:cs typeface="Tahoma"/>
                <a:sym typeface="Tahoma"/>
              </a:defRPr>
            </a:pPr>
            <a:r>
              <a:rPr lang="zh-CN" altLang="en-US" dirty="0" smtClean="0">
                <a:latin typeface="黑体"/>
                <a:ea typeface="黑体"/>
                <a:cs typeface="黑体"/>
                <a:sym typeface="黑体"/>
              </a:rPr>
              <a:t>    为</a:t>
            </a:r>
            <a:r>
              <a:rPr lang="zh-CN" altLang="en-US" dirty="0">
                <a:latin typeface="黑体"/>
                <a:ea typeface="黑体"/>
                <a:cs typeface="黑体"/>
                <a:sym typeface="黑体"/>
              </a:rPr>
              <a:t>用电涡流式传感器构成的液位监控系统。如图所示，通过浮子</a:t>
            </a:r>
            <a:r>
              <a:rPr lang="en-US" altLang="zh-CN" dirty="0"/>
              <a:t>3</a:t>
            </a:r>
            <a:r>
              <a:rPr lang="zh-CN" altLang="en-US" dirty="0">
                <a:latin typeface="黑体"/>
                <a:ea typeface="黑体"/>
                <a:cs typeface="黑体"/>
                <a:sym typeface="黑体"/>
              </a:rPr>
              <a:t>与杠杆带动涡流板</a:t>
            </a:r>
            <a:r>
              <a:rPr lang="en-US" altLang="zh-CN" dirty="0"/>
              <a:t>1</a:t>
            </a:r>
            <a:r>
              <a:rPr lang="zh-CN" altLang="en-US" dirty="0">
                <a:latin typeface="黑体"/>
                <a:ea typeface="黑体"/>
                <a:cs typeface="黑体"/>
                <a:sym typeface="黑体"/>
              </a:rPr>
              <a:t>上下位移，由电涡流式传感器</a:t>
            </a:r>
            <a:r>
              <a:rPr lang="en-US" altLang="zh-CN" dirty="0"/>
              <a:t>2</a:t>
            </a:r>
            <a:r>
              <a:rPr lang="zh-CN" altLang="en-US" dirty="0">
                <a:latin typeface="黑体"/>
                <a:ea typeface="黑体"/>
                <a:cs typeface="黑体"/>
                <a:sym typeface="黑体"/>
              </a:rPr>
              <a:t>发出信号控制电动泵的开启而使液位保持一定。</a:t>
            </a:r>
            <a:endParaRPr lang="zh-CN" altLang="en-US" dirty="0">
              <a:latin typeface="黑体"/>
              <a:ea typeface="黑体"/>
              <a:cs typeface="黑体"/>
              <a:sym typeface="黑体"/>
            </a:endParaRP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7" name="成组"/>
          <p:cNvGrpSpPr/>
          <p:nvPr/>
        </p:nvGrpSpPr>
        <p:grpSpPr>
          <a:xfrm>
            <a:off x="347509" y="1454669"/>
            <a:ext cx="6151504" cy="4542515"/>
            <a:chOff x="0" y="0"/>
            <a:chExt cx="6151503" cy="4542514"/>
          </a:xfrm>
        </p:grpSpPr>
        <p:pic>
          <p:nvPicPr>
            <p:cNvPr id="1965" name="image009" descr="image009"/>
            <p:cNvPicPr>
              <a:picLocks noChangeAspect="1"/>
            </p:cNvPicPr>
            <p:nvPr/>
          </p:nvPicPr>
          <p:blipFill>
            <a:blip r:embed="rId2">
              <a:extLst/>
            </a:blip>
            <a:stretch>
              <a:fillRect/>
            </a:stretch>
          </p:blipFill>
          <p:spPr>
            <a:xfrm>
              <a:off x="0" y="0"/>
              <a:ext cx="6151504" cy="4071093"/>
            </a:xfrm>
            <a:prstGeom prst="rect">
              <a:avLst/>
            </a:prstGeom>
            <a:ln w="12700" cap="flat">
              <a:noFill/>
              <a:miter lim="400000"/>
            </a:ln>
            <a:effectLst/>
          </p:spPr>
        </p:pic>
        <p:sp>
          <p:nvSpPr>
            <p:cNvPr id="1966" name="测金属板厚度示意图"/>
            <p:cNvSpPr txBox="1"/>
            <p:nvPr/>
          </p:nvSpPr>
          <p:spPr>
            <a:xfrm>
              <a:off x="1082099" y="4034984"/>
              <a:ext cx="2667234" cy="5075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noAutofit/>
            </a:bodyPr>
            <a:lstStyle>
              <a:lvl1pPr marL="487680" indent="-487680" algn="just" defTabSz="1300480">
                <a:lnSpc>
                  <a:spcPct val="130000"/>
                </a:lnSpc>
                <a:spcBef>
                  <a:spcPts val="600"/>
                </a:spcBef>
                <a:defRPr b="0">
                  <a:latin typeface="黑体"/>
                  <a:ea typeface="黑体"/>
                  <a:cs typeface="黑体"/>
                  <a:sym typeface="黑体"/>
                </a:defRPr>
              </a:lvl1pPr>
            </a:lstStyle>
            <a:p>
              <a:pPr>
                <a:defRPr>
                  <a:latin typeface="宋体"/>
                  <a:ea typeface="宋体"/>
                  <a:cs typeface="宋体"/>
                  <a:sym typeface="宋体"/>
                </a:defRPr>
              </a:pPr>
              <a:r>
                <a:rPr>
                  <a:latin typeface="黑体"/>
                  <a:ea typeface="黑体"/>
                  <a:cs typeface="黑体"/>
                  <a:sym typeface="黑体"/>
                </a:rPr>
                <a:t>测金属板厚度示意图</a:t>
              </a:r>
            </a:p>
          </p:txBody>
        </p:sp>
      </p:grpSp>
      <p:sp>
        <p:nvSpPr>
          <p:cNvPr id="1968" name="板厚d＝D－(x+x2)。工作时，两个传感器分别测得x和x2。板厚不变时，(x+x2)为常值；板厚改变时，代表板厚偏差的(x+x2)所反映的输出电压发生变化。测量不同厚度的板材时，可通过调节距离D来改变板厚设定值，并使偏差指示为零。这时，被测板厚即板厚设定值与偏差指示值的代数和。"/>
          <p:cNvSpPr txBox="1"/>
          <p:nvPr/>
        </p:nvSpPr>
        <p:spPr>
          <a:xfrm>
            <a:off x="6669143" y="1280873"/>
            <a:ext cx="5606577" cy="63360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lgn="l" defTabSz="1300480">
              <a:lnSpc>
                <a:spcPct val="120000"/>
              </a:lnSpc>
              <a:defRPr sz="2800" b="0">
                <a:latin typeface="微软雅黑"/>
                <a:ea typeface="微软雅黑"/>
                <a:cs typeface="微软雅黑"/>
                <a:sym typeface="微软雅黑"/>
              </a:defRPr>
            </a:pPr>
            <a:r>
              <a:rPr lang="zh-CN" altLang="en-US" dirty="0" smtClean="0"/>
              <a:t>高频反射式传感器也可以用于厚度测量。</a:t>
            </a:r>
            <a:endParaRPr lang="en-US" altLang="zh-CN" dirty="0" smtClean="0"/>
          </a:p>
          <a:p>
            <a:pPr algn="l" defTabSz="1300480">
              <a:lnSpc>
                <a:spcPct val="120000"/>
              </a:lnSpc>
              <a:defRPr sz="2800" b="0">
                <a:latin typeface="微软雅黑"/>
                <a:ea typeface="微软雅黑"/>
                <a:cs typeface="微软雅黑"/>
                <a:sym typeface="微软雅黑"/>
              </a:defRPr>
            </a:pPr>
            <a:endParaRPr lang="en-US" dirty="0" smtClean="0"/>
          </a:p>
          <a:p>
            <a:pPr algn="l" defTabSz="1300480">
              <a:lnSpc>
                <a:spcPct val="120000"/>
              </a:lnSpc>
              <a:defRPr sz="2800" b="0">
                <a:latin typeface="微软雅黑"/>
                <a:ea typeface="微软雅黑"/>
                <a:cs typeface="微软雅黑"/>
                <a:sym typeface="微软雅黑"/>
              </a:defRPr>
            </a:pPr>
            <a:r>
              <a:rPr dirty="0" err="1" smtClean="0"/>
              <a:t>板厚</a:t>
            </a:r>
            <a:r>
              <a:rPr dirty="0" err="1"/>
              <a:t>d＝D</a:t>
            </a:r>
            <a:r>
              <a:rPr dirty="0"/>
              <a:t>－(</a:t>
            </a:r>
            <a:r>
              <a:rPr dirty="0" err="1" smtClean="0"/>
              <a:t>x</a:t>
            </a:r>
            <a:r>
              <a:rPr lang="en-US" baseline="-25000" dirty="0" err="1" smtClean="0"/>
              <a:t>1</a:t>
            </a:r>
            <a:r>
              <a:rPr dirty="0" err="1" smtClean="0"/>
              <a:t>+x</a:t>
            </a:r>
            <a:r>
              <a:rPr baseline="-23142" dirty="0" err="1" smtClean="0"/>
              <a:t>2</a:t>
            </a:r>
            <a:r>
              <a:rPr dirty="0"/>
              <a:t>)。</a:t>
            </a:r>
            <a:r>
              <a:rPr dirty="0" err="1"/>
              <a:t>工作时，两个传感器分别测得x和x</a:t>
            </a:r>
            <a:r>
              <a:rPr baseline="-5999" dirty="0" err="1"/>
              <a:t>2</a:t>
            </a:r>
            <a:r>
              <a:rPr dirty="0" err="1"/>
              <a:t>。板厚不变时</a:t>
            </a:r>
            <a:r>
              <a:rPr dirty="0"/>
              <a:t>，(</a:t>
            </a:r>
            <a:r>
              <a:rPr dirty="0" smtClean="0"/>
              <a:t>x</a:t>
            </a:r>
            <a:r>
              <a:rPr lang="en-US" altLang="zh-CN" baseline="-25000" dirty="0"/>
              <a:t> 1 </a:t>
            </a:r>
            <a:r>
              <a:rPr dirty="0" smtClean="0"/>
              <a:t>+</a:t>
            </a:r>
            <a:r>
              <a:rPr dirty="0" err="1"/>
              <a:t>x</a:t>
            </a:r>
            <a:r>
              <a:rPr baseline="-23142" dirty="0" err="1"/>
              <a:t>2</a:t>
            </a:r>
            <a:r>
              <a:rPr dirty="0"/>
              <a:t>)</a:t>
            </a:r>
            <a:r>
              <a:rPr dirty="0" err="1"/>
              <a:t>为常值；板厚改变时，代表板厚偏差的</a:t>
            </a:r>
            <a:r>
              <a:rPr dirty="0"/>
              <a:t>(</a:t>
            </a:r>
            <a:r>
              <a:rPr dirty="0" smtClean="0"/>
              <a:t>x</a:t>
            </a:r>
            <a:r>
              <a:rPr lang="en-US" altLang="zh-CN" baseline="-25000" dirty="0"/>
              <a:t> 1 </a:t>
            </a:r>
            <a:r>
              <a:rPr dirty="0" smtClean="0"/>
              <a:t>+</a:t>
            </a:r>
            <a:r>
              <a:rPr dirty="0" err="1"/>
              <a:t>x</a:t>
            </a:r>
            <a:r>
              <a:rPr baseline="-23142" dirty="0" err="1"/>
              <a:t>2</a:t>
            </a:r>
            <a:r>
              <a:rPr dirty="0"/>
              <a:t>)所反映的输出电压发生变化。测量不同厚度的板材时，可通过调节距离D来改变板厚设定值，并使偏差指示为零。这时，被测板厚即板厚设定值与偏差指示值的代数和。</a:t>
            </a:r>
          </a:p>
        </p:txBody>
      </p:sp>
      <p:sp>
        <p:nvSpPr>
          <p:cNvPr id="1969"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85</a:t>
            </a:fld>
            <a:endParaRPr lang="zh-CN" altLang="en-US"/>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电涡流传感器测位移，由于测量范围宽、反应速度快、可实现非接触测量，常用于在线检测。"/>
          <p:cNvSpPr txBox="1"/>
          <p:nvPr/>
        </p:nvSpPr>
        <p:spPr>
          <a:xfrm>
            <a:off x="1080668" y="3071190"/>
            <a:ext cx="11047832" cy="1079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a:spAutoFit/>
          </a:bodyPr>
          <a:lstStyle>
            <a:lvl1pPr algn="l" defTabSz="1300480">
              <a:lnSpc>
                <a:spcPct val="110000"/>
              </a:lnSpc>
              <a:spcBef>
                <a:spcPts val="800"/>
              </a:spcBef>
              <a:defRPr sz="2800" b="0">
                <a:latin typeface="微软雅黑"/>
                <a:ea typeface="微软雅黑"/>
                <a:cs typeface="微软雅黑"/>
                <a:sym typeface="微软雅黑"/>
              </a:defRPr>
            </a:lvl1pPr>
          </a:lstStyle>
          <a:p>
            <a:r>
              <a:rPr dirty="0" err="1"/>
              <a:t>电涡流传感器测位移，由于测量范围宽、反应速度快、可实现非接触测量，常用于在线检测</a:t>
            </a:r>
            <a:r>
              <a:rPr dirty="0"/>
              <a:t>。</a:t>
            </a:r>
          </a:p>
        </p:txBody>
      </p:sp>
      <p:pic>
        <p:nvPicPr>
          <p:cNvPr id="1972" name="http://202.114.4.28/jpkc/gccsjs/956_web_course_lab/lesson/c3/c3_3_2_fig3.gif" descr="http://202.114.4.28/jpkc/gccsjs/956_web_course_lab/lesson/c3/c3_3_2_fig3.gif"/>
          <p:cNvPicPr>
            <a:picLocks noChangeAspect="1"/>
          </p:cNvPicPr>
          <p:nvPr/>
        </p:nvPicPr>
        <p:blipFill>
          <a:blip r:embed="rId2">
            <a:extLst/>
          </a:blip>
          <a:stretch>
            <a:fillRect/>
          </a:stretch>
        </p:blipFill>
        <p:spPr>
          <a:xfrm>
            <a:off x="1080667" y="4223468"/>
            <a:ext cx="11068005" cy="4387132"/>
          </a:xfrm>
          <a:prstGeom prst="rect">
            <a:avLst/>
          </a:prstGeom>
          <a:ln w="12700">
            <a:miter lim="400000"/>
          </a:ln>
        </p:spPr>
      </p:pic>
      <p:sp>
        <p:nvSpPr>
          <p:cNvPr id="1973" name="除上述非接触式测板厚外，利用电涡流式传感器还可制成金属镀层厚度测量仪、接触式金属或非金属板厚测量仪。"/>
          <p:cNvSpPr txBox="1"/>
          <p:nvPr/>
        </p:nvSpPr>
        <p:spPr>
          <a:xfrm>
            <a:off x="1080668" y="1816210"/>
            <a:ext cx="1135058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900"/>
              </a:spcBef>
              <a:defRPr sz="2800" b="0">
                <a:latin typeface="黑体"/>
                <a:ea typeface="黑体"/>
                <a:cs typeface="黑体"/>
                <a:sym typeface="黑体"/>
              </a:defRPr>
            </a:lvl1pPr>
          </a:lstStyle>
          <a:p>
            <a:pPr>
              <a:defRPr>
                <a:latin typeface="Helvetica"/>
                <a:ea typeface="Helvetica"/>
                <a:cs typeface="Helvetica"/>
                <a:sym typeface="Helvetica"/>
              </a:defRPr>
            </a:pPr>
            <a:r>
              <a:rPr>
                <a:latin typeface="黑体"/>
                <a:ea typeface="黑体"/>
                <a:cs typeface="黑体"/>
                <a:sym typeface="黑体"/>
              </a:rPr>
              <a:t>除上述非接触式测板厚外，利用电涡流式传感器还可制成金属镀层厚度测量仪、接触式金属或非金属板厚测量仪。</a:t>
            </a:r>
          </a:p>
        </p:txBody>
      </p:sp>
      <p:sp>
        <p:nvSpPr>
          <p:cNvPr id="1974"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86</a:t>
            </a:fld>
            <a:endParaRPr lang="zh-CN" altLang="en-US"/>
          </a:p>
        </p:txBody>
      </p:sp>
    </p:spTree>
  </p:cSld>
  <p:clrMapOvr>
    <a:masterClrMapping/>
  </p:clrMapOvr>
  <p:transition spd="med"/>
  <p:timing>
    <p:tnLst>
      <p:par>
        <p:cTn id="1" dur="indefinite" restart="never" fill="hold"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除此以外："/>
          <p:cNvSpPr txBox="1"/>
          <p:nvPr/>
        </p:nvSpPr>
        <p:spPr>
          <a:xfrm>
            <a:off x="962347" y="2384867"/>
            <a:ext cx="287092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900"/>
              </a:spcBef>
              <a:defRPr sz="3000" b="0">
                <a:latin typeface="黑体"/>
                <a:ea typeface="黑体"/>
                <a:cs typeface="黑体"/>
                <a:sym typeface="黑体"/>
              </a:defRPr>
            </a:lvl1pPr>
          </a:lstStyle>
          <a:p>
            <a:r>
              <a:t>除此以外：</a:t>
            </a:r>
          </a:p>
        </p:txBody>
      </p:sp>
      <p:sp>
        <p:nvSpPr>
          <p:cNvPr id="1977"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1978" name="利用多个传感器沿转轴轴向排布，可测得各测点转轴的瞬时振幅值，从而作出转轴振型图；…"/>
          <p:cNvSpPr txBox="1"/>
          <p:nvPr/>
        </p:nvSpPr>
        <p:spPr>
          <a:xfrm>
            <a:off x="1078030" y="3184003"/>
            <a:ext cx="11038610" cy="4021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228600" indent="-228600" algn="l">
              <a:spcBef>
                <a:spcPts val="900"/>
              </a:spcBef>
              <a:buSzPct val="80000"/>
              <a:buBlip>
                <a:blip r:embed="rId2"/>
              </a:buBlip>
              <a:defRPr sz="2800" b="0">
                <a:solidFill>
                  <a:srgbClr val="0000CC"/>
                </a:solidFill>
                <a:latin typeface="黑体"/>
                <a:ea typeface="黑体"/>
                <a:cs typeface="黑体"/>
                <a:sym typeface="黑体"/>
              </a:defRPr>
            </a:pPr>
            <a:r>
              <a:rPr dirty="0" err="1"/>
              <a:t>利用多个传感器沿转轴轴向排布，可测得各测点转轴的瞬时振幅值，从而作出转轴振型图</a:t>
            </a:r>
            <a:r>
              <a:rPr dirty="0"/>
              <a:t>；</a:t>
            </a:r>
          </a:p>
          <a:p>
            <a:pPr marL="228600" indent="-228600" algn="l">
              <a:spcBef>
                <a:spcPts val="900"/>
              </a:spcBef>
              <a:buSzPct val="80000"/>
              <a:buBlip>
                <a:blip r:embed="rId2"/>
              </a:buBlip>
              <a:defRPr sz="2800" b="0">
                <a:solidFill>
                  <a:srgbClr val="0000CC"/>
                </a:solidFill>
                <a:latin typeface="黑体"/>
                <a:ea typeface="黑体"/>
                <a:cs typeface="黑体"/>
                <a:sym typeface="黑体"/>
              </a:defRPr>
            </a:pPr>
            <a:r>
              <a:rPr dirty="0" err="1"/>
              <a:t>利用两个传感器沿转轴径向垂直安装，可测得转轴轴心轨迹</a:t>
            </a:r>
            <a:r>
              <a:rPr dirty="0"/>
              <a:t>；</a:t>
            </a:r>
          </a:p>
          <a:p>
            <a:pPr marL="228600" indent="-228600" algn="l">
              <a:spcBef>
                <a:spcPts val="900"/>
              </a:spcBef>
              <a:buSzPct val="80000"/>
              <a:buBlip>
                <a:blip r:embed="rId2"/>
              </a:buBlip>
              <a:defRPr sz="2800" b="0">
                <a:solidFill>
                  <a:srgbClr val="0000CC"/>
                </a:solidFill>
                <a:latin typeface="黑体"/>
                <a:ea typeface="黑体"/>
                <a:cs typeface="黑体"/>
                <a:sym typeface="黑体"/>
              </a:defRPr>
            </a:pPr>
            <a:r>
              <a:rPr dirty="0" err="1"/>
              <a:t>在被测金属旋转体上开槽或作成齿轮状，利用电涡流传感器可测出该旋转体的旋转频率或转速</a:t>
            </a:r>
            <a:endParaRPr dirty="0"/>
          </a:p>
          <a:p>
            <a:pPr marL="228600" indent="-228600" algn="l">
              <a:spcBef>
                <a:spcPts val="900"/>
              </a:spcBef>
              <a:buSzPct val="80000"/>
              <a:buBlip>
                <a:blip r:embed="rId2"/>
              </a:buBlip>
              <a:defRPr sz="2800" b="0">
                <a:solidFill>
                  <a:srgbClr val="0000CC"/>
                </a:solidFill>
                <a:latin typeface="黑体"/>
                <a:ea typeface="黑体"/>
                <a:cs typeface="黑体"/>
                <a:sym typeface="黑体"/>
              </a:defRPr>
            </a:pPr>
            <a:r>
              <a:rPr dirty="0" err="1"/>
              <a:t>电涡流传感器还可用作接近开关，金属零件计数，尺寸或表面粗糙度检测，等等</a:t>
            </a:r>
            <a:r>
              <a:rPr dirty="0"/>
              <a:t>。</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87</a:t>
            </a:fld>
            <a:endParaRPr lang="zh-CN" altLang="en-US"/>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标题"/>
          <p:cNvSpPr txBox="1">
            <a:spLocks noGrp="1"/>
          </p:cNvSpPr>
          <p:nvPr>
            <p:ph type="title"/>
          </p:nvPr>
        </p:nvSpPr>
        <p:spPr>
          <a:prstGeom prst="rect">
            <a:avLst/>
          </a:prstGeom>
        </p:spPr>
        <p:txBody>
          <a:bodyPr/>
          <a:lstStyle/>
          <a:p>
            <a:endParaRPr/>
          </a:p>
        </p:txBody>
      </p:sp>
      <p:sp>
        <p:nvSpPr>
          <p:cNvPr id="1981" name="矩形"/>
          <p:cNvSpPr/>
          <p:nvPr/>
        </p:nvSpPr>
        <p:spPr>
          <a:xfrm>
            <a:off x="10363200" y="9453316"/>
            <a:ext cx="2147147" cy="300285"/>
          </a:xfrm>
          <a:prstGeom prst="rect">
            <a:avLst/>
          </a:prstGeom>
          <a:solidFill>
            <a:srgbClr val="FFCF01"/>
          </a:solidFill>
          <a:ln w="12700">
            <a:miter lim="400000"/>
          </a:ln>
        </p:spPr>
        <p:txBody>
          <a:bodyPr lIns="65023" tIns="65023" rIns="65023" bIns="65023" anchor="ctr"/>
          <a:lstStyle/>
          <a:p>
            <a:pPr algn="l" defTabSz="1300480">
              <a:defRPr b="0">
                <a:latin typeface="Tahoma"/>
                <a:ea typeface="Tahoma"/>
                <a:cs typeface="Tahoma"/>
                <a:sym typeface="Tahoma"/>
              </a:defRPr>
            </a:pPr>
            <a:endParaRPr/>
          </a:p>
        </p:txBody>
      </p:sp>
      <p:pic>
        <p:nvPicPr>
          <p:cNvPr id="1982" name="image.png" descr="image.png"/>
          <p:cNvPicPr>
            <a:picLocks noChangeAspect="1"/>
          </p:cNvPicPr>
          <p:nvPr/>
        </p:nvPicPr>
        <p:blipFill>
          <a:blip r:embed="rId2">
            <a:extLst/>
          </a:blip>
          <a:stretch>
            <a:fillRect/>
          </a:stretch>
        </p:blipFill>
        <p:spPr>
          <a:xfrm>
            <a:off x="1753877" y="2047076"/>
            <a:ext cx="9497046" cy="6344555"/>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88</a:t>
            </a:fld>
            <a:endParaRPr lang="zh-CN" altLang="en-US"/>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4" name="标题"/>
          <p:cNvSpPr txBox="1">
            <a:spLocks noGrp="1"/>
          </p:cNvSpPr>
          <p:nvPr>
            <p:ph type="title"/>
          </p:nvPr>
        </p:nvSpPr>
        <p:spPr>
          <a:prstGeom prst="rect">
            <a:avLst/>
          </a:prstGeom>
        </p:spPr>
        <p:txBody>
          <a:bodyPr/>
          <a:lstStyle/>
          <a:p>
            <a:endParaRPr/>
          </a:p>
        </p:txBody>
      </p:sp>
      <p:sp>
        <p:nvSpPr>
          <p:cNvPr id="1985" name="矩形"/>
          <p:cNvSpPr/>
          <p:nvPr/>
        </p:nvSpPr>
        <p:spPr>
          <a:xfrm>
            <a:off x="-1" y="9351716"/>
            <a:ext cx="12365850" cy="401885"/>
          </a:xfrm>
          <a:prstGeom prst="rect">
            <a:avLst/>
          </a:prstGeom>
          <a:solidFill>
            <a:srgbClr val="CCECFF"/>
          </a:solidFill>
          <a:ln w="12700">
            <a:miter lim="400000"/>
          </a:ln>
        </p:spPr>
        <p:txBody>
          <a:bodyPr lIns="65023" tIns="65023" rIns="65023" bIns="65023" anchor="ctr"/>
          <a:lstStyle/>
          <a:p>
            <a:pPr algn="l" defTabSz="1300480">
              <a:defRPr b="0">
                <a:latin typeface="Tahoma"/>
                <a:ea typeface="Tahoma"/>
                <a:cs typeface="Tahoma"/>
                <a:sym typeface="Tahoma"/>
              </a:defRPr>
            </a:pPr>
            <a:endParaRPr/>
          </a:p>
        </p:txBody>
      </p:sp>
      <p:pic>
        <p:nvPicPr>
          <p:cNvPr id="1986" name="image.png" descr="image.png"/>
          <p:cNvPicPr>
            <a:picLocks noChangeAspect="1"/>
          </p:cNvPicPr>
          <p:nvPr/>
        </p:nvPicPr>
        <p:blipFill>
          <a:blip r:embed="rId2">
            <a:extLst/>
          </a:blip>
          <a:stretch>
            <a:fillRect/>
          </a:stretch>
        </p:blipFill>
        <p:spPr>
          <a:xfrm>
            <a:off x="1741885" y="1703821"/>
            <a:ext cx="9521030" cy="6929465"/>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89</a:t>
            </a:fld>
            <a:endParaRPr lang="zh-CN" altLang="en-US"/>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 name="image.pdf" descr="image.pdf"/>
          <p:cNvPicPr>
            <a:picLocks noChangeAspect="1"/>
          </p:cNvPicPr>
          <p:nvPr/>
        </p:nvPicPr>
        <p:blipFill>
          <a:blip r:embed="rId2">
            <a:extLst/>
          </a:blip>
          <a:stretch>
            <a:fillRect/>
          </a:stretch>
        </p:blipFill>
        <p:spPr>
          <a:xfrm>
            <a:off x="7159625" y="1921268"/>
            <a:ext cx="2681377" cy="726411"/>
          </a:xfrm>
          <a:prstGeom prst="rect">
            <a:avLst/>
          </a:prstGeom>
          <a:ln w="12700">
            <a:miter lim="400000"/>
          </a:ln>
        </p:spPr>
      </p:pic>
      <p:sp>
        <p:nvSpPr>
          <p:cNvPr id="515" name="若忽略磁路磁损，则磁路总磁阻为:"/>
          <p:cNvSpPr txBox="1"/>
          <p:nvPr/>
        </p:nvSpPr>
        <p:spPr>
          <a:xfrm>
            <a:off x="1296987" y="1942269"/>
            <a:ext cx="552617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914400">
              <a:spcBef>
                <a:spcPts val="600"/>
              </a:spcBef>
              <a:buClr>
                <a:srgbClr val="3333CC"/>
              </a:buClr>
              <a:buFont typeface="Wingdings"/>
              <a:defRPr sz="2800" b="0">
                <a:latin typeface="Songti SC Regular"/>
                <a:ea typeface="Songti SC Regular"/>
                <a:cs typeface="Songti SC Regular"/>
                <a:sym typeface="Songti SC Regular"/>
              </a:defRPr>
            </a:lvl1pPr>
          </a:lstStyle>
          <a:p>
            <a:r>
              <a:t>若忽略磁路磁损，则磁路总磁阻为:</a:t>
            </a:r>
          </a:p>
        </p:txBody>
      </p:sp>
      <p:pic>
        <p:nvPicPr>
          <p:cNvPr id="516" name="image.pdf" descr="image.pdf"/>
          <p:cNvPicPr>
            <a:picLocks noChangeAspect="1"/>
          </p:cNvPicPr>
          <p:nvPr/>
        </p:nvPicPr>
        <p:blipFill>
          <a:blip r:embed="rId3">
            <a:extLst/>
          </a:blip>
          <a:stretch>
            <a:fillRect/>
          </a:stretch>
        </p:blipFill>
        <p:spPr>
          <a:xfrm>
            <a:off x="4027487" y="2704433"/>
            <a:ext cx="2681377" cy="1039266"/>
          </a:xfrm>
          <a:prstGeom prst="rect">
            <a:avLst/>
          </a:prstGeom>
          <a:ln w="12700">
            <a:miter lim="400000"/>
          </a:ln>
        </p:spPr>
      </p:pic>
      <p:pic>
        <p:nvPicPr>
          <p:cNvPr id="517" name="image.pdf" descr="image.pdf"/>
          <p:cNvPicPr>
            <a:picLocks noChangeAspect="1"/>
          </p:cNvPicPr>
          <p:nvPr/>
        </p:nvPicPr>
        <p:blipFill>
          <a:blip r:embed="rId4">
            <a:extLst/>
          </a:blip>
          <a:stretch>
            <a:fillRect/>
          </a:stretch>
        </p:blipFill>
        <p:spPr>
          <a:xfrm>
            <a:off x="9485312" y="2729160"/>
            <a:ext cx="1603696" cy="1104506"/>
          </a:xfrm>
          <a:prstGeom prst="rect">
            <a:avLst/>
          </a:prstGeom>
          <a:ln w="12700">
            <a:miter lim="400000"/>
          </a:ln>
        </p:spPr>
      </p:pic>
      <p:sp>
        <p:nvSpPr>
          <p:cNvPr id="518" name="铁芯和衔铁磁阻:"/>
          <p:cNvSpPr txBox="1"/>
          <p:nvPr/>
        </p:nvSpPr>
        <p:spPr>
          <a:xfrm>
            <a:off x="1308010" y="2903910"/>
            <a:ext cx="268137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914400">
              <a:spcBef>
                <a:spcPts val="600"/>
              </a:spcBef>
              <a:buClr>
                <a:srgbClr val="3333CC"/>
              </a:buClr>
              <a:buFont typeface="Wingdings"/>
              <a:defRPr sz="2800" b="0">
                <a:latin typeface="Songti SC Regular"/>
                <a:ea typeface="Songti SC Regular"/>
                <a:cs typeface="Songti SC Regular"/>
                <a:sym typeface="Songti SC Regular"/>
              </a:defRPr>
            </a:lvl1pPr>
          </a:lstStyle>
          <a:p>
            <a:r>
              <a:t>铁芯和衔铁磁阻:</a:t>
            </a:r>
          </a:p>
        </p:txBody>
      </p:sp>
      <p:sp>
        <p:nvSpPr>
          <p:cNvPr id="519" name="空气气隙磁阻:"/>
          <p:cNvSpPr txBox="1"/>
          <p:nvPr/>
        </p:nvSpPr>
        <p:spPr>
          <a:xfrm>
            <a:off x="7102430" y="2903910"/>
            <a:ext cx="232577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914400">
              <a:spcBef>
                <a:spcPts val="600"/>
              </a:spcBef>
              <a:buClr>
                <a:srgbClr val="3333CC"/>
              </a:buClr>
              <a:buFont typeface="Wingdings"/>
              <a:defRPr sz="2800" b="0">
                <a:latin typeface="Songti SC Regular"/>
                <a:ea typeface="Songti SC Regular"/>
                <a:cs typeface="Songti SC Regular"/>
                <a:sym typeface="Songti SC Regular"/>
              </a:defRPr>
            </a:lvl1pPr>
          </a:lstStyle>
          <a:p>
            <a:r>
              <a:t>空气气隙磁阻:</a:t>
            </a:r>
          </a:p>
        </p:txBody>
      </p:sp>
      <p:sp>
        <p:nvSpPr>
          <p:cNvPr id="520" name="通常气隙磁阻远大于铁芯和衔铁的磁阻，即："/>
          <p:cNvSpPr txBox="1"/>
          <p:nvPr/>
        </p:nvSpPr>
        <p:spPr>
          <a:xfrm>
            <a:off x="1371600" y="4211620"/>
            <a:ext cx="75692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42900" indent="-342900" algn="l" defTabSz="914400">
              <a:lnSpc>
                <a:spcPct val="130000"/>
              </a:lnSpc>
              <a:spcBef>
                <a:spcPts val="500"/>
              </a:spcBef>
              <a:buClr>
                <a:srgbClr val="0000FF"/>
              </a:buClr>
              <a:buSzPct val="60000"/>
              <a:buChar char="◆"/>
              <a:defRPr sz="2800" b="0">
                <a:latin typeface="Songti SC Regular"/>
                <a:ea typeface="Songti SC Regular"/>
                <a:cs typeface="Songti SC Regular"/>
                <a:sym typeface="Songti SC Regular"/>
              </a:defRPr>
            </a:lvl1pPr>
          </a:lstStyle>
          <a:p>
            <a:pPr>
              <a:defRPr>
                <a:latin typeface="Songti SC Bold"/>
                <a:ea typeface="Songti SC Bold"/>
                <a:cs typeface="Songti SC Bold"/>
                <a:sym typeface="Songti SC Bold"/>
              </a:defRPr>
            </a:pPr>
            <a:r>
              <a:rPr>
                <a:latin typeface="Songti SC Regular"/>
                <a:ea typeface="Songti SC Regular"/>
                <a:cs typeface="Songti SC Regular"/>
                <a:sym typeface="Songti SC Regular"/>
              </a:rPr>
              <a:t>通常气隙磁阻远大于铁芯和衔铁的磁阻，即：</a:t>
            </a:r>
          </a:p>
        </p:txBody>
      </p:sp>
      <p:pic>
        <p:nvPicPr>
          <p:cNvPr id="521" name="image.pdf" descr="image.pdf"/>
          <p:cNvPicPr>
            <a:picLocks noChangeAspect="1"/>
          </p:cNvPicPr>
          <p:nvPr/>
        </p:nvPicPr>
        <p:blipFill>
          <a:blip r:embed="rId5">
            <a:extLst/>
          </a:blip>
          <a:stretch>
            <a:fillRect/>
          </a:stretch>
        </p:blipFill>
        <p:spPr>
          <a:xfrm>
            <a:off x="4548604" y="4880676"/>
            <a:ext cx="1998664" cy="1938339"/>
          </a:xfrm>
          <a:prstGeom prst="rect">
            <a:avLst/>
          </a:prstGeom>
          <a:ln w="12700">
            <a:miter lim="400000"/>
          </a:ln>
        </p:spPr>
      </p:pic>
      <p:sp>
        <p:nvSpPr>
          <p:cNvPr id="522" name="则可近似认为："/>
          <p:cNvSpPr txBox="1"/>
          <p:nvPr/>
        </p:nvSpPr>
        <p:spPr>
          <a:xfrm>
            <a:off x="1619250" y="7361720"/>
            <a:ext cx="260350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914400">
              <a:lnSpc>
                <a:spcPct val="130000"/>
              </a:lnSpc>
              <a:spcBef>
                <a:spcPts val="500"/>
              </a:spcBef>
              <a:defRPr sz="2800" b="0">
                <a:latin typeface="Songti SC Regular"/>
                <a:ea typeface="Songti SC Regular"/>
                <a:cs typeface="Songti SC Regular"/>
                <a:sym typeface="Songti SC Regular"/>
              </a:defRPr>
            </a:lvl1pPr>
          </a:lstStyle>
          <a:p>
            <a:pPr>
              <a:defRPr>
                <a:latin typeface="Songti SC Bold"/>
                <a:ea typeface="Songti SC Bold"/>
                <a:cs typeface="Songti SC Bold"/>
                <a:sym typeface="Songti SC Bold"/>
              </a:defRPr>
            </a:pPr>
            <a:r>
              <a:rPr>
                <a:latin typeface="Songti SC Regular"/>
                <a:ea typeface="Songti SC Regular"/>
                <a:cs typeface="Songti SC Regular"/>
                <a:sym typeface="Songti SC Regular"/>
              </a:rPr>
              <a:t>则可近似认为：</a:t>
            </a:r>
          </a:p>
        </p:txBody>
      </p:sp>
      <p:pic>
        <p:nvPicPr>
          <p:cNvPr id="523" name="image.pdf" descr="image.pdf"/>
          <p:cNvPicPr>
            <a:picLocks noChangeAspect="1"/>
          </p:cNvPicPr>
          <p:nvPr/>
        </p:nvPicPr>
        <p:blipFill>
          <a:blip r:embed="rId6">
            <a:extLst/>
          </a:blip>
          <a:stretch>
            <a:fillRect/>
          </a:stretch>
        </p:blipFill>
        <p:spPr>
          <a:xfrm>
            <a:off x="4491875" y="7086289"/>
            <a:ext cx="1752601" cy="1160463"/>
          </a:xfrm>
          <a:prstGeom prst="rect">
            <a:avLst/>
          </a:prstGeom>
          <a:ln w="12700">
            <a:miter lim="400000"/>
          </a:ln>
        </p:spPr>
      </p:pic>
      <p:sp>
        <p:nvSpPr>
          <p:cNvPr id="524" name="电气参数分析"/>
          <p:cNvSpPr>
            <a:spLocks noGrp="1"/>
          </p:cNvSpPr>
          <p:nvPr>
            <p:ph type="title"/>
          </p:nvPr>
        </p:nvSpPr>
        <p:spPr>
          <a:prstGeom prst="rect">
            <a:avLst/>
          </a:prstGeom>
        </p:spPr>
        <p:txBody>
          <a:bodyPr/>
          <a:lstStyle/>
          <a:p>
            <a:r>
              <a:t>电气参数分析</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a:t>
            </a:fld>
            <a:endParaRPr lang="zh-CN" altLang="en-US"/>
          </a:p>
        </p:txBody>
      </p:sp>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8" name="标题"/>
          <p:cNvSpPr txBox="1">
            <a:spLocks noGrp="1"/>
          </p:cNvSpPr>
          <p:nvPr>
            <p:ph type="title"/>
          </p:nvPr>
        </p:nvSpPr>
        <p:spPr>
          <a:prstGeom prst="rect">
            <a:avLst/>
          </a:prstGeom>
        </p:spPr>
        <p:txBody>
          <a:bodyPr/>
          <a:lstStyle/>
          <a:p>
            <a:endParaRPr/>
          </a:p>
        </p:txBody>
      </p:sp>
      <p:pic>
        <p:nvPicPr>
          <p:cNvPr id="1989" name="image.png" descr="image.png"/>
          <p:cNvPicPr>
            <a:picLocks noChangeAspect="1"/>
          </p:cNvPicPr>
          <p:nvPr/>
        </p:nvPicPr>
        <p:blipFill>
          <a:blip r:embed="rId2">
            <a:extLst/>
          </a:blip>
          <a:stretch>
            <a:fillRect/>
          </a:stretch>
        </p:blipFill>
        <p:spPr>
          <a:xfrm>
            <a:off x="1510774" y="1576605"/>
            <a:ext cx="10383613" cy="7135598"/>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90</a:t>
            </a:fld>
            <a:endParaRPr lang="zh-CN" altLang="en-US"/>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正文"/>
          <p:cNvSpPr txBox="1">
            <a:spLocks noGrp="1"/>
          </p:cNvSpPr>
          <p:nvPr>
            <p:ph type="body" idx="1"/>
          </p:nvPr>
        </p:nvSpPr>
        <p:spPr>
          <a:prstGeom prst="rect">
            <a:avLst/>
          </a:prstGeom>
        </p:spPr>
        <p:txBody>
          <a:bodyPr/>
          <a:lstStyle/>
          <a:p>
            <a:endParaRPr/>
          </a:p>
        </p:txBody>
      </p:sp>
      <p:sp>
        <p:nvSpPr>
          <p:cNvPr id="1992" name="标题"/>
          <p:cNvSpPr txBox="1">
            <a:spLocks noGrp="1"/>
          </p:cNvSpPr>
          <p:nvPr>
            <p:ph type="title"/>
          </p:nvPr>
        </p:nvSpPr>
        <p:spPr>
          <a:prstGeom prst="rect">
            <a:avLst/>
          </a:prstGeom>
        </p:spPr>
        <p:txBody>
          <a:bodyPr/>
          <a:lstStyle/>
          <a:p>
            <a:endParaRPr/>
          </a:p>
        </p:txBody>
      </p:sp>
      <p:pic>
        <p:nvPicPr>
          <p:cNvPr id="1993" name="image.png" descr="image.png"/>
          <p:cNvPicPr>
            <a:picLocks noChangeAspect="1"/>
          </p:cNvPicPr>
          <p:nvPr/>
        </p:nvPicPr>
        <p:blipFill>
          <a:blip r:embed="rId2">
            <a:extLst/>
          </a:blip>
          <a:stretch>
            <a:fillRect/>
          </a:stretch>
        </p:blipFill>
        <p:spPr>
          <a:xfrm>
            <a:off x="607342" y="1485617"/>
            <a:ext cx="11805921" cy="7610970"/>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91</a:t>
            </a:fld>
            <a:endParaRPr lang="zh-CN" altLang="en-US"/>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5" name="标题"/>
          <p:cNvSpPr txBox="1">
            <a:spLocks noGrp="1"/>
          </p:cNvSpPr>
          <p:nvPr>
            <p:ph type="title"/>
          </p:nvPr>
        </p:nvSpPr>
        <p:spPr>
          <a:prstGeom prst="rect">
            <a:avLst/>
          </a:prstGeom>
        </p:spPr>
        <p:txBody>
          <a:bodyPr/>
          <a:lstStyle/>
          <a:p>
            <a:endParaRPr/>
          </a:p>
        </p:txBody>
      </p:sp>
      <p:pic>
        <p:nvPicPr>
          <p:cNvPr id="1996" name="电涡流探累器" descr="电涡流探累器"/>
          <p:cNvPicPr>
            <a:picLocks noChangeAspect="1"/>
          </p:cNvPicPr>
          <p:nvPr/>
        </p:nvPicPr>
        <p:blipFill>
          <a:blip r:embed="rId2">
            <a:extLst/>
          </a:blip>
          <a:stretch>
            <a:fillRect/>
          </a:stretch>
        </p:blipFill>
        <p:spPr>
          <a:xfrm>
            <a:off x="1884643" y="2009422"/>
            <a:ext cx="8238971" cy="5734756"/>
          </a:xfrm>
          <a:prstGeom prst="rect">
            <a:avLst/>
          </a:prstGeom>
          <a:ln w="12700">
            <a:miter lim="400000"/>
          </a:ln>
        </p:spPr>
      </p:pic>
      <p:sp>
        <p:nvSpPr>
          <p:cNvPr id="1997" name="大直径电涡流探雷器"/>
          <p:cNvSpPr txBox="1"/>
          <p:nvPr/>
        </p:nvSpPr>
        <p:spPr>
          <a:xfrm>
            <a:off x="4346778" y="1005258"/>
            <a:ext cx="33147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1300480">
              <a:defRPr sz="2800">
                <a:solidFill>
                  <a:schemeClr val="accent5">
                    <a:lumOff val="-29866"/>
                  </a:schemeClr>
                </a:solidFill>
                <a:effectLst>
                  <a:outerShdw blurRad="12700" dist="25400" dir="2700000" rotWithShape="0">
                    <a:srgbClr val="FFFFFF"/>
                  </a:outerShdw>
                </a:effectLst>
                <a:latin typeface="宋体"/>
                <a:ea typeface="宋体"/>
                <a:cs typeface="宋体"/>
                <a:sym typeface="宋体"/>
              </a:defRPr>
            </a:lvl1pPr>
          </a:lstStyle>
          <a:p>
            <a:pPr>
              <a:defRPr>
                <a:latin typeface="Tahoma"/>
                <a:ea typeface="Tahoma"/>
                <a:cs typeface="Tahoma"/>
                <a:sym typeface="Tahoma"/>
              </a:defRPr>
            </a:pPr>
            <a:r>
              <a:rPr>
                <a:latin typeface="宋体"/>
                <a:ea typeface="宋体"/>
                <a:cs typeface="宋体"/>
                <a:sym typeface="宋体"/>
              </a:rPr>
              <a:t>大直径电涡流探雷器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92</a:t>
            </a:fld>
            <a:endParaRPr lang="zh-CN" altLang="en-US"/>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 name="正文"/>
          <p:cNvSpPr txBox="1">
            <a:spLocks noGrp="1"/>
          </p:cNvSpPr>
          <p:nvPr>
            <p:ph type="body" idx="1"/>
          </p:nvPr>
        </p:nvSpPr>
        <p:spPr>
          <a:prstGeom prst="rect">
            <a:avLst/>
          </a:prstGeom>
        </p:spPr>
        <p:txBody>
          <a:bodyPr/>
          <a:lstStyle/>
          <a:p>
            <a:endParaRPr/>
          </a:p>
        </p:txBody>
      </p:sp>
      <p:sp>
        <p:nvSpPr>
          <p:cNvPr id="2000" name="标题"/>
          <p:cNvSpPr txBox="1">
            <a:spLocks noGrp="1"/>
          </p:cNvSpPr>
          <p:nvPr>
            <p:ph type="title"/>
          </p:nvPr>
        </p:nvSpPr>
        <p:spPr>
          <a:prstGeom prst="rect">
            <a:avLst/>
          </a:prstGeom>
        </p:spPr>
        <p:txBody>
          <a:bodyPr/>
          <a:lstStyle/>
          <a:p>
            <a:endParaRPr/>
          </a:p>
        </p:txBody>
      </p:sp>
      <p:sp>
        <p:nvSpPr>
          <p:cNvPr id="2001" name="矩形"/>
          <p:cNvSpPr/>
          <p:nvPr/>
        </p:nvSpPr>
        <p:spPr>
          <a:xfrm>
            <a:off x="8938541" y="8401191"/>
            <a:ext cx="3075095" cy="577992"/>
          </a:xfrm>
          <a:prstGeom prst="rect">
            <a:avLst/>
          </a:prstGeom>
          <a:solidFill>
            <a:srgbClr val="CCECFF"/>
          </a:solidFill>
          <a:ln w="12700">
            <a:miter lim="400000"/>
          </a:ln>
        </p:spPr>
        <p:txBody>
          <a:bodyPr lIns="65023" tIns="65023" rIns="65023" bIns="65023" anchor="ctr"/>
          <a:lstStyle/>
          <a:p>
            <a:pPr algn="l" defTabSz="1300480">
              <a:defRPr b="0">
                <a:latin typeface="Tahoma"/>
                <a:ea typeface="Tahoma"/>
                <a:cs typeface="Tahoma"/>
                <a:sym typeface="Tahoma"/>
              </a:defRPr>
            </a:pPr>
            <a:endParaRPr/>
          </a:p>
        </p:txBody>
      </p:sp>
      <p:pic>
        <p:nvPicPr>
          <p:cNvPr id="2002" name="image.png" descr="image.png"/>
          <p:cNvPicPr>
            <a:picLocks noChangeAspect="1"/>
          </p:cNvPicPr>
          <p:nvPr/>
        </p:nvPicPr>
        <p:blipFill>
          <a:blip r:embed="rId2">
            <a:extLst/>
          </a:blip>
          <a:stretch>
            <a:fillRect/>
          </a:stretch>
        </p:blipFill>
        <p:spPr>
          <a:xfrm>
            <a:off x="728616" y="1251661"/>
            <a:ext cx="11984286" cy="7886419"/>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93</a:t>
            </a:fld>
            <a:endParaRPr lang="zh-CN" altLang="en-US"/>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6" name="image013"/>
          <p:cNvGrpSpPr/>
          <p:nvPr/>
        </p:nvGrpSpPr>
        <p:grpSpPr>
          <a:xfrm>
            <a:off x="3095205" y="2312569"/>
            <a:ext cx="5093548" cy="833121"/>
            <a:chOff x="0" y="0"/>
            <a:chExt cx="5093546" cy="833119"/>
          </a:xfrm>
        </p:grpSpPr>
        <p:sp>
          <p:nvSpPr>
            <p:cNvPr id="2004" name="矩形"/>
            <p:cNvSpPr/>
            <p:nvPr/>
          </p:nvSpPr>
          <p:spPr>
            <a:xfrm>
              <a:off x="0" y="0"/>
              <a:ext cx="5093547" cy="833120"/>
            </a:xfrm>
            <a:prstGeom prst="rect">
              <a:avLst/>
            </a:prstGeom>
            <a:solidFill>
              <a:srgbClr val="FFFF99"/>
            </a:solidFill>
            <a:ln w="12700" cap="flat">
              <a:noFill/>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pic>
          <p:nvPicPr>
            <p:cNvPr id="2005" name="image013.pdf" descr="image013.pdf"/>
            <p:cNvPicPr>
              <a:picLocks noChangeAspect="1"/>
            </p:cNvPicPr>
            <p:nvPr/>
          </p:nvPicPr>
          <p:blipFill>
            <a:blip r:embed="rId2">
              <a:extLst/>
            </a:blip>
            <a:stretch>
              <a:fillRect/>
            </a:stretch>
          </p:blipFill>
          <p:spPr>
            <a:xfrm>
              <a:off x="0" y="0"/>
              <a:ext cx="5093547" cy="833120"/>
            </a:xfrm>
            <a:prstGeom prst="rect">
              <a:avLst/>
            </a:prstGeom>
            <a:ln w="12700" cap="flat">
              <a:noFill/>
              <a:miter lim="400000"/>
            </a:ln>
            <a:effectLst/>
          </p:spPr>
        </p:pic>
      </p:grpSp>
      <p:sp>
        <p:nvSpPr>
          <p:cNvPr id="2007" name="在较小的温度范围内，导体的电阻率与温度的关系为"/>
          <p:cNvSpPr txBox="1"/>
          <p:nvPr/>
        </p:nvSpPr>
        <p:spPr>
          <a:xfrm>
            <a:off x="808693" y="1691481"/>
            <a:ext cx="82931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87680" indent="-487680" algn="l">
              <a:spcBef>
                <a:spcPts val="900"/>
              </a:spcBef>
              <a:defRPr sz="2800" b="0">
                <a:latin typeface="黑体"/>
                <a:ea typeface="黑体"/>
                <a:cs typeface="黑体"/>
                <a:sym typeface="黑体"/>
              </a:defRPr>
            </a:lvl1pPr>
          </a:lstStyle>
          <a:p>
            <a:r>
              <a:t>在较小的温度范围内，导体的电阻率与温度的关系为</a:t>
            </a:r>
          </a:p>
        </p:txBody>
      </p:sp>
      <p:sp>
        <p:nvSpPr>
          <p:cNvPr id="2008" name="3.测温度"/>
          <p:cNvSpPr txBox="1"/>
          <p:nvPr/>
        </p:nvSpPr>
        <p:spPr>
          <a:xfrm>
            <a:off x="5189108" y="1001886"/>
            <a:ext cx="1719264"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4200"/>
              </a:spcBef>
              <a:defRPr sz="3200">
                <a:solidFill>
                  <a:srgbClr val="FF3300"/>
                </a:solidFill>
                <a:latin typeface="Tahoma"/>
                <a:ea typeface="Tahoma"/>
                <a:cs typeface="Tahoma"/>
                <a:sym typeface="Tahoma"/>
              </a:defRPr>
            </a:pPr>
            <a:r>
              <a:t>3.</a:t>
            </a:r>
            <a:r>
              <a:rPr b="0">
                <a:latin typeface="宋体"/>
                <a:ea typeface="宋体"/>
                <a:cs typeface="宋体"/>
                <a:sym typeface="宋体"/>
              </a:rPr>
              <a:t>测温度</a:t>
            </a:r>
          </a:p>
        </p:txBody>
      </p:sp>
      <p:sp>
        <p:nvSpPr>
          <p:cNvPr id="2009" name="式中 ρ1、ρ0分别为温度t1与t0时的电阻率；a为在给定温度范围内的电阻温度系数"/>
          <p:cNvSpPr txBox="1"/>
          <p:nvPr/>
        </p:nvSpPr>
        <p:spPr>
          <a:xfrm>
            <a:off x="712557" y="3162185"/>
            <a:ext cx="10672366" cy="578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87680" indent="-487680" algn="l">
              <a:spcBef>
                <a:spcPts val="900"/>
              </a:spcBef>
              <a:defRPr b="0">
                <a:latin typeface="宋体"/>
                <a:ea typeface="宋体"/>
                <a:cs typeface="宋体"/>
                <a:sym typeface="宋体"/>
              </a:defRPr>
            </a:pPr>
            <a:r>
              <a:rPr>
                <a:latin typeface="黑体"/>
                <a:ea typeface="黑体"/>
                <a:cs typeface="黑体"/>
                <a:sym typeface="黑体"/>
              </a:rPr>
              <a:t>式中 </a:t>
            </a:r>
            <a:r>
              <a:rPr>
                <a:latin typeface="Times New Roman"/>
                <a:ea typeface="Times New Roman"/>
                <a:cs typeface="Times New Roman"/>
                <a:sym typeface="Times New Roman"/>
              </a:rPr>
              <a:t>ρ</a:t>
            </a:r>
            <a:r>
              <a:rPr baseline="-34000">
                <a:latin typeface="Times New Roman"/>
                <a:ea typeface="Times New Roman"/>
                <a:cs typeface="Times New Roman"/>
                <a:sym typeface="Times New Roman"/>
              </a:rPr>
              <a:t>1</a:t>
            </a:r>
            <a:r>
              <a:rPr>
                <a:latin typeface="Times New Roman"/>
                <a:ea typeface="Times New Roman"/>
                <a:cs typeface="Times New Roman"/>
                <a:sym typeface="Times New Roman"/>
              </a:rPr>
              <a:t>、ρ</a:t>
            </a:r>
            <a:r>
              <a:rPr baseline="-34000">
                <a:latin typeface="Times New Roman"/>
                <a:ea typeface="Times New Roman"/>
                <a:cs typeface="Times New Roman"/>
                <a:sym typeface="Times New Roman"/>
              </a:rPr>
              <a:t>0</a:t>
            </a:r>
            <a:r>
              <a:rPr>
                <a:latin typeface="黑体"/>
                <a:ea typeface="黑体"/>
                <a:cs typeface="黑体"/>
                <a:sym typeface="黑体"/>
              </a:rPr>
              <a:t>分别为温度</a:t>
            </a:r>
            <a:r>
              <a:t>t</a:t>
            </a:r>
            <a:r>
              <a:rPr baseline="-34000"/>
              <a:t>1</a:t>
            </a:r>
            <a:r>
              <a:rPr>
                <a:latin typeface="黑体"/>
                <a:ea typeface="黑体"/>
                <a:cs typeface="黑体"/>
                <a:sym typeface="黑体"/>
              </a:rPr>
              <a:t>与</a:t>
            </a:r>
            <a:r>
              <a:t>t</a:t>
            </a:r>
            <a:r>
              <a:rPr baseline="-34000">
                <a:latin typeface="Tahoma"/>
                <a:ea typeface="Tahoma"/>
                <a:cs typeface="Tahoma"/>
                <a:sym typeface="Tahoma"/>
              </a:rPr>
              <a:t>0</a:t>
            </a:r>
            <a:r>
              <a:rPr>
                <a:latin typeface="黑体"/>
                <a:ea typeface="黑体"/>
                <a:cs typeface="黑体"/>
                <a:sym typeface="黑体"/>
              </a:rPr>
              <a:t>时的电阻率；</a:t>
            </a:r>
            <a:r>
              <a:t>a</a:t>
            </a:r>
            <a:r>
              <a:rPr>
                <a:latin typeface="Arial"/>
                <a:ea typeface="Arial"/>
                <a:cs typeface="Arial"/>
                <a:sym typeface="Arial"/>
              </a:rPr>
              <a:t>为</a:t>
            </a:r>
            <a:r>
              <a:rPr>
                <a:latin typeface="黑体"/>
                <a:ea typeface="黑体"/>
                <a:cs typeface="黑体"/>
                <a:sym typeface="黑体"/>
              </a:rPr>
              <a:t>在给定温度范围内的电阻温度系数</a:t>
            </a:r>
          </a:p>
        </p:txBody>
      </p:sp>
      <p:sp>
        <p:nvSpPr>
          <p:cNvPr id="2010" name="若保持电涡流式传感器的机、电、磁各参数不变，使传感器的输出只随被测导体电阻率而变，就可测得温度的变化。上述原理可用来测量液体、气体介质温度或金属材料的表面温度，适合于低温到常温的测量。"/>
          <p:cNvSpPr txBox="1"/>
          <p:nvPr/>
        </p:nvSpPr>
        <p:spPr>
          <a:xfrm>
            <a:off x="735354" y="3678720"/>
            <a:ext cx="10996704"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200"/>
              </a:spcBef>
              <a:defRPr sz="2800" b="0">
                <a:latin typeface="黑体"/>
                <a:ea typeface="黑体"/>
                <a:cs typeface="黑体"/>
                <a:sym typeface="黑体"/>
              </a:defRPr>
            </a:lvl1pPr>
          </a:lstStyle>
          <a:p>
            <a:r>
              <a:rPr dirty="0"/>
              <a:t>若保持电涡流式传感器的机、电、磁各参数不变，使传感器的输出只随被测导体电阻率而变，就可测得温度的变化。上述原理可用来测量液体、气体介质温度或金属材料的表面温度，适合于低温到常温的测量。</a:t>
            </a:r>
          </a:p>
        </p:txBody>
      </p:sp>
      <p:sp>
        <p:nvSpPr>
          <p:cNvPr id="2011"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grpSp>
        <p:nvGrpSpPr>
          <p:cNvPr id="2015" name="成组"/>
          <p:cNvGrpSpPr/>
          <p:nvPr/>
        </p:nvGrpSpPr>
        <p:grpSpPr>
          <a:xfrm>
            <a:off x="1632642" y="5228124"/>
            <a:ext cx="8018674" cy="4168762"/>
            <a:chOff x="0" y="127"/>
            <a:chExt cx="8018673" cy="4168761"/>
          </a:xfrm>
        </p:grpSpPr>
        <p:pic>
          <p:nvPicPr>
            <p:cNvPr id="2012" name="image011" descr="image011"/>
            <p:cNvPicPr>
              <a:picLocks noChangeAspect="1"/>
            </p:cNvPicPr>
            <p:nvPr/>
          </p:nvPicPr>
          <p:blipFill>
            <a:blip r:embed="rId3">
              <a:extLst/>
            </a:blip>
            <a:srcRect l="24344" t="5915" r="19406" b="3661"/>
            <a:stretch>
              <a:fillRect/>
            </a:stretch>
          </p:blipFill>
          <p:spPr>
            <a:xfrm>
              <a:off x="0" y="127"/>
              <a:ext cx="3834718" cy="3812816"/>
            </a:xfrm>
            <a:custGeom>
              <a:avLst/>
              <a:gdLst/>
              <a:ahLst/>
              <a:cxnLst>
                <a:cxn ang="0">
                  <a:pos x="wd2" y="hd2"/>
                </a:cxn>
                <a:cxn ang="5400000">
                  <a:pos x="wd2" y="hd2"/>
                </a:cxn>
                <a:cxn ang="10800000">
                  <a:pos x="wd2" y="hd2"/>
                </a:cxn>
                <a:cxn ang="16200000">
                  <a:pos x="wd2" y="hd2"/>
                </a:cxn>
              </a:cxnLst>
              <a:rect l="0" t="0" r="r" b="b"/>
              <a:pathLst>
                <a:path w="21573" h="21575" extrusionOk="0">
                  <a:moveTo>
                    <a:pt x="9261" y="1"/>
                  </a:moveTo>
                  <a:cubicBezTo>
                    <a:pt x="9198" y="-20"/>
                    <a:pt x="9179" y="174"/>
                    <a:pt x="9179" y="830"/>
                  </a:cubicBezTo>
                  <a:cubicBezTo>
                    <a:pt x="9179" y="1710"/>
                    <a:pt x="9122" y="1925"/>
                    <a:pt x="8935" y="1769"/>
                  </a:cubicBezTo>
                  <a:cubicBezTo>
                    <a:pt x="8872" y="1715"/>
                    <a:pt x="8848" y="1480"/>
                    <a:pt x="8848" y="906"/>
                  </a:cubicBezTo>
                  <a:cubicBezTo>
                    <a:pt x="8848" y="462"/>
                    <a:pt x="8820" y="118"/>
                    <a:pt x="8786" y="118"/>
                  </a:cubicBezTo>
                  <a:cubicBezTo>
                    <a:pt x="8686" y="118"/>
                    <a:pt x="8657" y="308"/>
                    <a:pt x="8654" y="1005"/>
                  </a:cubicBezTo>
                  <a:cubicBezTo>
                    <a:pt x="8650" y="1694"/>
                    <a:pt x="8596" y="1857"/>
                    <a:pt x="8373" y="1822"/>
                  </a:cubicBezTo>
                  <a:cubicBezTo>
                    <a:pt x="8161" y="1790"/>
                    <a:pt x="8137" y="1673"/>
                    <a:pt x="8172" y="884"/>
                  </a:cubicBezTo>
                  <a:cubicBezTo>
                    <a:pt x="8194" y="365"/>
                    <a:pt x="8181" y="121"/>
                    <a:pt x="8129" y="89"/>
                  </a:cubicBezTo>
                  <a:cubicBezTo>
                    <a:pt x="8076" y="56"/>
                    <a:pt x="8052" y="200"/>
                    <a:pt x="8049" y="594"/>
                  </a:cubicBezTo>
                  <a:cubicBezTo>
                    <a:pt x="8046" y="898"/>
                    <a:pt x="8024" y="1281"/>
                    <a:pt x="8000" y="1445"/>
                  </a:cubicBezTo>
                  <a:cubicBezTo>
                    <a:pt x="7958" y="1723"/>
                    <a:pt x="7941" y="1746"/>
                    <a:pt x="7756" y="1746"/>
                  </a:cubicBezTo>
                  <a:lnTo>
                    <a:pt x="7558" y="1746"/>
                  </a:lnTo>
                  <a:lnTo>
                    <a:pt x="7580" y="1164"/>
                  </a:lnTo>
                  <a:cubicBezTo>
                    <a:pt x="7598" y="670"/>
                    <a:pt x="7586" y="583"/>
                    <a:pt x="7497" y="583"/>
                  </a:cubicBezTo>
                  <a:cubicBezTo>
                    <a:pt x="7411" y="583"/>
                    <a:pt x="7392" y="677"/>
                    <a:pt x="7392" y="1149"/>
                  </a:cubicBezTo>
                  <a:cubicBezTo>
                    <a:pt x="7392" y="1704"/>
                    <a:pt x="7391" y="1717"/>
                    <a:pt x="7214" y="1784"/>
                  </a:cubicBezTo>
                  <a:cubicBezTo>
                    <a:pt x="7115" y="1822"/>
                    <a:pt x="6852" y="1848"/>
                    <a:pt x="6633" y="1843"/>
                  </a:cubicBezTo>
                  <a:cubicBezTo>
                    <a:pt x="6414" y="1838"/>
                    <a:pt x="4832" y="1838"/>
                    <a:pt x="3117" y="1840"/>
                  </a:cubicBezTo>
                  <a:lnTo>
                    <a:pt x="0" y="1845"/>
                  </a:lnTo>
                  <a:lnTo>
                    <a:pt x="25" y="3522"/>
                  </a:lnTo>
                  <a:cubicBezTo>
                    <a:pt x="43" y="4773"/>
                    <a:pt x="113" y="16665"/>
                    <a:pt x="118" y="19640"/>
                  </a:cubicBezTo>
                  <a:lnTo>
                    <a:pt x="118" y="19991"/>
                  </a:lnTo>
                  <a:lnTo>
                    <a:pt x="7475" y="19953"/>
                  </a:lnTo>
                  <a:lnTo>
                    <a:pt x="14832" y="19914"/>
                  </a:lnTo>
                  <a:lnTo>
                    <a:pt x="15526" y="20114"/>
                  </a:lnTo>
                  <a:cubicBezTo>
                    <a:pt x="16157" y="20295"/>
                    <a:pt x="16599" y="20382"/>
                    <a:pt x="16319" y="20271"/>
                  </a:cubicBezTo>
                  <a:cubicBezTo>
                    <a:pt x="16264" y="20250"/>
                    <a:pt x="16091" y="20199"/>
                    <a:pt x="15935" y="20159"/>
                  </a:cubicBezTo>
                  <a:cubicBezTo>
                    <a:pt x="15501" y="20048"/>
                    <a:pt x="15572" y="19960"/>
                    <a:pt x="16122" y="19923"/>
                  </a:cubicBezTo>
                  <a:lnTo>
                    <a:pt x="16618" y="19890"/>
                  </a:lnTo>
                  <a:lnTo>
                    <a:pt x="16636" y="19304"/>
                  </a:lnTo>
                  <a:lnTo>
                    <a:pt x="16656" y="18715"/>
                  </a:lnTo>
                  <a:lnTo>
                    <a:pt x="17232" y="18448"/>
                  </a:lnTo>
                  <a:cubicBezTo>
                    <a:pt x="17549" y="18301"/>
                    <a:pt x="18031" y="18077"/>
                    <a:pt x="18304" y="17949"/>
                  </a:cubicBezTo>
                  <a:cubicBezTo>
                    <a:pt x="18576" y="17822"/>
                    <a:pt x="18917" y="17668"/>
                    <a:pt x="19060" y="17610"/>
                  </a:cubicBezTo>
                  <a:cubicBezTo>
                    <a:pt x="19204" y="17552"/>
                    <a:pt x="19293" y="17496"/>
                    <a:pt x="19259" y="17484"/>
                  </a:cubicBezTo>
                  <a:cubicBezTo>
                    <a:pt x="19225" y="17473"/>
                    <a:pt x="18646" y="17715"/>
                    <a:pt x="17973" y="18023"/>
                  </a:cubicBezTo>
                  <a:cubicBezTo>
                    <a:pt x="17275" y="18343"/>
                    <a:pt x="16725" y="18559"/>
                    <a:pt x="16692" y="18527"/>
                  </a:cubicBezTo>
                  <a:cubicBezTo>
                    <a:pt x="16659" y="18495"/>
                    <a:pt x="16626" y="18017"/>
                    <a:pt x="16618" y="17464"/>
                  </a:cubicBezTo>
                  <a:cubicBezTo>
                    <a:pt x="16604" y="16491"/>
                    <a:pt x="16608" y="16455"/>
                    <a:pt x="16750" y="16362"/>
                  </a:cubicBezTo>
                  <a:cubicBezTo>
                    <a:pt x="16870" y="16282"/>
                    <a:pt x="18956" y="15357"/>
                    <a:pt x="19909" y="14960"/>
                  </a:cubicBezTo>
                  <a:cubicBezTo>
                    <a:pt x="20047" y="14903"/>
                    <a:pt x="20145" y="14839"/>
                    <a:pt x="20125" y="14819"/>
                  </a:cubicBezTo>
                  <a:cubicBezTo>
                    <a:pt x="20106" y="14799"/>
                    <a:pt x="20022" y="14817"/>
                    <a:pt x="19940" y="14857"/>
                  </a:cubicBezTo>
                  <a:cubicBezTo>
                    <a:pt x="19858" y="14897"/>
                    <a:pt x="19552" y="15033"/>
                    <a:pt x="19261" y="15160"/>
                  </a:cubicBezTo>
                  <a:cubicBezTo>
                    <a:pt x="18970" y="15287"/>
                    <a:pt x="18330" y="15569"/>
                    <a:pt x="17837" y="15787"/>
                  </a:cubicBezTo>
                  <a:cubicBezTo>
                    <a:pt x="16730" y="16277"/>
                    <a:pt x="16658" y="16301"/>
                    <a:pt x="16622" y="16189"/>
                  </a:cubicBezTo>
                  <a:cubicBezTo>
                    <a:pt x="16607" y="16140"/>
                    <a:pt x="16576" y="14978"/>
                    <a:pt x="16555" y="13604"/>
                  </a:cubicBezTo>
                  <a:cubicBezTo>
                    <a:pt x="16520" y="11277"/>
                    <a:pt x="16525" y="11098"/>
                    <a:pt x="16633" y="11003"/>
                  </a:cubicBezTo>
                  <a:cubicBezTo>
                    <a:pt x="16697" y="10947"/>
                    <a:pt x="17254" y="10681"/>
                    <a:pt x="17873" y="10415"/>
                  </a:cubicBezTo>
                  <a:cubicBezTo>
                    <a:pt x="18491" y="10148"/>
                    <a:pt x="19029" y="9904"/>
                    <a:pt x="19065" y="9871"/>
                  </a:cubicBezTo>
                  <a:cubicBezTo>
                    <a:pt x="19155" y="9791"/>
                    <a:pt x="19043" y="9836"/>
                    <a:pt x="17743" y="10397"/>
                  </a:cubicBezTo>
                  <a:cubicBezTo>
                    <a:pt x="17126" y="10663"/>
                    <a:pt x="16601" y="10859"/>
                    <a:pt x="16575" y="10832"/>
                  </a:cubicBezTo>
                  <a:cubicBezTo>
                    <a:pt x="16550" y="10806"/>
                    <a:pt x="16518" y="10148"/>
                    <a:pt x="16504" y="9370"/>
                  </a:cubicBezTo>
                  <a:cubicBezTo>
                    <a:pt x="16476" y="7777"/>
                    <a:pt x="16443" y="7884"/>
                    <a:pt x="17013" y="7646"/>
                  </a:cubicBezTo>
                  <a:cubicBezTo>
                    <a:pt x="18018" y="7225"/>
                    <a:pt x="20506" y="6101"/>
                    <a:pt x="20434" y="6101"/>
                  </a:cubicBezTo>
                  <a:cubicBezTo>
                    <a:pt x="20387" y="6100"/>
                    <a:pt x="19570" y="6446"/>
                    <a:pt x="18616" y="6871"/>
                  </a:cubicBezTo>
                  <a:cubicBezTo>
                    <a:pt x="16556" y="7788"/>
                    <a:pt x="16576" y="7780"/>
                    <a:pt x="16515" y="7713"/>
                  </a:cubicBezTo>
                  <a:cubicBezTo>
                    <a:pt x="16462" y="7655"/>
                    <a:pt x="16386" y="5023"/>
                    <a:pt x="16381" y="3058"/>
                  </a:cubicBezTo>
                  <a:lnTo>
                    <a:pt x="16379" y="1778"/>
                  </a:lnTo>
                  <a:lnTo>
                    <a:pt x="12947" y="1793"/>
                  </a:lnTo>
                  <a:cubicBezTo>
                    <a:pt x="10741" y="1804"/>
                    <a:pt x="9491" y="1786"/>
                    <a:pt x="9449" y="1744"/>
                  </a:cubicBezTo>
                  <a:cubicBezTo>
                    <a:pt x="9413" y="1708"/>
                    <a:pt x="9375" y="1306"/>
                    <a:pt x="9364" y="852"/>
                  </a:cubicBezTo>
                  <a:cubicBezTo>
                    <a:pt x="9350" y="266"/>
                    <a:pt x="9320" y="21"/>
                    <a:pt x="9261" y="1"/>
                  </a:cubicBezTo>
                  <a:close/>
                  <a:moveTo>
                    <a:pt x="21190" y="5234"/>
                  </a:moveTo>
                  <a:cubicBezTo>
                    <a:pt x="21137" y="5234"/>
                    <a:pt x="21114" y="5403"/>
                    <a:pt x="21114" y="5766"/>
                  </a:cubicBezTo>
                  <a:cubicBezTo>
                    <a:pt x="21114" y="6194"/>
                    <a:pt x="21133" y="6298"/>
                    <a:pt x="21213" y="6298"/>
                  </a:cubicBezTo>
                  <a:cubicBezTo>
                    <a:pt x="21294" y="6299"/>
                    <a:pt x="21309" y="6204"/>
                    <a:pt x="21291" y="5766"/>
                  </a:cubicBezTo>
                  <a:cubicBezTo>
                    <a:pt x="21277" y="5416"/>
                    <a:pt x="21242" y="5234"/>
                    <a:pt x="21190" y="5234"/>
                  </a:cubicBezTo>
                  <a:close/>
                  <a:moveTo>
                    <a:pt x="21184" y="8769"/>
                  </a:moveTo>
                  <a:cubicBezTo>
                    <a:pt x="21015" y="8751"/>
                    <a:pt x="20840" y="8801"/>
                    <a:pt x="20789" y="8935"/>
                  </a:cubicBezTo>
                  <a:cubicBezTo>
                    <a:pt x="20749" y="9038"/>
                    <a:pt x="20757" y="9038"/>
                    <a:pt x="20876" y="8930"/>
                  </a:cubicBezTo>
                  <a:cubicBezTo>
                    <a:pt x="21037" y="8783"/>
                    <a:pt x="21199" y="8810"/>
                    <a:pt x="21329" y="9007"/>
                  </a:cubicBezTo>
                  <a:cubicBezTo>
                    <a:pt x="21423" y="9150"/>
                    <a:pt x="21413" y="9174"/>
                    <a:pt x="21099" y="9490"/>
                  </a:cubicBezTo>
                  <a:lnTo>
                    <a:pt x="20768" y="9820"/>
                  </a:lnTo>
                  <a:lnTo>
                    <a:pt x="21152" y="9820"/>
                  </a:lnTo>
                  <a:cubicBezTo>
                    <a:pt x="21363" y="9820"/>
                    <a:pt x="21552" y="9796"/>
                    <a:pt x="21570" y="9766"/>
                  </a:cubicBezTo>
                  <a:cubicBezTo>
                    <a:pt x="21588" y="9736"/>
                    <a:pt x="21516" y="9725"/>
                    <a:pt x="21409" y="9741"/>
                  </a:cubicBezTo>
                  <a:cubicBezTo>
                    <a:pt x="21021" y="9798"/>
                    <a:pt x="20986" y="9709"/>
                    <a:pt x="21282" y="9427"/>
                  </a:cubicBezTo>
                  <a:cubicBezTo>
                    <a:pt x="21478" y="9240"/>
                    <a:pt x="21548" y="9123"/>
                    <a:pt x="21532" y="9013"/>
                  </a:cubicBezTo>
                  <a:cubicBezTo>
                    <a:pt x="21512" y="8872"/>
                    <a:pt x="21352" y="8786"/>
                    <a:pt x="21184" y="8769"/>
                  </a:cubicBezTo>
                  <a:close/>
                  <a:moveTo>
                    <a:pt x="20154" y="9362"/>
                  </a:moveTo>
                  <a:cubicBezTo>
                    <a:pt x="20100" y="9362"/>
                    <a:pt x="19849" y="9464"/>
                    <a:pt x="19594" y="9586"/>
                  </a:cubicBezTo>
                  <a:cubicBezTo>
                    <a:pt x="19339" y="9708"/>
                    <a:pt x="19176" y="9812"/>
                    <a:pt x="19232" y="9815"/>
                  </a:cubicBezTo>
                  <a:cubicBezTo>
                    <a:pt x="19289" y="9818"/>
                    <a:pt x="19363" y="9794"/>
                    <a:pt x="19398" y="9761"/>
                  </a:cubicBezTo>
                  <a:cubicBezTo>
                    <a:pt x="19432" y="9728"/>
                    <a:pt x="19639" y="9623"/>
                    <a:pt x="19857" y="9530"/>
                  </a:cubicBezTo>
                  <a:cubicBezTo>
                    <a:pt x="20076" y="9437"/>
                    <a:pt x="20209" y="9361"/>
                    <a:pt x="20154" y="9362"/>
                  </a:cubicBezTo>
                  <a:close/>
                  <a:moveTo>
                    <a:pt x="21092" y="14347"/>
                  </a:moveTo>
                  <a:cubicBezTo>
                    <a:pt x="20919" y="14355"/>
                    <a:pt x="20920" y="14357"/>
                    <a:pt x="21114" y="14399"/>
                  </a:cubicBezTo>
                  <a:cubicBezTo>
                    <a:pt x="21341" y="14447"/>
                    <a:pt x="21431" y="14709"/>
                    <a:pt x="21246" y="14781"/>
                  </a:cubicBezTo>
                  <a:cubicBezTo>
                    <a:pt x="21152" y="14817"/>
                    <a:pt x="21158" y="14840"/>
                    <a:pt x="21284" y="14976"/>
                  </a:cubicBezTo>
                  <a:cubicBezTo>
                    <a:pt x="21374" y="15072"/>
                    <a:pt x="21411" y="15173"/>
                    <a:pt x="21385" y="15243"/>
                  </a:cubicBezTo>
                  <a:cubicBezTo>
                    <a:pt x="21349" y="15338"/>
                    <a:pt x="21358" y="15343"/>
                    <a:pt x="21443" y="15272"/>
                  </a:cubicBezTo>
                  <a:cubicBezTo>
                    <a:pt x="21572" y="15164"/>
                    <a:pt x="21573" y="14979"/>
                    <a:pt x="21443" y="14870"/>
                  </a:cubicBezTo>
                  <a:cubicBezTo>
                    <a:pt x="21372" y="14811"/>
                    <a:pt x="21361" y="14763"/>
                    <a:pt x="21409" y="14715"/>
                  </a:cubicBezTo>
                  <a:cubicBezTo>
                    <a:pt x="21600" y="14524"/>
                    <a:pt x="21435" y="14332"/>
                    <a:pt x="21092" y="14347"/>
                  </a:cubicBezTo>
                  <a:close/>
                  <a:moveTo>
                    <a:pt x="20800" y="15360"/>
                  </a:moveTo>
                  <a:cubicBezTo>
                    <a:pt x="20754" y="15378"/>
                    <a:pt x="20791" y="15394"/>
                    <a:pt x="20882" y="15394"/>
                  </a:cubicBezTo>
                  <a:cubicBezTo>
                    <a:pt x="20973" y="15394"/>
                    <a:pt x="21010" y="15378"/>
                    <a:pt x="20965" y="15360"/>
                  </a:cubicBezTo>
                  <a:cubicBezTo>
                    <a:pt x="20919" y="15342"/>
                    <a:pt x="20845" y="15342"/>
                    <a:pt x="20800" y="15360"/>
                  </a:cubicBezTo>
                  <a:close/>
                  <a:moveTo>
                    <a:pt x="20474" y="16800"/>
                  </a:moveTo>
                  <a:cubicBezTo>
                    <a:pt x="20404" y="16800"/>
                    <a:pt x="19831" y="17398"/>
                    <a:pt x="19826" y="17475"/>
                  </a:cubicBezTo>
                  <a:cubicBezTo>
                    <a:pt x="19825" y="17501"/>
                    <a:pt x="19951" y="17532"/>
                    <a:pt x="20105" y="17543"/>
                  </a:cubicBezTo>
                  <a:cubicBezTo>
                    <a:pt x="20339" y="17560"/>
                    <a:pt x="20389" y="17589"/>
                    <a:pt x="20407" y="17714"/>
                  </a:cubicBezTo>
                  <a:cubicBezTo>
                    <a:pt x="20418" y="17796"/>
                    <a:pt x="20453" y="17862"/>
                    <a:pt x="20483" y="17862"/>
                  </a:cubicBezTo>
                  <a:cubicBezTo>
                    <a:pt x="20562" y="17862"/>
                    <a:pt x="20591" y="17614"/>
                    <a:pt x="20563" y="17181"/>
                  </a:cubicBezTo>
                  <a:cubicBezTo>
                    <a:pt x="20550" y="16971"/>
                    <a:pt x="20510" y="16800"/>
                    <a:pt x="20474" y="16800"/>
                  </a:cubicBezTo>
                  <a:close/>
                  <a:moveTo>
                    <a:pt x="16482" y="20337"/>
                  </a:moveTo>
                  <a:cubicBezTo>
                    <a:pt x="16466" y="20352"/>
                    <a:pt x="17010" y="20522"/>
                    <a:pt x="17692" y="20714"/>
                  </a:cubicBezTo>
                  <a:cubicBezTo>
                    <a:pt x="18374" y="20906"/>
                    <a:pt x="19005" y="21090"/>
                    <a:pt x="19096" y="21120"/>
                  </a:cubicBezTo>
                  <a:cubicBezTo>
                    <a:pt x="19318" y="21195"/>
                    <a:pt x="19332" y="21194"/>
                    <a:pt x="19259" y="21127"/>
                  </a:cubicBezTo>
                  <a:cubicBezTo>
                    <a:pt x="19181" y="21055"/>
                    <a:pt x="16520" y="20298"/>
                    <a:pt x="16482" y="20337"/>
                  </a:cubicBezTo>
                  <a:close/>
                  <a:moveTo>
                    <a:pt x="20065" y="20521"/>
                  </a:moveTo>
                  <a:cubicBezTo>
                    <a:pt x="19893" y="20521"/>
                    <a:pt x="19798" y="20567"/>
                    <a:pt x="19692" y="20703"/>
                  </a:cubicBezTo>
                  <a:lnTo>
                    <a:pt x="19549" y="20885"/>
                  </a:lnTo>
                  <a:lnTo>
                    <a:pt x="19822" y="20999"/>
                  </a:lnTo>
                  <a:cubicBezTo>
                    <a:pt x="20147" y="21138"/>
                    <a:pt x="20213" y="21276"/>
                    <a:pt x="20047" y="21464"/>
                  </a:cubicBezTo>
                  <a:cubicBezTo>
                    <a:pt x="19986" y="21533"/>
                    <a:pt x="19954" y="21568"/>
                    <a:pt x="19958" y="21574"/>
                  </a:cubicBezTo>
                  <a:cubicBezTo>
                    <a:pt x="19961" y="21580"/>
                    <a:pt x="19999" y="21557"/>
                    <a:pt x="20074" y="21511"/>
                  </a:cubicBezTo>
                  <a:cubicBezTo>
                    <a:pt x="20321" y="21360"/>
                    <a:pt x="20252" y="21051"/>
                    <a:pt x="19938" y="20903"/>
                  </a:cubicBezTo>
                  <a:cubicBezTo>
                    <a:pt x="19647" y="20765"/>
                    <a:pt x="19669" y="20653"/>
                    <a:pt x="19989" y="20653"/>
                  </a:cubicBezTo>
                  <a:cubicBezTo>
                    <a:pt x="20112" y="20653"/>
                    <a:pt x="20232" y="20625"/>
                    <a:pt x="20255" y="20588"/>
                  </a:cubicBezTo>
                  <a:cubicBezTo>
                    <a:pt x="20279" y="20549"/>
                    <a:pt x="20202" y="20521"/>
                    <a:pt x="20065" y="20521"/>
                  </a:cubicBezTo>
                  <a:close/>
                  <a:moveTo>
                    <a:pt x="19543" y="21540"/>
                  </a:moveTo>
                  <a:cubicBezTo>
                    <a:pt x="19497" y="21559"/>
                    <a:pt x="19534" y="21574"/>
                    <a:pt x="19625" y="21574"/>
                  </a:cubicBezTo>
                  <a:cubicBezTo>
                    <a:pt x="19716" y="21574"/>
                    <a:pt x="19753" y="21559"/>
                    <a:pt x="19708" y="21540"/>
                  </a:cubicBezTo>
                  <a:cubicBezTo>
                    <a:pt x="19662" y="21522"/>
                    <a:pt x="19588" y="21522"/>
                    <a:pt x="19543" y="21540"/>
                  </a:cubicBezTo>
                  <a:close/>
                </a:path>
              </a:pathLst>
            </a:custGeom>
            <a:ln w="12700" cap="flat">
              <a:noFill/>
              <a:miter lim="400000"/>
            </a:ln>
            <a:effectLst/>
          </p:spPr>
        </p:pic>
        <p:sp>
          <p:nvSpPr>
            <p:cNvPr id="2013" name="测温用涡流式传感器"/>
            <p:cNvSpPr txBox="1"/>
            <p:nvPr/>
          </p:nvSpPr>
          <p:spPr>
            <a:xfrm>
              <a:off x="170488" y="3687843"/>
              <a:ext cx="3157113" cy="481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noAutofit/>
            </a:bodyPr>
            <a:lstStyle/>
            <a:p>
              <a:pPr marL="487680" indent="-487680" algn="just" defTabSz="1300480">
                <a:lnSpc>
                  <a:spcPct val="130000"/>
                </a:lnSpc>
                <a:spcBef>
                  <a:spcPts val="600"/>
                </a:spcBef>
                <a:defRPr b="0">
                  <a:latin typeface="宋体"/>
                  <a:ea typeface="宋体"/>
                  <a:cs typeface="宋体"/>
                  <a:sym typeface="宋体"/>
                </a:defRPr>
              </a:pPr>
              <a:r>
                <a:rPr dirty="0" err="1" smtClean="0">
                  <a:latin typeface="黑体"/>
                  <a:ea typeface="黑体"/>
                  <a:cs typeface="黑体"/>
                  <a:sym typeface="黑体"/>
                </a:rPr>
                <a:t>测温用涡流式传感器</a:t>
              </a:r>
              <a:endParaRPr dirty="0">
                <a:latin typeface="黑体"/>
                <a:ea typeface="黑体"/>
                <a:cs typeface="黑体"/>
                <a:sym typeface="黑体"/>
              </a:endParaRPr>
            </a:p>
          </p:txBody>
        </p:sp>
        <p:sp>
          <p:nvSpPr>
            <p:cNvPr id="2014" name="1-补偿线圈；2-管架；3-测量线圈；4-隔热衬垫；5-温度敏感元件"/>
            <p:cNvSpPr txBox="1"/>
            <p:nvPr/>
          </p:nvSpPr>
          <p:spPr>
            <a:xfrm>
              <a:off x="4222616" y="2324313"/>
              <a:ext cx="3796058" cy="13750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noAutofit/>
            </a:bodyPr>
            <a:lstStyle/>
            <a:p>
              <a:pPr algn="l" defTabSz="1300480">
                <a:lnSpc>
                  <a:spcPct val="90000"/>
                </a:lnSpc>
                <a:spcBef>
                  <a:spcPts val="600"/>
                </a:spcBef>
                <a:defRPr b="0">
                  <a:latin typeface="Tahoma"/>
                  <a:ea typeface="Tahoma"/>
                  <a:cs typeface="Tahoma"/>
                  <a:sym typeface="Tahoma"/>
                </a:defRPr>
              </a:pPr>
              <a:r>
                <a:t>1-</a:t>
              </a:r>
              <a:r>
                <a:rPr>
                  <a:latin typeface="黑体"/>
                  <a:ea typeface="黑体"/>
                  <a:cs typeface="黑体"/>
                  <a:sym typeface="黑体"/>
                </a:rPr>
                <a:t>补偿线圈；</a:t>
              </a:r>
              <a:r>
                <a:t>2-</a:t>
              </a:r>
              <a:r>
                <a:rPr>
                  <a:latin typeface="黑体"/>
                  <a:ea typeface="黑体"/>
                  <a:cs typeface="黑体"/>
                  <a:sym typeface="黑体"/>
                </a:rPr>
                <a:t>管架；</a:t>
              </a:r>
              <a:r>
                <a:t>3-</a:t>
              </a:r>
              <a:r>
                <a:rPr>
                  <a:latin typeface="黑体"/>
                  <a:ea typeface="黑体"/>
                  <a:cs typeface="黑体"/>
                  <a:sym typeface="黑体"/>
                </a:rPr>
                <a:t>测量线圈；</a:t>
              </a:r>
              <a:r>
                <a:t>4-</a:t>
              </a:r>
              <a:r>
                <a:rPr>
                  <a:latin typeface="黑体"/>
                  <a:ea typeface="黑体"/>
                  <a:cs typeface="黑体"/>
                  <a:sym typeface="黑体"/>
                </a:rPr>
                <a:t>隔热衬垫；</a:t>
              </a:r>
              <a:r>
                <a:t>5-</a:t>
              </a:r>
              <a:r>
                <a:rPr>
                  <a:latin typeface="黑体"/>
                  <a:ea typeface="黑体"/>
                  <a:cs typeface="黑体"/>
                  <a:sym typeface="黑体"/>
                </a:rPr>
                <a:t>温度敏感元件</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94</a:t>
            </a:fld>
            <a:endParaRPr lang="zh-CN" altLang="en-US"/>
          </a:p>
        </p:txBody>
      </p:sp>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 name="电涡流式测温传感器的优点是：…"/>
          <p:cNvSpPr txBox="1"/>
          <p:nvPr/>
        </p:nvSpPr>
        <p:spPr>
          <a:xfrm>
            <a:off x="688015" y="2624308"/>
            <a:ext cx="9719842" cy="2923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90000"/>
              </a:lnSpc>
              <a:spcBef>
                <a:spcPts val="900"/>
              </a:spcBef>
              <a:defRPr sz="2800" b="0">
                <a:latin typeface="黑体"/>
                <a:ea typeface="黑体"/>
                <a:cs typeface="黑体"/>
                <a:sym typeface="黑体"/>
              </a:defRPr>
            </a:pPr>
            <a:r>
              <a:t>电涡流式测温传感器的</a:t>
            </a:r>
            <a:r>
              <a:rPr>
                <a:solidFill>
                  <a:srgbClr val="FF3300"/>
                </a:solidFill>
              </a:rPr>
              <a:t>优点</a:t>
            </a:r>
            <a:r>
              <a:t>是：</a:t>
            </a:r>
          </a:p>
          <a:p>
            <a:pPr marL="2750343" lvl="5" indent="-527843" algn="l">
              <a:lnSpc>
                <a:spcPct val="90000"/>
              </a:lnSpc>
              <a:spcBef>
                <a:spcPts val="900"/>
              </a:spcBef>
              <a:buSzPct val="145000"/>
              <a:buChar char="•"/>
              <a:defRPr sz="2800" b="0">
                <a:solidFill>
                  <a:srgbClr val="0000CC"/>
                </a:solidFill>
                <a:latin typeface="黑体"/>
                <a:ea typeface="黑体"/>
                <a:cs typeface="黑体"/>
                <a:sym typeface="黑体"/>
              </a:defRPr>
            </a:pPr>
            <a:r>
              <a:t>不受金属表面涂料、油、水等介质的影响；</a:t>
            </a:r>
          </a:p>
          <a:p>
            <a:pPr marL="2750343" lvl="5" indent="-527843" algn="l">
              <a:lnSpc>
                <a:spcPct val="90000"/>
              </a:lnSpc>
              <a:spcBef>
                <a:spcPts val="900"/>
              </a:spcBef>
              <a:buSzPct val="145000"/>
              <a:buChar char="•"/>
              <a:defRPr sz="2800" b="0">
                <a:solidFill>
                  <a:srgbClr val="0000CC"/>
                </a:solidFill>
                <a:latin typeface="黑体"/>
                <a:ea typeface="黑体"/>
                <a:cs typeface="黑体"/>
                <a:sym typeface="黑体"/>
              </a:defRPr>
            </a:pPr>
            <a:r>
              <a:t>可实现非接触测量；</a:t>
            </a:r>
          </a:p>
          <a:p>
            <a:pPr marL="2750343" lvl="5" indent="-527843" algn="l">
              <a:lnSpc>
                <a:spcPct val="90000"/>
              </a:lnSpc>
              <a:spcBef>
                <a:spcPts val="900"/>
              </a:spcBef>
              <a:buSzPct val="145000"/>
              <a:buChar char="•"/>
              <a:defRPr sz="2800" b="0">
                <a:solidFill>
                  <a:srgbClr val="0000CC"/>
                </a:solidFill>
                <a:latin typeface="黑体"/>
                <a:ea typeface="黑体"/>
                <a:cs typeface="黑体"/>
                <a:sym typeface="黑体"/>
              </a:defRPr>
            </a:pPr>
            <a:r>
              <a:t>反应快。</a:t>
            </a:r>
          </a:p>
          <a:p>
            <a:pPr marL="487680" indent="-487680" algn="l">
              <a:lnSpc>
                <a:spcPct val="90000"/>
              </a:lnSpc>
              <a:spcBef>
                <a:spcPts val="900"/>
              </a:spcBef>
              <a:defRPr sz="2800" b="0">
                <a:latin typeface="黑体"/>
                <a:ea typeface="黑体"/>
                <a:cs typeface="黑体"/>
                <a:sym typeface="黑体"/>
              </a:defRPr>
            </a:pPr>
            <a:r>
              <a:t> 目前已制成热惯性时间常数仅</a:t>
            </a:r>
            <a:r>
              <a:rPr>
                <a:solidFill>
                  <a:srgbClr val="FF0000"/>
                </a:solidFill>
              </a:rPr>
              <a:t>1ms</a:t>
            </a:r>
            <a:r>
              <a:t>的电涡流温度计。</a:t>
            </a:r>
          </a:p>
        </p:txBody>
      </p:sp>
      <p:sp>
        <p:nvSpPr>
          <p:cNvPr id="2018" name="电涡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95</a:t>
            </a:fld>
            <a:endParaRPr lang="zh-CN" altLang="en-US"/>
          </a:p>
        </p:txBody>
      </p:sp>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0" name="电涡流式传感器"/>
          <p:cNvSpPr>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电涡流式传感器</a:t>
            </a:r>
          </a:p>
        </p:txBody>
      </p:sp>
      <p:sp>
        <p:nvSpPr>
          <p:cNvPr id="2021" name="除上述应用外，电涡流式传感器还可利用磁导率与硬度有关的特性实现非接触式硬度连续测量；利用裂纹引起导体电阻率、磁导率等变化的综合影响，进行金属表面裂纹及焊缝的无损探伤等。"/>
          <p:cNvSpPr txBox="1"/>
          <p:nvPr/>
        </p:nvSpPr>
        <p:spPr>
          <a:xfrm>
            <a:off x="823720" y="1766420"/>
            <a:ext cx="11350585" cy="26879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120000"/>
              </a:lnSpc>
              <a:spcBef>
                <a:spcPts val="800"/>
              </a:spcBef>
              <a:defRPr sz="2800" b="0">
                <a:latin typeface="微软雅黑"/>
                <a:ea typeface="微软雅黑"/>
                <a:cs typeface="微软雅黑"/>
                <a:sym typeface="微软雅黑"/>
              </a:defRPr>
            </a:lvl1pPr>
          </a:lstStyle>
          <a:p>
            <a:pPr>
              <a:lnSpc>
                <a:spcPct val="200000"/>
              </a:lnSpc>
            </a:pPr>
            <a:r>
              <a:rPr dirty="0"/>
              <a:t>除上述应用外，电涡流式传感器还可利用磁导率与硬度有关的特性实现非接触式硬度连续测量；利用裂纹引起导体电阻率、磁导率等变化的综合影响，进行金属表面裂纹及焊缝的无损探伤等。</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96</a:t>
            </a:fld>
            <a:endParaRPr lang="zh-CN" altLang="en-US"/>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2">
            <a:hueOff val="-85259"/>
            <a:satOff val="14347"/>
            <a:lumOff val="22373"/>
          </a:schemeClr>
        </a:solidFill>
        <a:effectLst/>
      </p:bgPr>
    </p:bg>
    <p:spTree>
      <p:nvGrpSpPr>
        <p:cNvPr id="1" name=""/>
        <p:cNvGrpSpPr/>
        <p:nvPr/>
      </p:nvGrpSpPr>
      <p:grpSpPr>
        <a:xfrm>
          <a:off x="0" y="0"/>
          <a:ext cx="0" cy="0"/>
          <a:chOff x="0" y="0"/>
          <a:chExt cx="0" cy="0"/>
        </a:xfrm>
      </p:grpSpPr>
      <p:sp>
        <p:nvSpPr>
          <p:cNvPr id="2023" name="本生灯"/>
          <p:cNvSpPr/>
          <p:nvPr/>
        </p:nvSpPr>
        <p:spPr>
          <a:xfrm>
            <a:off x="2268140" y="3550158"/>
            <a:ext cx="1160038" cy="1363552"/>
          </a:xfrm>
          <a:custGeom>
            <a:avLst/>
            <a:gdLst/>
            <a:ahLst/>
            <a:cxnLst>
              <a:cxn ang="0">
                <a:pos x="wd2" y="hd2"/>
              </a:cxn>
              <a:cxn ang="5400000">
                <a:pos x="wd2" y="hd2"/>
              </a:cxn>
              <a:cxn ang="10800000">
                <a:pos x="wd2" y="hd2"/>
              </a:cxn>
              <a:cxn ang="16200000">
                <a:pos x="wd2" y="hd2"/>
              </a:cxn>
            </a:cxnLst>
            <a:rect l="0" t="0" r="r" b="b"/>
            <a:pathLst>
              <a:path w="21600" h="21600" extrusionOk="0">
                <a:moveTo>
                  <a:pt x="15972" y="0"/>
                </a:moveTo>
                <a:cubicBezTo>
                  <a:pt x="15930" y="0"/>
                  <a:pt x="15888" y="19"/>
                  <a:pt x="15859" y="54"/>
                </a:cubicBezTo>
                <a:cubicBezTo>
                  <a:pt x="15083" y="1071"/>
                  <a:pt x="14613" y="2429"/>
                  <a:pt x="14613" y="3922"/>
                </a:cubicBezTo>
                <a:cubicBezTo>
                  <a:pt x="14613" y="5475"/>
                  <a:pt x="14981" y="5484"/>
                  <a:pt x="14981" y="5484"/>
                </a:cubicBezTo>
                <a:lnTo>
                  <a:pt x="15013" y="5484"/>
                </a:lnTo>
                <a:cubicBezTo>
                  <a:pt x="15089" y="5452"/>
                  <a:pt x="15286" y="5338"/>
                  <a:pt x="15331" y="5024"/>
                </a:cubicBezTo>
                <a:cubicBezTo>
                  <a:pt x="15382" y="4640"/>
                  <a:pt x="15407" y="3089"/>
                  <a:pt x="15972" y="2786"/>
                </a:cubicBezTo>
                <a:cubicBezTo>
                  <a:pt x="16538" y="3089"/>
                  <a:pt x="16565" y="4640"/>
                  <a:pt x="16616" y="5024"/>
                </a:cubicBezTo>
                <a:cubicBezTo>
                  <a:pt x="16654" y="5338"/>
                  <a:pt x="16858" y="5452"/>
                  <a:pt x="16934" y="5484"/>
                </a:cubicBezTo>
                <a:cubicBezTo>
                  <a:pt x="16934" y="5484"/>
                  <a:pt x="17334" y="5442"/>
                  <a:pt x="17334" y="3922"/>
                </a:cubicBezTo>
                <a:cubicBezTo>
                  <a:pt x="17327" y="2429"/>
                  <a:pt x="16851" y="1071"/>
                  <a:pt x="16082" y="54"/>
                </a:cubicBezTo>
                <a:cubicBezTo>
                  <a:pt x="16056" y="19"/>
                  <a:pt x="16015" y="0"/>
                  <a:pt x="15972" y="0"/>
                </a:cubicBezTo>
                <a:close/>
                <a:moveTo>
                  <a:pt x="14880" y="5777"/>
                </a:moveTo>
                <a:cubicBezTo>
                  <a:pt x="14784" y="5777"/>
                  <a:pt x="14715" y="5841"/>
                  <a:pt x="14715" y="5917"/>
                </a:cubicBezTo>
                <a:lnTo>
                  <a:pt x="14715" y="7891"/>
                </a:lnTo>
                <a:cubicBezTo>
                  <a:pt x="14715" y="7989"/>
                  <a:pt x="14752" y="8081"/>
                  <a:pt x="14816" y="8162"/>
                </a:cubicBezTo>
                <a:lnTo>
                  <a:pt x="14975" y="8346"/>
                </a:lnTo>
                <a:cubicBezTo>
                  <a:pt x="15045" y="8422"/>
                  <a:pt x="15076" y="8519"/>
                  <a:pt x="15076" y="8617"/>
                </a:cubicBezTo>
                <a:lnTo>
                  <a:pt x="15076" y="12642"/>
                </a:lnTo>
                <a:cubicBezTo>
                  <a:pt x="15076" y="12761"/>
                  <a:pt x="15031" y="12874"/>
                  <a:pt x="14955" y="12971"/>
                </a:cubicBezTo>
                <a:lnTo>
                  <a:pt x="14510" y="13512"/>
                </a:lnTo>
                <a:cubicBezTo>
                  <a:pt x="14446" y="13594"/>
                  <a:pt x="14409" y="13686"/>
                  <a:pt x="14409" y="13783"/>
                </a:cubicBezTo>
                <a:lnTo>
                  <a:pt x="14409" y="16342"/>
                </a:lnTo>
                <a:cubicBezTo>
                  <a:pt x="14409" y="16397"/>
                  <a:pt x="14460" y="16446"/>
                  <a:pt x="14530" y="16446"/>
                </a:cubicBezTo>
                <a:lnTo>
                  <a:pt x="14677" y="16446"/>
                </a:lnTo>
                <a:cubicBezTo>
                  <a:pt x="14740" y="16446"/>
                  <a:pt x="14796" y="16487"/>
                  <a:pt x="14796" y="16547"/>
                </a:cubicBezTo>
                <a:lnTo>
                  <a:pt x="14796" y="18462"/>
                </a:lnTo>
                <a:cubicBezTo>
                  <a:pt x="14796" y="18619"/>
                  <a:pt x="14702" y="18760"/>
                  <a:pt x="14550" y="18841"/>
                </a:cubicBezTo>
                <a:lnTo>
                  <a:pt x="11625" y="20405"/>
                </a:lnTo>
                <a:cubicBezTo>
                  <a:pt x="11478" y="20486"/>
                  <a:pt x="11306" y="20523"/>
                  <a:pt x="11134" y="20523"/>
                </a:cubicBezTo>
                <a:lnTo>
                  <a:pt x="10498" y="20523"/>
                </a:lnTo>
                <a:cubicBezTo>
                  <a:pt x="10403" y="20523"/>
                  <a:pt x="10333" y="20589"/>
                  <a:pt x="10333" y="20665"/>
                </a:cubicBezTo>
                <a:lnTo>
                  <a:pt x="10333" y="21406"/>
                </a:lnTo>
                <a:cubicBezTo>
                  <a:pt x="10333" y="21487"/>
                  <a:pt x="10409" y="21546"/>
                  <a:pt x="10498" y="21546"/>
                </a:cubicBezTo>
                <a:lnTo>
                  <a:pt x="21435" y="21546"/>
                </a:lnTo>
                <a:cubicBezTo>
                  <a:pt x="21530" y="21546"/>
                  <a:pt x="21600" y="21481"/>
                  <a:pt x="21600" y="21406"/>
                </a:cubicBezTo>
                <a:lnTo>
                  <a:pt x="21600" y="20665"/>
                </a:lnTo>
                <a:cubicBezTo>
                  <a:pt x="21600" y="20584"/>
                  <a:pt x="21524" y="20523"/>
                  <a:pt x="21435" y="20523"/>
                </a:cubicBezTo>
                <a:lnTo>
                  <a:pt x="20799" y="20523"/>
                </a:lnTo>
                <a:cubicBezTo>
                  <a:pt x="20628" y="20523"/>
                  <a:pt x="20463" y="20481"/>
                  <a:pt x="20316" y="20405"/>
                </a:cubicBezTo>
                <a:lnTo>
                  <a:pt x="17397" y="18841"/>
                </a:lnTo>
                <a:cubicBezTo>
                  <a:pt x="17245" y="18760"/>
                  <a:pt x="17149" y="18614"/>
                  <a:pt x="17149" y="18462"/>
                </a:cubicBezTo>
                <a:lnTo>
                  <a:pt x="17149" y="16547"/>
                </a:lnTo>
                <a:cubicBezTo>
                  <a:pt x="17149" y="16493"/>
                  <a:pt x="17200" y="16446"/>
                  <a:pt x="17270" y="16446"/>
                </a:cubicBezTo>
                <a:lnTo>
                  <a:pt x="17417" y="16446"/>
                </a:lnTo>
                <a:cubicBezTo>
                  <a:pt x="17481" y="16446"/>
                  <a:pt x="17538" y="16402"/>
                  <a:pt x="17538" y="16342"/>
                </a:cubicBezTo>
                <a:lnTo>
                  <a:pt x="17538" y="13783"/>
                </a:lnTo>
                <a:cubicBezTo>
                  <a:pt x="17538" y="13686"/>
                  <a:pt x="17505" y="13594"/>
                  <a:pt x="17435" y="13512"/>
                </a:cubicBezTo>
                <a:lnTo>
                  <a:pt x="16990" y="12971"/>
                </a:lnTo>
                <a:cubicBezTo>
                  <a:pt x="16914" y="12874"/>
                  <a:pt x="16871" y="12761"/>
                  <a:pt x="16871" y="12642"/>
                </a:cubicBezTo>
                <a:lnTo>
                  <a:pt x="16871" y="8617"/>
                </a:lnTo>
                <a:cubicBezTo>
                  <a:pt x="16871" y="8519"/>
                  <a:pt x="16908" y="8427"/>
                  <a:pt x="16972" y="8346"/>
                </a:cubicBezTo>
                <a:lnTo>
                  <a:pt x="17131" y="8162"/>
                </a:lnTo>
                <a:cubicBezTo>
                  <a:pt x="17201" y="8086"/>
                  <a:pt x="17232" y="7989"/>
                  <a:pt x="17232" y="7891"/>
                </a:cubicBezTo>
                <a:lnTo>
                  <a:pt x="17232" y="5917"/>
                </a:lnTo>
                <a:cubicBezTo>
                  <a:pt x="17232" y="5836"/>
                  <a:pt x="17156" y="5777"/>
                  <a:pt x="17067" y="5777"/>
                </a:cubicBezTo>
                <a:lnTo>
                  <a:pt x="14880" y="5777"/>
                </a:lnTo>
                <a:close/>
                <a:moveTo>
                  <a:pt x="10194" y="16845"/>
                </a:moveTo>
                <a:cubicBezTo>
                  <a:pt x="10118" y="16845"/>
                  <a:pt x="10041" y="16868"/>
                  <a:pt x="9977" y="16905"/>
                </a:cubicBezTo>
                <a:lnTo>
                  <a:pt x="9755" y="17034"/>
                </a:lnTo>
                <a:cubicBezTo>
                  <a:pt x="9704" y="17061"/>
                  <a:pt x="9647" y="17083"/>
                  <a:pt x="9590" y="17088"/>
                </a:cubicBezTo>
                <a:cubicBezTo>
                  <a:pt x="8267" y="17250"/>
                  <a:pt x="7534" y="18057"/>
                  <a:pt x="6879" y="18777"/>
                </a:cubicBezTo>
                <a:cubicBezTo>
                  <a:pt x="6053" y="19680"/>
                  <a:pt x="5278" y="20540"/>
                  <a:pt x="3332" y="20540"/>
                </a:cubicBezTo>
                <a:lnTo>
                  <a:pt x="107" y="20594"/>
                </a:lnTo>
                <a:cubicBezTo>
                  <a:pt x="50" y="20594"/>
                  <a:pt x="0" y="20631"/>
                  <a:pt x="0" y="20685"/>
                </a:cubicBezTo>
                <a:lnTo>
                  <a:pt x="0" y="21509"/>
                </a:lnTo>
                <a:cubicBezTo>
                  <a:pt x="0" y="21557"/>
                  <a:pt x="44" y="21600"/>
                  <a:pt x="107" y="21600"/>
                </a:cubicBezTo>
                <a:lnTo>
                  <a:pt x="3332" y="21546"/>
                </a:lnTo>
                <a:cubicBezTo>
                  <a:pt x="5863" y="21546"/>
                  <a:pt x="6950" y="20350"/>
                  <a:pt x="7821" y="19387"/>
                </a:cubicBezTo>
                <a:cubicBezTo>
                  <a:pt x="8432" y="18711"/>
                  <a:pt x="8865" y="18274"/>
                  <a:pt x="9526" y="18123"/>
                </a:cubicBezTo>
                <a:cubicBezTo>
                  <a:pt x="9622" y="18101"/>
                  <a:pt x="9716" y="18112"/>
                  <a:pt x="9798" y="18150"/>
                </a:cubicBezTo>
                <a:lnTo>
                  <a:pt x="9995" y="18236"/>
                </a:lnTo>
                <a:cubicBezTo>
                  <a:pt x="10052" y="18263"/>
                  <a:pt x="10110" y="18273"/>
                  <a:pt x="10174" y="18273"/>
                </a:cubicBezTo>
                <a:lnTo>
                  <a:pt x="13506" y="18273"/>
                </a:lnTo>
                <a:cubicBezTo>
                  <a:pt x="13564" y="18273"/>
                  <a:pt x="13608" y="18235"/>
                  <a:pt x="13608" y="18187"/>
                </a:cubicBezTo>
                <a:lnTo>
                  <a:pt x="13608" y="18057"/>
                </a:lnTo>
                <a:cubicBezTo>
                  <a:pt x="13608" y="18008"/>
                  <a:pt x="13652" y="17970"/>
                  <a:pt x="13709" y="17970"/>
                </a:cubicBezTo>
                <a:lnTo>
                  <a:pt x="14307" y="17970"/>
                </a:lnTo>
                <a:cubicBezTo>
                  <a:pt x="14365" y="17970"/>
                  <a:pt x="14409" y="17933"/>
                  <a:pt x="14409" y="17884"/>
                </a:cubicBezTo>
                <a:lnTo>
                  <a:pt x="14409" y="17218"/>
                </a:lnTo>
                <a:cubicBezTo>
                  <a:pt x="14409" y="17175"/>
                  <a:pt x="14365" y="17138"/>
                  <a:pt x="14301" y="17149"/>
                </a:cubicBezTo>
                <a:lnTo>
                  <a:pt x="13703" y="17149"/>
                </a:lnTo>
                <a:cubicBezTo>
                  <a:pt x="13646" y="17149"/>
                  <a:pt x="13602" y="17110"/>
                  <a:pt x="13602" y="17061"/>
                </a:cubicBezTo>
                <a:lnTo>
                  <a:pt x="13602" y="16932"/>
                </a:lnTo>
                <a:cubicBezTo>
                  <a:pt x="13602" y="16884"/>
                  <a:pt x="13558" y="16845"/>
                  <a:pt x="13500" y="16845"/>
                </a:cubicBezTo>
                <a:lnTo>
                  <a:pt x="10194" y="16845"/>
                </a:lnTo>
                <a:close/>
              </a:path>
            </a:pathLst>
          </a:cu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24" name="压磁式传感器"/>
          <p:cNvSpPr txBox="1"/>
          <p:nvPr/>
        </p:nvSpPr>
        <p:spPr>
          <a:xfrm>
            <a:off x="3869144" y="4325294"/>
            <a:ext cx="2552701"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lvl1pPr>
          </a:lstStyle>
          <a:p>
            <a:r>
              <a:t>压磁式传感器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97</a:t>
            </a:fld>
            <a:endParaRPr lang="zh-CN" altLang="en-US"/>
          </a:p>
        </p:txBody>
      </p:sp>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6" name="压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压磁式传感器</a:t>
            </a:r>
          </a:p>
        </p:txBody>
      </p:sp>
      <p:sp>
        <p:nvSpPr>
          <p:cNvPr id="2027" name="优点：输出功率大，抗干扰性能好，过载能力强，适宜在恶劣环境中长期可靠地运行。…"/>
          <p:cNvSpPr txBox="1"/>
          <p:nvPr/>
        </p:nvSpPr>
        <p:spPr>
          <a:xfrm>
            <a:off x="818444" y="4149242"/>
            <a:ext cx="11367912" cy="257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marL="485775" indent="-485775" algn="l" defTabSz="1300480">
              <a:lnSpc>
                <a:spcPct val="120000"/>
              </a:lnSpc>
              <a:spcBef>
                <a:spcPts val="800"/>
              </a:spcBef>
              <a:buClr>
                <a:srgbClr val="3333CC"/>
              </a:buClr>
              <a:buSzPct val="60000"/>
              <a:buChar char="➢"/>
              <a:defRPr sz="2800" b="0">
                <a:solidFill>
                  <a:srgbClr val="0000CC"/>
                </a:solidFill>
                <a:latin typeface="微软雅黑"/>
                <a:ea typeface="微软雅黑"/>
                <a:cs typeface="微软雅黑"/>
                <a:sym typeface="微软雅黑"/>
              </a:defRPr>
            </a:pPr>
            <a:r>
              <a:t>优点：</a:t>
            </a:r>
            <a:r>
              <a:rPr>
                <a:solidFill>
                  <a:srgbClr val="000000"/>
                </a:solidFill>
              </a:rPr>
              <a:t>输出功率大，抗干扰性能好，过载能力强，适宜在恶劣环境中长期可靠地运行。</a:t>
            </a:r>
          </a:p>
          <a:p>
            <a:pPr marL="485775" indent="-485775" algn="l" defTabSz="1300480">
              <a:lnSpc>
                <a:spcPct val="120000"/>
              </a:lnSpc>
              <a:spcBef>
                <a:spcPts val="800"/>
              </a:spcBef>
              <a:buClr>
                <a:srgbClr val="3333CC"/>
              </a:buClr>
              <a:buSzPct val="60000"/>
              <a:buChar char="➢"/>
              <a:defRPr sz="2800" b="0">
                <a:solidFill>
                  <a:srgbClr val="0000FF"/>
                </a:solidFill>
                <a:latin typeface="微软雅黑"/>
                <a:ea typeface="微软雅黑"/>
                <a:cs typeface="微软雅黑"/>
                <a:sym typeface="微软雅黑"/>
              </a:defRPr>
            </a:pPr>
            <a:r>
              <a:t>缺点：</a:t>
            </a:r>
            <a:r>
              <a:rPr>
                <a:solidFill>
                  <a:srgbClr val="000000"/>
                </a:solidFill>
              </a:rPr>
              <a:t>测量精度一般（通常低于1%FS），频响较低（一般不高于1~2kHz）。</a:t>
            </a:r>
          </a:p>
        </p:txBody>
      </p:sp>
      <p:sp>
        <p:nvSpPr>
          <p:cNvPr id="2028" name="压磁式传感器又称磁弹性式传感器，是利用铁磁材料的逆磁致伸缩效应工作的传感器。"/>
          <p:cNvSpPr txBox="1"/>
          <p:nvPr/>
        </p:nvSpPr>
        <p:spPr>
          <a:xfrm>
            <a:off x="827108" y="2365457"/>
            <a:ext cx="11350585" cy="127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30000"/>
              </a:lnSpc>
              <a:spcBef>
                <a:spcPts val="900"/>
              </a:spcBef>
              <a:defRPr sz="2800" b="0">
                <a:latin typeface="微软雅黑"/>
                <a:ea typeface="微软雅黑"/>
                <a:cs typeface="微软雅黑"/>
                <a:sym typeface="微软雅黑"/>
              </a:defRPr>
            </a:pPr>
            <a:r>
              <a:t>压磁式传感器又称磁弹性式传感器，是利用</a:t>
            </a:r>
            <a:r>
              <a:rPr>
                <a:solidFill>
                  <a:srgbClr val="CC0099"/>
                </a:solidFill>
              </a:rPr>
              <a:t>铁磁材料</a:t>
            </a:r>
            <a:r>
              <a:t>的</a:t>
            </a:r>
            <a:r>
              <a:rPr>
                <a:solidFill>
                  <a:srgbClr val="FF0000"/>
                </a:solidFill>
              </a:rPr>
              <a:t>逆磁致伸缩效应</a:t>
            </a:r>
            <a:r>
              <a:t>工作的传感器。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98</a:t>
            </a:fld>
            <a:endParaRPr lang="zh-CN" altLang="en-US"/>
          </a:p>
        </p:txBody>
      </p:sp>
    </p:spTree>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2" name="image001"/>
          <p:cNvGrpSpPr/>
          <p:nvPr/>
        </p:nvGrpSpPr>
        <p:grpSpPr>
          <a:xfrm>
            <a:off x="3692042" y="4613826"/>
            <a:ext cx="3711788" cy="1061156"/>
            <a:chOff x="0" y="0"/>
            <a:chExt cx="3711786" cy="1061155"/>
          </a:xfrm>
        </p:grpSpPr>
        <p:sp>
          <p:nvSpPr>
            <p:cNvPr id="2030" name="矩形"/>
            <p:cNvSpPr/>
            <p:nvPr/>
          </p:nvSpPr>
          <p:spPr>
            <a:xfrm>
              <a:off x="0" y="0"/>
              <a:ext cx="3711787" cy="1061156"/>
            </a:xfrm>
            <a:prstGeom prst="rect">
              <a:avLst/>
            </a:prstGeom>
            <a:solidFill>
              <a:srgbClr val="FFFF99"/>
            </a:solidFill>
            <a:ln w="12700" cap="flat">
              <a:noFill/>
              <a:miter lim="400000"/>
            </a:ln>
            <a:effectLst/>
          </p:spPr>
          <p:txBody>
            <a:bodyPr wrap="square" lIns="65023" tIns="65023" rIns="65023" bIns="65023" numCol="1" anchor="t">
              <a:noAutofit/>
            </a:bodyPr>
            <a:lstStyle/>
            <a:p>
              <a:pPr algn="l" defTabSz="1300480">
                <a:defRPr sz="3800" b="0">
                  <a:latin typeface="Tahoma"/>
                  <a:ea typeface="Tahoma"/>
                  <a:cs typeface="Tahoma"/>
                  <a:sym typeface="Tahoma"/>
                </a:defRPr>
              </a:pPr>
              <a:endParaRPr/>
            </a:p>
          </p:txBody>
        </p:sp>
        <p:pic>
          <p:nvPicPr>
            <p:cNvPr id="2031" name="image001.pdf" descr="image001.pdf"/>
            <p:cNvPicPr>
              <a:picLocks noChangeAspect="1"/>
            </p:cNvPicPr>
            <p:nvPr/>
          </p:nvPicPr>
          <p:blipFill>
            <a:blip r:embed="rId2">
              <a:extLst/>
            </a:blip>
            <a:stretch>
              <a:fillRect/>
            </a:stretch>
          </p:blipFill>
          <p:spPr>
            <a:xfrm>
              <a:off x="0" y="0"/>
              <a:ext cx="3711787" cy="1061156"/>
            </a:xfrm>
            <a:prstGeom prst="rect">
              <a:avLst/>
            </a:prstGeom>
            <a:ln w="12700" cap="flat">
              <a:noFill/>
              <a:miter lim="400000"/>
            </a:ln>
            <a:effectLst/>
          </p:spPr>
        </p:pic>
      </p:grpSp>
      <p:grpSp>
        <p:nvGrpSpPr>
          <p:cNvPr id="2035" name="成组"/>
          <p:cNvGrpSpPr/>
          <p:nvPr/>
        </p:nvGrpSpPr>
        <p:grpSpPr>
          <a:xfrm>
            <a:off x="997495" y="6006213"/>
            <a:ext cx="9421708" cy="549150"/>
            <a:chOff x="0" y="0"/>
            <a:chExt cx="9421707" cy="549149"/>
          </a:xfrm>
        </p:grpSpPr>
        <p:sp>
          <p:nvSpPr>
            <p:cNvPr id="2033" name="式中，            为伸缩比。"/>
            <p:cNvSpPr txBox="1"/>
            <p:nvPr/>
          </p:nvSpPr>
          <p:spPr>
            <a:xfrm>
              <a:off x="0" y="0"/>
              <a:ext cx="9421708" cy="5491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5023" tIns="65023" rIns="65023" bIns="65023" numCol="1" anchor="t">
              <a:spAutoFit/>
            </a:bodyPr>
            <a:lstStyle/>
            <a:p>
              <a:pPr marL="487680" indent="-487680" algn="l" defTabSz="1300480">
                <a:lnSpc>
                  <a:spcPct val="130000"/>
                </a:lnSpc>
                <a:spcBef>
                  <a:spcPts val="1500"/>
                </a:spcBef>
                <a:defRPr b="0">
                  <a:latin typeface="宋体"/>
                  <a:ea typeface="宋体"/>
                  <a:cs typeface="宋体"/>
                  <a:sym typeface="宋体"/>
                </a:defRPr>
              </a:pPr>
              <a:r>
                <a:rPr>
                  <a:latin typeface="黑体"/>
                  <a:ea typeface="黑体"/>
                  <a:cs typeface="黑体"/>
                  <a:sym typeface="黑体"/>
                </a:rPr>
                <a:t>式中，            </a:t>
              </a:r>
              <a:r>
                <a:t>为</a:t>
              </a:r>
              <a:r>
                <a:rPr>
                  <a:latin typeface="黑体"/>
                  <a:ea typeface="黑体"/>
                  <a:cs typeface="黑体"/>
                  <a:sym typeface="黑体"/>
                </a:rPr>
                <a:t>伸缩比。</a:t>
              </a:r>
            </a:p>
          </p:txBody>
        </p:sp>
        <p:pic>
          <p:nvPicPr>
            <p:cNvPr id="2034" name="image003" descr="image003"/>
            <p:cNvPicPr>
              <a:picLocks noChangeAspect="1"/>
            </p:cNvPicPr>
            <p:nvPr/>
          </p:nvPicPr>
          <p:blipFill>
            <a:blip r:embed="rId3">
              <a:extLst/>
            </a:blip>
            <a:stretch>
              <a:fillRect/>
            </a:stretch>
          </p:blipFill>
          <p:spPr>
            <a:xfrm>
              <a:off x="849613" y="0"/>
              <a:ext cx="1144368" cy="476820"/>
            </a:xfrm>
            <a:prstGeom prst="rect">
              <a:avLst/>
            </a:prstGeom>
            <a:ln w="12700" cap="flat">
              <a:noFill/>
              <a:miter lim="400000"/>
            </a:ln>
            <a:effectLst/>
          </p:spPr>
        </p:pic>
      </p:grpSp>
      <p:sp>
        <p:nvSpPr>
          <p:cNvPr id="2036" name="铁磁材料在磁场中磁化时，在磁场方向会伸长或缩短，这种现象称为磁致伸缩效应。材料随磁场强度的增加而伸长或缩短不是无限制的，最终会达到饱和。…"/>
          <p:cNvSpPr txBox="1"/>
          <p:nvPr/>
        </p:nvSpPr>
        <p:spPr>
          <a:xfrm>
            <a:off x="827108" y="2108038"/>
            <a:ext cx="11350584" cy="230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900"/>
              </a:spcBef>
              <a:defRPr sz="2800" b="0">
                <a:solidFill>
                  <a:srgbClr val="333399"/>
                </a:solidFill>
                <a:latin typeface="黑体"/>
                <a:ea typeface="黑体"/>
                <a:cs typeface="黑体"/>
                <a:sym typeface="黑体"/>
              </a:defRPr>
            </a:pPr>
            <a:r>
              <a:t>铁磁材料在磁场中磁化时，在磁场方向会伸长或缩短，这种现象称为</a:t>
            </a:r>
            <a:r>
              <a:rPr>
                <a:solidFill>
                  <a:srgbClr val="D60093"/>
                </a:solidFill>
              </a:rPr>
              <a:t>磁致伸缩效应</a:t>
            </a:r>
            <a:r>
              <a:rPr>
                <a:solidFill>
                  <a:srgbClr val="000000"/>
                </a:solidFill>
              </a:rPr>
              <a:t>。材料随磁场强度的增加而伸长或缩短不是无限制的，最终会达到饱和。</a:t>
            </a:r>
          </a:p>
          <a:p>
            <a:pPr algn="l">
              <a:spcBef>
                <a:spcPts val="900"/>
              </a:spcBef>
              <a:defRPr sz="2800" b="0">
                <a:latin typeface="黑体"/>
                <a:ea typeface="黑体"/>
                <a:cs typeface="黑体"/>
                <a:sym typeface="黑体"/>
              </a:defRPr>
            </a:pPr>
            <a:r>
              <a:t>各种材料的饱和伸缩比是定值，称为</a:t>
            </a:r>
            <a:r>
              <a:rPr>
                <a:solidFill>
                  <a:srgbClr val="D60093"/>
                </a:solidFill>
              </a:rPr>
              <a:t>磁致伸缩系数</a:t>
            </a:r>
            <a:r>
              <a:t>，用λ</a:t>
            </a:r>
            <a:r>
              <a:rPr baseline="-30000"/>
              <a:t>s</a:t>
            </a:r>
            <a:r>
              <a:t>表示，即</a:t>
            </a:r>
          </a:p>
        </p:txBody>
      </p:sp>
      <p:sp>
        <p:nvSpPr>
          <p:cNvPr id="2037" name="磁致伸缩效应"/>
          <p:cNvSpPr txBox="1"/>
          <p:nvPr/>
        </p:nvSpPr>
        <p:spPr>
          <a:xfrm>
            <a:off x="4945749" y="1230349"/>
            <a:ext cx="2552701"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4200"/>
              </a:spcBef>
              <a:defRPr sz="3200">
                <a:solidFill>
                  <a:srgbClr val="993300"/>
                </a:solidFill>
                <a:latin typeface="楷体_GB2312"/>
                <a:ea typeface="楷体_GB2312"/>
                <a:cs typeface="楷体_GB2312"/>
                <a:sym typeface="楷体_GB2312"/>
              </a:defRPr>
            </a:pPr>
            <a:r>
              <a:t>磁致伸缩效应</a:t>
            </a:r>
          </a:p>
        </p:txBody>
      </p:sp>
      <p:sp>
        <p:nvSpPr>
          <p:cNvPr id="2038" name="压磁式传感器"/>
          <p:cNvSpPr txBox="1">
            <a:spLocks noGrp="1"/>
          </p:cNvSpPr>
          <p:nvPr>
            <p:ph type="title"/>
          </p:nvPr>
        </p:nvSpPr>
        <p:spPr>
          <a:prstGeom prst="rect">
            <a:avLst/>
          </a:prstGeom>
        </p:spPr>
        <p:txBody>
          <a:bodyPr/>
          <a:lstStyle>
            <a:lvl1pPr>
              <a:defRPr sz="3800">
                <a:latin typeface="黑体"/>
                <a:ea typeface="黑体"/>
                <a:cs typeface="黑体"/>
                <a:sym typeface="黑体"/>
              </a:defRPr>
            </a:lvl1pPr>
          </a:lstStyle>
          <a:p>
            <a:pPr>
              <a:defRPr>
                <a:latin typeface="华文楷体"/>
                <a:ea typeface="华文楷体"/>
                <a:cs typeface="华文楷体"/>
                <a:sym typeface="华文楷体"/>
              </a:defRPr>
            </a:pPr>
            <a:r>
              <a:rPr>
                <a:latin typeface="黑体"/>
                <a:ea typeface="黑体"/>
                <a:cs typeface="黑体"/>
                <a:sym typeface="黑体"/>
              </a:rPr>
              <a:t>压磁式传感器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99</a:t>
            </a:fld>
            <a:endParaRPr lang="zh-CN" altLang="en-US"/>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357</TotalTime>
  <Words>3034</Words>
  <Application>Microsoft Office PowerPoint</Application>
  <PresentationFormat>自定义</PresentationFormat>
  <Paragraphs>681</Paragraphs>
  <Slides>106</Slides>
  <Notes>5</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106</vt:i4>
      </vt:variant>
    </vt:vector>
  </HeadingPairs>
  <TitlesOfParts>
    <vt:vector size="127" baseType="lpstr">
      <vt:lpstr>Helvetica Light</vt:lpstr>
      <vt:lpstr>Helvetica Neue</vt:lpstr>
      <vt:lpstr>Helvetica Neue Light</vt:lpstr>
      <vt:lpstr>Helvetica Neue Medium</vt:lpstr>
      <vt:lpstr>Helvetica Neue Thin</vt:lpstr>
      <vt:lpstr>Songti SC Bold</vt:lpstr>
      <vt:lpstr>Songti SC Regular</vt:lpstr>
      <vt:lpstr>黑体</vt:lpstr>
      <vt:lpstr>华文行楷</vt:lpstr>
      <vt:lpstr>华文楷体</vt:lpstr>
      <vt:lpstr>华文中宋</vt:lpstr>
      <vt:lpstr>楷体</vt:lpstr>
      <vt:lpstr>楷体_GB2312</vt:lpstr>
      <vt:lpstr>宋体</vt:lpstr>
      <vt:lpstr>微软雅黑</vt:lpstr>
      <vt:lpstr>Arial</vt:lpstr>
      <vt:lpstr>Cambria Math</vt:lpstr>
      <vt:lpstr>Tahoma</vt:lpstr>
      <vt:lpstr>Times New Roman</vt:lpstr>
      <vt:lpstr>Wingdings</vt:lpstr>
      <vt:lpstr>White</vt:lpstr>
      <vt:lpstr>PowerPoint 演示文稿</vt:lpstr>
      <vt:lpstr>主要内容</vt:lpstr>
      <vt:lpstr>基础知识回顾</vt:lpstr>
      <vt:lpstr>基本原理</vt:lpstr>
      <vt:lpstr>基本原理</vt:lpstr>
      <vt:lpstr>电气参数分析</vt:lpstr>
      <vt:lpstr>电气参数分析</vt:lpstr>
      <vt:lpstr>电气参数分析</vt:lpstr>
      <vt:lpstr>电气参数分析</vt:lpstr>
      <vt:lpstr>电气参数分析</vt:lpstr>
      <vt:lpstr>电气参数分析</vt:lpstr>
      <vt:lpstr>自感式传感器</vt:lpstr>
      <vt:lpstr>自感式传感器</vt:lpstr>
      <vt:lpstr>自感式传感器</vt:lpstr>
      <vt:lpstr>自感式传感器</vt:lpstr>
      <vt:lpstr>自感式传感器</vt:lpstr>
      <vt:lpstr>自感式传感器</vt:lpstr>
      <vt:lpstr>自感式传感器</vt:lpstr>
      <vt:lpstr>自感式传感器</vt:lpstr>
      <vt:lpstr>小结</vt:lpstr>
      <vt:lpstr>自感式传感器</vt:lpstr>
      <vt:lpstr>自感式传感器</vt:lpstr>
      <vt:lpstr>自感式传感器</vt:lpstr>
      <vt:lpstr>自感式传感器</vt:lpstr>
      <vt:lpstr>自感式传感器</vt:lpstr>
      <vt:lpstr>自感式传感器</vt:lpstr>
      <vt:lpstr>自感式传感器</vt:lpstr>
      <vt:lpstr>自感式传感器</vt:lpstr>
      <vt:lpstr>自感式传感器</vt:lpstr>
      <vt:lpstr>自感式传感器</vt:lpstr>
      <vt:lpstr>自感式传感器</vt:lpstr>
      <vt:lpstr>自感式传感器</vt:lpstr>
      <vt:lpstr> </vt:lpstr>
      <vt:lpstr>自感式传感器</vt:lpstr>
      <vt:lpstr>自感式传感器</vt:lpstr>
      <vt:lpstr>自感式传感器</vt:lpstr>
      <vt:lpstr>自感式传感器</vt:lpstr>
      <vt:lpstr>自感式传感器</vt:lpstr>
      <vt:lpstr>自感式传感器</vt:lpstr>
      <vt:lpstr>自感式传感器</vt:lpstr>
      <vt:lpstr>自感式传感器</vt:lpstr>
      <vt:lpstr>自感式传感器</vt:lpstr>
      <vt:lpstr>自感式传感器</vt:lpstr>
      <vt:lpstr>自感式传感器</vt:lpstr>
      <vt:lpstr>自感式传感器</vt:lpstr>
      <vt:lpstr>自感式传感器</vt:lpstr>
      <vt:lpstr>PowerPoint 演示文稿</vt:lpstr>
      <vt:lpstr>互感式传感器</vt:lpstr>
      <vt:lpstr>互感式传感器</vt:lpstr>
      <vt:lpstr>互感式传感器</vt:lpstr>
      <vt:lpstr>互感式传感器</vt:lpstr>
      <vt:lpstr>互感式传感器</vt:lpstr>
      <vt:lpstr>PowerPoint 演示文稿</vt:lpstr>
      <vt:lpstr>互感式传感器</vt:lpstr>
      <vt:lpstr>互感式传感器</vt:lpstr>
      <vt:lpstr>互感式传感器</vt:lpstr>
      <vt:lpstr>互感式传感器</vt:lpstr>
      <vt:lpstr>互感式传感器</vt:lpstr>
      <vt:lpstr>互感式传感器</vt:lpstr>
      <vt:lpstr>互感式传感器</vt:lpstr>
      <vt:lpstr>互感式传感器</vt:lpstr>
      <vt:lpstr>互感式传感器</vt:lpstr>
      <vt:lpstr>电感式传感器应用</vt:lpstr>
      <vt:lpstr>电感式传感器应用</vt:lpstr>
      <vt:lpstr>电感式传感器应用</vt:lpstr>
      <vt:lpstr>电感式传感器应用</vt:lpstr>
      <vt:lpstr>电感式传感器应用</vt:lpstr>
      <vt:lpstr>电感式传感器应用</vt:lpstr>
      <vt:lpstr>电感式传感器应用</vt:lpstr>
      <vt:lpstr>电感式传感器应用</vt:lpstr>
      <vt:lpstr>电感式传感器应用</vt:lpstr>
      <vt:lpstr>电感式传感器应用</vt:lpstr>
      <vt:lpstr>电感式传感器应用</vt:lpstr>
      <vt:lpstr>PowerPoint 演示文稿</vt:lpstr>
      <vt:lpstr>电涡流式传感器</vt:lpstr>
      <vt:lpstr>电涡流式传感器</vt:lpstr>
      <vt:lpstr>电涡流式传感器</vt:lpstr>
      <vt:lpstr>电涡流式传感器</vt:lpstr>
      <vt:lpstr>电涡流式传感器</vt:lpstr>
      <vt:lpstr>电涡流式传感器</vt:lpstr>
      <vt:lpstr>电涡流式传感器</vt:lpstr>
      <vt:lpstr>电涡流式传感器</vt:lpstr>
      <vt:lpstr>电涡流式传感器</vt:lpstr>
      <vt:lpstr>电涡流式传感器</vt:lpstr>
      <vt:lpstr>电涡流式传感器</vt:lpstr>
      <vt:lpstr>电涡流式传感器</vt:lpstr>
      <vt:lpstr>电涡流式传感器</vt:lpstr>
      <vt:lpstr>PowerPoint 演示文稿</vt:lpstr>
      <vt:lpstr>PowerPoint 演示文稿</vt:lpstr>
      <vt:lpstr>PowerPoint 演示文稿</vt:lpstr>
      <vt:lpstr>PowerPoint 演示文稿</vt:lpstr>
      <vt:lpstr>PowerPoint 演示文稿</vt:lpstr>
      <vt:lpstr>PowerPoint 演示文稿</vt:lpstr>
      <vt:lpstr>电涡流式传感器</vt:lpstr>
      <vt:lpstr>电涡流式传感器</vt:lpstr>
      <vt:lpstr>电涡流式传感器</vt:lpstr>
      <vt:lpstr>PowerPoint 演示文稿</vt:lpstr>
      <vt:lpstr>压磁式传感器</vt:lpstr>
      <vt:lpstr>压磁式传感器</vt:lpstr>
      <vt:lpstr>压磁式传感器</vt:lpstr>
      <vt:lpstr>压磁式传感器</vt:lpstr>
      <vt:lpstr>压磁式传感器</vt:lpstr>
      <vt:lpstr>压磁式传感器</vt:lpstr>
      <vt:lpstr>压磁式传感器</vt:lpstr>
      <vt:lpstr>压磁式传感器</vt:lpstr>
      <vt:lpstr>压磁式传感器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荣 生辉</cp:lastModifiedBy>
  <cp:revision>20</cp:revision>
  <dcterms:modified xsi:type="dcterms:W3CDTF">2019-12-09T06:06:39Z</dcterms:modified>
</cp:coreProperties>
</file>